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5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6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7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8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BDC"/>
    <a:srgbClr val="CC0000"/>
    <a:srgbClr val="FF7C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&#1099;%20&#1088;&#1072;&#1079;&#1085;&#1099;&#1077;\&#1054;&#1090;&#1095;&#1077;&#1090;%20&#1087;&#1088;&#1086;&#1075;&#1088;&#1072;&#1084;&#1084;&#1072;%20&#1088;&#1072;&#1079;&#1074;&#1080;&#1090;&#1080;&#1103;%201\&#1058;&#1072;&#1073;&#1083;&#1080;&#1094;&#1099;%20&#1082;%20&#1086;&#1090;&#1095;&#1077;&#1090;&#1091;%20&#108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800"/>
              <a:t>Численность исследователей, имеющих статьи в научных изданиях  </a:t>
            </a:r>
            <a:r>
              <a:rPr lang="en-US" sz="1800"/>
              <a:t>WoS</a:t>
            </a:r>
            <a:endParaRPr lang="ru-RU" sz="18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Scopus'!$A$23:$B$23</c:f>
              <c:strCache>
                <c:ptCount val="2"/>
                <c:pt idx="0">
                  <c:v>WoS</c:v>
                </c:pt>
                <c:pt idx="1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Scopus'!$C$22:$J$22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Scopus'!$C$23:$J$23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AE-47D8-A47B-F80E8976BAF3}"/>
            </c:ext>
          </c:extLst>
        </c:ser>
        <c:ser>
          <c:idx val="1"/>
          <c:order val="1"/>
          <c:tx>
            <c:strRef>
              <c:f>'WoS Scopus'!$A$24:$B$24</c:f>
              <c:strCache>
                <c:ptCount val="2"/>
                <c:pt idx="0">
                  <c:v>WoS</c:v>
                </c:pt>
                <c:pt idx="1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Scopus'!$C$22:$J$22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Scopus'!$C$24:$J$24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4</c:v>
                </c:pt>
                <c:pt idx="6">
                  <c:v>5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AE-47D8-A47B-F80E8976BA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0467024"/>
        <c:axId val="200473680"/>
      </c:barChart>
      <c:catAx>
        <c:axId val="20046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73680"/>
        <c:crosses val="autoZero"/>
        <c:auto val="1"/>
        <c:lblAlgn val="ctr"/>
        <c:lblOffset val="100"/>
        <c:noMultiLvlLbl val="0"/>
      </c:catAx>
      <c:valAx>
        <c:axId val="20047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6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800"/>
              <a:t>Численность исследователей, имеющих статьи в научных изданиях  </a:t>
            </a:r>
            <a:r>
              <a:rPr lang="en-US" sz="1800"/>
              <a:t>Scopus Q1,Q2</a:t>
            </a:r>
            <a:endParaRPr lang="ru-RU" sz="1800"/>
          </a:p>
        </c:rich>
      </c:tx>
      <c:layout>
        <c:manualLayout>
          <c:xMode val="edge"/>
          <c:yMode val="edge"/>
          <c:x val="0.1667310492276736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'WoS Scopus'!$A$26:$B$26</c:f>
              <c:strCache>
                <c:ptCount val="2"/>
                <c:pt idx="0">
                  <c:v>Scopus</c:v>
                </c:pt>
                <c:pt idx="1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Scopus'!$C$25:$J$25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Scopus'!$C$26:$J$26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8A-401F-8718-7731E33D05EB}"/>
            </c:ext>
          </c:extLst>
        </c:ser>
        <c:ser>
          <c:idx val="1"/>
          <c:order val="1"/>
          <c:tx>
            <c:strRef>
              <c:f>'WoS Scopus'!$A$27:$B$27</c:f>
              <c:strCache>
                <c:ptCount val="2"/>
                <c:pt idx="0">
                  <c:v>Scopus</c:v>
                </c:pt>
                <c:pt idx="1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'WoS Scopus'!$C$25:$J$25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'WoS Scopus'!$C$27:$J$27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3</c:v>
                </c:pt>
                <c:pt idx="4">
                  <c:v>7</c:v>
                </c:pt>
                <c:pt idx="5">
                  <c:v>11</c:v>
                </c:pt>
                <c:pt idx="6">
                  <c:v>11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8A-401F-8718-7731E33D05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93666192"/>
        <c:axId val="1893666608"/>
      </c:barChart>
      <c:catAx>
        <c:axId val="189366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608"/>
        <c:crosses val="autoZero"/>
        <c:auto val="1"/>
        <c:lblAlgn val="ctr"/>
        <c:lblOffset val="100"/>
        <c:noMultiLvlLbl val="0"/>
      </c:catAx>
      <c:valAx>
        <c:axId val="189366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66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цитир!$B$2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цитир!$C$2:$J$2</c:f>
              <c:numCache>
                <c:formatCode>General</c:formatCode>
                <c:ptCount val="8"/>
                <c:pt idx="4">
                  <c:v>35</c:v>
                </c:pt>
                <c:pt idx="5">
                  <c:v>40</c:v>
                </c:pt>
                <c:pt idx="6">
                  <c:v>45</c:v>
                </c:pt>
                <c:pt idx="7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2B-42E0-A180-985558B98B6F}"/>
            </c:ext>
          </c:extLst>
        </c:ser>
        <c:ser>
          <c:idx val="1"/>
          <c:order val="1"/>
          <c:tx>
            <c:strRef>
              <c:f>цитир!$B$3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2.484829577376468E-2"/>
                  <c:y val="-1.0407682016631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D2B-42E0-A180-985558B98B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цитир!$C$1:$J$1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цитир!$C$3:$J$3</c:f>
              <c:numCache>
                <c:formatCode>0.00</c:formatCode>
                <c:ptCount val="8"/>
                <c:pt idx="0">
                  <c:v>160</c:v>
                </c:pt>
                <c:pt idx="1">
                  <c:v>136.96</c:v>
                </c:pt>
                <c:pt idx="2">
                  <c:v>141.05000000000001</c:v>
                </c:pt>
                <c:pt idx="3" formatCode="General">
                  <c:v>86.77</c:v>
                </c:pt>
                <c:pt idx="4">
                  <c:v>84.66</c:v>
                </c:pt>
                <c:pt idx="5">
                  <c:v>31.75</c:v>
                </c:pt>
                <c:pt idx="6">
                  <c:v>106.95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2B-42E0-A180-985558B98B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2255088"/>
        <c:axId val="1942256752"/>
        <c:axId val="0"/>
      </c:bar3DChart>
      <c:catAx>
        <c:axId val="194225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6752"/>
        <c:crosses val="autoZero"/>
        <c:auto val="1"/>
        <c:lblAlgn val="ctr"/>
        <c:lblOffset val="100"/>
        <c:noMultiLvlLbl val="0"/>
      </c:catAx>
      <c:valAx>
        <c:axId val="19422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225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'объем нир'!$B$2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-1.0574353944442177E-2"/>
                  <c:y val="-5.39293932603550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5B-43DC-B4A3-B357DF6AC2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нир'!$C$2:$J$2</c:f>
              <c:numCache>
                <c:formatCode>0.00</c:formatCode>
                <c:ptCount val="8"/>
                <c:pt idx="0">
                  <c:v>80</c:v>
                </c:pt>
                <c:pt idx="1">
                  <c:v>80</c:v>
                </c:pt>
                <c:pt idx="2">
                  <c:v>80.724637681159422</c:v>
                </c:pt>
                <c:pt idx="3">
                  <c:v>127.09</c:v>
                </c:pt>
                <c:pt idx="4" formatCode="General">
                  <c:v>120</c:v>
                </c:pt>
                <c:pt idx="5" formatCode="General">
                  <c:v>120</c:v>
                </c:pt>
                <c:pt idx="6" formatCode="General">
                  <c:v>120</c:v>
                </c:pt>
                <c:pt idx="7" formatCode="General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5B-43DC-B4A3-B357DF6AC202}"/>
            </c:ext>
          </c:extLst>
        </c:ser>
        <c:ser>
          <c:idx val="1"/>
          <c:order val="1"/>
          <c:tx>
            <c:strRef>
              <c:f>'объем нир'!$B$3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67349253703177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5B-43DC-B4A3-B357DF6AC202}"/>
                </c:ext>
              </c:extLst>
            </c:dLbl>
            <c:dLbl>
              <c:idx val="5"/>
              <c:layout>
                <c:manualLayout>
                  <c:x val="2.3498564320982532E-2"/>
                  <c:y val="-2.69646966301772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15B-43DC-B4A3-B357DF6AC202}"/>
                </c:ext>
              </c:extLst>
            </c:dLbl>
            <c:dLbl>
              <c:idx val="6"/>
              <c:layout>
                <c:manualLayout>
                  <c:x val="2.4673492537031747E-2"/>
                  <c:y val="-2.157175730414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5B-43DC-B4A3-B357DF6AC2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'объем нир'!$C$1:$J$1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'объем нир'!$C$3:$J$3</c:f>
              <c:numCache>
                <c:formatCode>0.00</c:formatCode>
                <c:ptCount val="8"/>
                <c:pt idx="0">
                  <c:v>82.2</c:v>
                </c:pt>
                <c:pt idx="1">
                  <c:v>99.8</c:v>
                </c:pt>
                <c:pt idx="2">
                  <c:v>136.72999999999999</c:v>
                </c:pt>
                <c:pt idx="3" formatCode="General">
                  <c:v>158.30000000000001</c:v>
                </c:pt>
                <c:pt idx="4">
                  <c:v>132.04</c:v>
                </c:pt>
                <c:pt idx="5">
                  <c:v>76.5</c:v>
                </c:pt>
                <c:pt idx="6">
                  <c:v>133.99066666666667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5B-43DC-B4A3-B357DF6AC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4121840"/>
        <c:axId val="2054122256"/>
        <c:axId val="0"/>
      </c:bar3DChart>
      <c:catAx>
        <c:axId val="20541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2256"/>
        <c:crosses val="autoZero"/>
        <c:auto val="1"/>
        <c:lblAlgn val="ctr"/>
        <c:lblOffset val="100"/>
        <c:noMultiLvlLbl val="0"/>
      </c:catAx>
      <c:valAx>
        <c:axId val="205412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412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'кол-во патентов'!$B$2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6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патентов'!$C$2:$J$2</c:f>
              <c:numCache>
                <c:formatCode>General</c:formatCode>
                <c:ptCount val="8"/>
                <c:pt idx="0">
                  <c:v>35</c:v>
                </c:pt>
                <c:pt idx="1">
                  <c:v>39</c:v>
                </c:pt>
                <c:pt idx="2">
                  <c:v>45</c:v>
                </c:pt>
                <c:pt idx="3">
                  <c:v>51</c:v>
                </c:pt>
                <c:pt idx="4">
                  <c:v>67</c:v>
                </c:pt>
                <c:pt idx="5">
                  <c:v>73</c:v>
                </c:pt>
                <c:pt idx="6">
                  <c:v>80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0F-4E1F-AF13-7342128C00A4}"/>
            </c:ext>
          </c:extLst>
        </c:ser>
        <c:ser>
          <c:idx val="1"/>
          <c:order val="1"/>
          <c:tx>
            <c:strRef>
              <c:f>'кол-во патентов'!$B$3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accent5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'кол-во патентов'!$C$1:$J$1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'кол-во патентов'!$C$3:$J$3</c:f>
              <c:numCache>
                <c:formatCode>General</c:formatCode>
                <c:ptCount val="8"/>
                <c:pt idx="0">
                  <c:v>35</c:v>
                </c:pt>
                <c:pt idx="1">
                  <c:v>42</c:v>
                </c:pt>
                <c:pt idx="2">
                  <c:v>48</c:v>
                </c:pt>
                <c:pt idx="3">
                  <c:v>60</c:v>
                </c:pt>
                <c:pt idx="4">
                  <c:v>64</c:v>
                </c:pt>
                <c:pt idx="5" formatCode="0.00">
                  <c:v>69</c:v>
                </c:pt>
                <c:pt idx="6" formatCode="0.00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0F-4E1F-AF13-7342128C00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1604704784"/>
        <c:axId val="1604707280"/>
        <c:axId val="0"/>
      </c:bar3DChart>
      <c:catAx>
        <c:axId val="160470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7280"/>
        <c:crosses val="autoZero"/>
        <c:auto val="1"/>
        <c:lblAlgn val="ctr"/>
        <c:lblOffset val="100"/>
        <c:noMultiLvlLbl val="0"/>
      </c:catAx>
      <c:valAx>
        <c:axId val="160470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патенты!$B$2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патенты!$C$2:$J$2</c:f>
              <c:numCache>
                <c:formatCode>General</c:formatCode>
                <c:ptCount val="8"/>
                <c:pt idx="0">
                  <c:v>50</c:v>
                </c:pt>
                <c:pt idx="1">
                  <c:v>50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50</c:v>
                </c:pt>
                <c:pt idx="7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4A-4D42-9273-168E0DD5EEF3}"/>
            </c:ext>
          </c:extLst>
        </c:ser>
        <c:ser>
          <c:idx val="1"/>
          <c:order val="1"/>
          <c:tx>
            <c:strRef>
              <c:f>патенты!$B$3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патенты!$C$1:$J$1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патенты!$C$3:$J$3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4A-4D42-9273-168E0DD5E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4708112"/>
        <c:axId val="1604706032"/>
        <c:axId val="0"/>
      </c:bar3DChart>
      <c:catAx>
        <c:axId val="160470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6032"/>
        <c:crosses val="autoZero"/>
        <c:auto val="1"/>
        <c:lblAlgn val="ctr"/>
        <c:lblOffset val="100"/>
        <c:noMultiLvlLbl val="0"/>
      </c:catAx>
      <c:valAx>
        <c:axId val="160470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70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исследов.!$B$2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исследов.!$C$2:$J$2</c:f>
              <c:numCache>
                <c:formatCode>General</c:formatCode>
                <c:ptCount val="8"/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8-4A9F-A5D8-73DCA00340A0}"/>
            </c:ext>
          </c:extLst>
        </c:ser>
        <c:ser>
          <c:idx val="1"/>
          <c:order val="1"/>
          <c:tx>
            <c:strRef>
              <c:f>исследов.!$B$3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исследов.!$C$1:$J$1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исследов.!$C$3:$J$3</c:f>
              <c:numCache>
                <c:formatCode>General</c:formatCode>
                <c:ptCount val="8"/>
                <c:pt idx="0">
                  <c:v>50</c:v>
                </c:pt>
                <c:pt idx="1">
                  <c:v>67</c:v>
                </c:pt>
                <c:pt idx="2">
                  <c:v>67</c:v>
                </c:pt>
                <c:pt idx="3">
                  <c:v>67</c:v>
                </c:pt>
                <c:pt idx="4">
                  <c:v>62.5</c:v>
                </c:pt>
                <c:pt idx="5" formatCode="0.00">
                  <c:v>55.5</c:v>
                </c:pt>
                <c:pt idx="6" formatCode="0.0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28-4A9F-A5D8-73DCA00340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878323696"/>
        <c:axId val="1878319952"/>
      </c:barChart>
      <c:catAx>
        <c:axId val="1878323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8319952"/>
        <c:crosses val="autoZero"/>
        <c:auto val="1"/>
        <c:lblAlgn val="ctr"/>
        <c:lblOffset val="100"/>
        <c:noMultiLvlLbl val="0"/>
      </c:catAx>
      <c:valAx>
        <c:axId val="1878319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7832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Проекты!$B$2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Проекты!$C$2:$I$2</c:f>
              <c:numCache>
                <c:formatCode>General</c:formatCode>
                <c:ptCount val="7"/>
                <c:pt idx="3">
                  <c:v>30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52-4DBC-85C8-C71D55A72EFC}"/>
            </c:ext>
          </c:extLst>
        </c:ser>
        <c:ser>
          <c:idx val="1"/>
          <c:order val="1"/>
          <c:tx>
            <c:strRef>
              <c:f>Проекты!$B$3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Проекты!$C$1:$I$1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Проекты!$C$3:$I$3</c:f>
              <c:numCache>
                <c:formatCode>General</c:formatCode>
                <c:ptCount val="7"/>
                <c:pt idx="0">
                  <c:v>37</c:v>
                </c:pt>
                <c:pt idx="1">
                  <c:v>40</c:v>
                </c:pt>
                <c:pt idx="2">
                  <c:v>40</c:v>
                </c:pt>
                <c:pt idx="3">
                  <c:v>34</c:v>
                </c:pt>
                <c:pt idx="4">
                  <c:v>32</c:v>
                </c:pt>
                <c:pt idx="5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52-4DBC-85C8-C71D55A72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6746624"/>
        <c:axId val="1166749536"/>
        <c:axId val="0"/>
      </c:bar3DChart>
      <c:catAx>
        <c:axId val="116674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9536"/>
        <c:crosses val="autoZero"/>
        <c:auto val="1"/>
        <c:lblAlgn val="ctr"/>
        <c:lblOffset val="100"/>
        <c:noMultiLvlLbl val="0"/>
      </c:catAx>
      <c:valAx>
        <c:axId val="1166749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74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2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85767-C440-452E-85BC-1CA96B7C7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1298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4428"/>
            <a:ext cx="5409562" cy="3914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41C6A6-FE2A-4AD3-92EF-355AC0BFF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42853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87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6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5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8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6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2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63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88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14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7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8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D826D-193B-40B4-B633-783835B697B7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06756-5161-4286-A804-842EBFB2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9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491" y="466725"/>
            <a:ext cx="11032177" cy="4290207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+mn-lt"/>
              </a:rPr>
              <a:t>Отчет о реализации Программы развития ТИ(ф)СВФУ</a:t>
            </a:r>
            <a:br>
              <a:rPr lang="ru-RU" sz="4800" b="1" dirty="0" smtClean="0">
                <a:latin typeface="+mn-lt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dirty="0" smtClean="0">
                <a:latin typeface="+mn-lt"/>
              </a:rPr>
              <a:t>по показателям результативности научно-исследовательской и инновационной деятельности</a:t>
            </a:r>
            <a:endParaRPr lang="ru-RU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8004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313097"/>
              </p:ext>
            </p:extLst>
          </p:nvPr>
        </p:nvGraphicFramePr>
        <p:xfrm>
          <a:off x="863598" y="4224339"/>
          <a:ext cx="9632952" cy="13763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248">
                  <a:extLst>
                    <a:ext uri="{9D8B030D-6E8A-4147-A177-3AD203B41FA5}">
                      <a16:colId xmlns:a16="http://schemas.microsoft.com/office/drawing/2014/main" val="3167240885"/>
                    </a:ext>
                  </a:extLst>
                </a:gridCol>
                <a:gridCol w="1017408">
                  <a:extLst>
                    <a:ext uri="{9D8B030D-6E8A-4147-A177-3AD203B41FA5}">
                      <a16:colId xmlns:a16="http://schemas.microsoft.com/office/drawing/2014/main" val="2733692698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107761878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64178042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637239199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61791643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226418135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4045742386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335427750"/>
                    </a:ext>
                  </a:extLst>
                </a:gridCol>
              </a:tblGrid>
              <a:tr h="295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2018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2019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7315840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План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1089078"/>
                  </a:ext>
                </a:extLst>
              </a:tr>
              <a:tr h="54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Факт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4438194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677454"/>
              </p:ext>
            </p:extLst>
          </p:nvPr>
        </p:nvGraphicFramePr>
        <p:xfrm>
          <a:off x="863598" y="1533525"/>
          <a:ext cx="9632952" cy="1278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5492">
                  <a:extLst>
                    <a:ext uri="{9D8B030D-6E8A-4147-A177-3AD203B41FA5}">
                      <a16:colId xmlns:a16="http://schemas.microsoft.com/office/drawing/2014/main" val="1100692747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308666922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8880591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1421161140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3292253186"/>
                    </a:ext>
                  </a:extLst>
                </a:gridCol>
                <a:gridCol w="1605492">
                  <a:extLst>
                    <a:ext uri="{9D8B030D-6E8A-4147-A177-3AD203B41FA5}">
                      <a16:colId xmlns:a16="http://schemas.microsoft.com/office/drawing/2014/main" val="2047970260"/>
                    </a:ext>
                  </a:extLst>
                </a:gridCol>
              </a:tblGrid>
              <a:tr h="271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0415889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План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 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0986781"/>
                  </a:ext>
                </a:extLst>
              </a:tr>
              <a:tr h="497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Факт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r>
                        <a:rPr lang="ru-RU" sz="2000" u="none" strike="noStrike" dirty="0" smtClean="0">
                          <a:effectLst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3533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4" y="133261"/>
            <a:ext cx="1176337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Общее количество сделок по коммерциализации изобретений, полезных моделей, промышленных образцов, ноу-хау, программ для ЭВМ, баз данных, права которые принадлежат СВФУ, в год, всего, единицы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4" y="3324910"/>
            <a:ext cx="118300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Количество научных мероприятий, проведенных совместно с органами власти за год, единицы</a:t>
            </a:r>
          </a:p>
        </p:txBody>
      </p:sp>
    </p:spTree>
    <p:extLst>
      <p:ext uri="{BB962C8B-B14F-4D97-AF65-F5344CB8AC3E}">
        <p14:creationId xmlns:p14="http://schemas.microsoft.com/office/powerpoint/2010/main" val="1106498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6940"/>
              </p:ext>
            </p:extLst>
          </p:nvPr>
        </p:nvGraphicFramePr>
        <p:xfrm>
          <a:off x="138113" y="266700"/>
          <a:ext cx="11830049" cy="923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30049">
                  <a:extLst>
                    <a:ext uri="{9D8B030D-6E8A-4147-A177-3AD203B41FA5}">
                      <a16:colId xmlns:a16="http://schemas.microsoft.com/office/drawing/2014/main" val="4209325107"/>
                    </a:ext>
                  </a:extLst>
                </a:gridCol>
              </a:tblGrid>
              <a:tr h="923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WoS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/</a:t>
                      </a:r>
                      <a:r>
                        <a:rPr lang="ru-RU" sz="2800" b="1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Scopus</a:t>
                      </a:r>
                      <a:r>
                        <a:rPr lang="ru-RU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 Q1,Q2, человек</a:t>
                      </a:r>
                      <a:endParaRPr lang="ru-RU" sz="2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348744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917982"/>
              </p:ext>
            </p:extLst>
          </p:nvPr>
        </p:nvGraphicFramePr>
        <p:xfrm>
          <a:off x="138108" y="1391102"/>
          <a:ext cx="11830053" cy="1619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8843">
                  <a:extLst>
                    <a:ext uri="{9D8B030D-6E8A-4147-A177-3AD203B41FA5}">
                      <a16:colId xmlns:a16="http://schemas.microsoft.com/office/drawing/2014/main" val="1014950848"/>
                    </a:ext>
                  </a:extLst>
                </a:gridCol>
                <a:gridCol w="1048098">
                  <a:extLst>
                    <a:ext uri="{9D8B030D-6E8A-4147-A177-3AD203B41FA5}">
                      <a16:colId xmlns:a16="http://schemas.microsoft.com/office/drawing/2014/main" val="1161574837"/>
                    </a:ext>
                  </a:extLst>
                </a:gridCol>
                <a:gridCol w="1051639">
                  <a:extLst>
                    <a:ext uri="{9D8B030D-6E8A-4147-A177-3AD203B41FA5}">
                      <a16:colId xmlns:a16="http://schemas.microsoft.com/office/drawing/2014/main" val="3108177421"/>
                    </a:ext>
                  </a:extLst>
                </a:gridCol>
                <a:gridCol w="1051639">
                  <a:extLst>
                    <a:ext uri="{9D8B030D-6E8A-4147-A177-3AD203B41FA5}">
                      <a16:colId xmlns:a16="http://schemas.microsoft.com/office/drawing/2014/main" val="2524359214"/>
                    </a:ext>
                  </a:extLst>
                </a:gridCol>
                <a:gridCol w="973479">
                  <a:extLst>
                    <a:ext uri="{9D8B030D-6E8A-4147-A177-3AD203B41FA5}">
                      <a16:colId xmlns:a16="http://schemas.microsoft.com/office/drawing/2014/main" val="2665565278"/>
                    </a:ext>
                  </a:extLst>
                </a:gridCol>
                <a:gridCol w="1029903">
                  <a:extLst>
                    <a:ext uri="{9D8B030D-6E8A-4147-A177-3AD203B41FA5}">
                      <a16:colId xmlns:a16="http://schemas.microsoft.com/office/drawing/2014/main" val="2695276949"/>
                    </a:ext>
                  </a:extLst>
                </a:gridCol>
                <a:gridCol w="1078030">
                  <a:extLst>
                    <a:ext uri="{9D8B030D-6E8A-4147-A177-3AD203B41FA5}">
                      <a16:colId xmlns:a16="http://schemas.microsoft.com/office/drawing/2014/main" val="2320971281"/>
                    </a:ext>
                  </a:extLst>
                </a:gridCol>
                <a:gridCol w="1068404">
                  <a:extLst>
                    <a:ext uri="{9D8B030D-6E8A-4147-A177-3AD203B41FA5}">
                      <a16:colId xmlns:a16="http://schemas.microsoft.com/office/drawing/2014/main" val="2561531805"/>
                    </a:ext>
                  </a:extLst>
                </a:gridCol>
                <a:gridCol w="1108379">
                  <a:extLst>
                    <a:ext uri="{9D8B030D-6E8A-4147-A177-3AD203B41FA5}">
                      <a16:colId xmlns:a16="http://schemas.microsoft.com/office/drawing/2014/main" val="1878090385"/>
                    </a:ext>
                  </a:extLst>
                </a:gridCol>
                <a:gridCol w="1051639">
                  <a:extLst>
                    <a:ext uri="{9D8B030D-6E8A-4147-A177-3AD203B41FA5}">
                      <a16:colId xmlns:a16="http://schemas.microsoft.com/office/drawing/2014/main" val="2806210172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Показатели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2019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02121505"/>
                  </a:ext>
                </a:extLst>
              </a:tr>
              <a:tr h="5143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ru-RU" sz="1600" u="none" strike="noStrike" dirty="0" err="1">
                          <a:effectLst/>
                        </a:rPr>
                        <a:t>WoS</a:t>
                      </a:r>
                      <a:r>
                        <a:rPr lang="ru-RU" sz="1600" u="none" strike="noStrike" dirty="0">
                          <a:effectLst/>
                        </a:rPr>
                        <a:t>/</a:t>
                      </a:r>
                      <a:r>
                        <a:rPr lang="ru-RU" sz="1600" u="none" strike="noStrike" dirty="0" err="1">
                          <a:effectLst/>
                        </a:rPr>
                        <a:t>Scopus</a:t>
                      </a:r>
                      <a:r>
                        <a:rPr lang="ru-RU" sz="1600" u="none" strike="noStrike" dirty="0">
                          <a:effectLst/>
                        </a:rPr>
                        <a:t> Q1,Q2, человек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План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-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-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-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1/3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2/4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2/4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3/5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3682327"/>
                  </a:ext>
                </a:extLst>
              </a:tr>
              <a:tr h="514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Факт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0/2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1/3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2/7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4/11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5/11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8994637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67181"/>
              </p:ext>
            </p:extLst>
          </p:nvPr>
        </p:nvGraphicFramePr>
        <p:xfrm>
          <a:off x="138110" y="3210829"/>
          <a:ext cx="11830049" cy="3173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5921">
                  <a:extLst>
                    <a:ext uri="{9D8B030D-6E8A-4147-A177-3AD203B41FA5}">
                      <a16:colId xmlns:a16="http://schemas.microsoft.com/office/drawing/2014/main" val="2271544525"/>
                    </a:ext>
                  </a:extLst>
                </a:gridCol>
                <a:gridCol w="987316">
                  <a:extLst>
                    <a:ext uri="{9D8B030D-6E8A-4147-A177-3AD203B41FA5}">
                      <a16:colId xmlns:a16="http://schemas.microsoft.com/office/drawing/2014/main" val="2553567683"/>
                    </a:ext>
                  </a:extLst>
                </a:gridCol>
                <a:gridCol w="1039529">
                  <a:extLst>
                    <a:ext uri="{9D8B030D-6E8A-4147-A177-3AD203B41FA5}">
                      <a16:colId xmlns:a16="http://schemas.microsoft.com/office/drawing/2014/main" val="941098656"/>
                    </a:ext>
                  </a:extLst>
                </a:gridCol>
                <a:gridCol w="1029903">
                  <a:extLst>
                    <a:ext uri="{9D8B030D-6E8A-4147-A177-3AD203B41FA5}">
                      <a16:colId xmlns:a16="http://schemas.microsoft.com/office/drawing/2014/main" val="4206211671"/>
                    </a:ext>
                  </a:extLst>
                </a:gridCol>
                <a:gridCol w="1001027">
                  <a:extLst>
                    <a:ext uri="{9D8B030D-6E8A-4147-A177-3AD203B41FA5}">
                      <a16:colId xmlns:a16="http://schemas.microsoft.com/office/drawing/2014/main" val="747152901"/>
                    </a:ext>
                  </a:extLst>
                </a:gridCol>
                <a:gridCol w="1010685">
                  <a:extLst>
                    <a:ext uri="{9D8B030D-6E8A-4147-A177-3AD203B41FA5}">
                      <a16:colId xmlns:a16="http://schemas.microsoft.com/office/drawing/2014/main" val="2619766527"/>
                    </a:ext>
                  </a:extLst>
                </a:gridCol>
                <a:gridCol w="1081417">
                  <a:extLst>
                    <a:ext uri="{9D8B030D-6E8A-4147-A177-3AD203B41FA5}">
                      <a16:colId xmlns:a16="http://schemas.microsoft.com/office/drawing/2014/main" val="1244228909"/>
                    </a:ext>
                  </a:extLst>
                </a:gridCol>
                <a:gridCol w="1081417">
                  <a:extLst>
                    <a:ext uri="{9D8B030D-6E8A-4147-A177-3AD203B41FA5}">
                      <a16:colId xmlns:a16="http://schemas.microsoft.com/office/drawing/2014/main" val="2463022960"/>
                    </a:ext>
                  </a:extLst>
                </a:gridCol>
                <a:gridCol w="1081417">
                  <a:extLst>
                    <a:ext uri="{9D8B030D-6E8A-4147-A177-3AD203B41FA5}">
                      <a16:colId xmlns:a16="http://schemas.microsoft.com/office/drawing/2014/main" val="748476499"/>
                    </a:ext>
                  </a:extLst>
                </a:gridCol>
                <a:gridCol w="1081417">
                  <a:extLst>
                    <a:ext uri="{9D8B030D-6E8A-4147-A177-3AD203B41FA5}">
                      <a16:colId xmlns:a16="http://schemas.microsoft.com/office/drawing/2014/main" val="133894942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WoS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377777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0653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Шахмалова И.Ж.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Шахмалова И.Ж.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5432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Рукович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Рукович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877536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Самохина В.М.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424961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Scopus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Н.Н.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Н.Н.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Н.Н.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Н.Н.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Н.Н.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29367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Мельников А.Е.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6073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Рочев В.Ф.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001759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Мамедова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4907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Косарев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Косарев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Косарев Л.В.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4544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Г.В.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Г.В.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Гриб Г.В.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7487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Качаев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Качаев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Качаев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8772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Бараханова Н.В.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Рукович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52246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Рукович А.В.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Шахмалова И.Ж.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4273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Шахмалова И.Ж.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Зотова Н.В.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66997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Зотова Н.В.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Самохина В.М.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2141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2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4" y="374650"/>
            <a:ext cx="10791825" cy="11112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Численность исследователей, имеющих статьи в научных изданиях  </a:t>
            </a:r>
            <a:r>
              <a:rPr lang="ru-RU" sz="3200" b="1" dirty="0" err="1">
                <a:solidFill>
                  <a:srgbClr val="002060"/>
                </a:solidFill>
              </a:rPr>
              <a:t>WoS</a:t>
            </a:r>
            <a:r>
              <a:rPr lang="ru-RU" sz="3200" b="1" dirty="0">
                <a:solidFill>
                  <a:srgbClr val="002060"/>
                </a:solidFill>
              </a:rPr>
              <a:t>/</a:t>
            </a:r>
            <a:r>
              <a:rPr lang="ru-RU" sz="3200" b="1" dirty="0" err="1">
                <a:solidFill>
                  <a:srgbClr val="002060"/>
                </a:solidFill>
              </a:rPr>
              <a:t>Scopus</a:t>
            </a:r>
            <a:r>
              <a:rPr lang="ru-RU" sz="3200" b="1" dirty="0">
                <a:solidFill>
                  <a:srgbClr val="002060"/>
                </a:solidFill>
              </a:rPr>
              <a:t> Q1,Q2, человек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sz="32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958267"/>
              </p:ext>
            </p:extLst>
          </p:nvPr>
        </p:nvGraphicFramePr>
        <p:xfrm>
          <a:off x="192505" y="1759017"/>
          <a:ext cx="5601903" cy="389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698210"/>
              </p:ext>
            </p:extLst>
          </p:nvPr>
        </p:nvGraphicFramePr>
        <p:xfrm>
          <a:off x="6033435" y="1759017"/>
          <a:ext cx="5863389" cy="389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69578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975" y="374652"/>
            <a:ext cx="10515600" cy="635000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Количество цитирований, на 100 чел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9628257"/>
              </p:ext>
            </p:extLst>
          </p:nvPr>
        </p:nvGraphicFramePr>
        <p:xfrm>
          <a:off x="1058779" y="1009652"/>
          <a:ext cx="10222029" cy="4881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0501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298450"/>
            <a:ext cx="11753850" cy="911225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Объем НИР в расчете на одного НПР (за счет всех источников), </a:t>
            </a:r>
            <a:r>
              <a:rPr lang="ru-RU" sz="2900" b="1" dirty="0" err="1">
                <a:solidFill>
                  <a:srgbClr val="002060"/>
                </a:solidFill>
              </a:rPr>
              <a:t>тыс.руб</a:t>
            </a:r>
            <a:r>
              <a:rPr lang="ru-RU" sz="2900" b="1" dirty="0">
                <a:solidFill>
                  <a:srgbClr val="002060"/>
                </a:solidFill>
              </a:rPr>
              <a:t>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3319092"/>
              </p:ext>
            </p:extLst>
          </p:nvPr>
        </p:nvGraphicFramePr>
        <p:xfrm>
          <a:off x="539014" y="1209674"/>
          <a:ext cx="10809171" cy="5325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351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" y="193675"/>
            <a:ext cx="118872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</a:t>
            </a:r>
            <a:r>
              <a:rPr lang="ru-RU" sz="2900" b="1" dirty="0" smtClean="0">
                <a:solidFill>
                  <a:srgbClr val="002060"/>
                </a:solidFill>
              </a:rPr>
              <a:t/>
            </a:r>
            <a:br>
              <a:rPr lang="ru-RU" sz="2900" b="1" dirty="0" smtClean="0">
                <a:solidFill>
                  <a:srgbClr val="002060"/>
                </a:solidFill>
              </a:rPr>
            </a:br>
            <a:r>
              <a:rPr lang="ru-RU" sz="2900" b="1" dirty="0" smtClean="0">
                <a:solidFill>
                  <a:srgbClr val="002060"/>
                </a:solidFill>
              </a:rPr>
              <a:t>(</a:t>
            </a:r>
            <a:r>
              <a:rPr lang="ru-RU" sz="2900" b="1" dirty="0">
                <a:solidFill>
                  <a:srgbClr val="002060"/>
                </a:solidFill>
              </a:rPr>
              <a:t>с нарастающим итогом), единицы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7748544"/>
              </p:ext>
            </p:extLst>
          </p:nvPr>
        </p:nvGraphicFramePr>
        <p:xfrm>
          <a:off x="481263" y="1694046"/>
          <a:ext cx="11203806" cy="4995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3038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5" y="365125"/>
            <a:ext cx="11715750" cy="1325563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</a:t>
            </a:r>
            <a:r>
              <a:rPr lang="ru-RU" sz="2600" b="1" dirty="0" smtClean="0">
                <a:solidFill>
                  <a:srgbClr val="002060"/>
                </a:solidFill>
              </a:rPr>
              <a:t>проценты</a:t>
            </a:r>
            <a:endParaRPr lang="ru-RU" sz="26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7871008"/>
              </p:ext>
            </p:extLst>
          </p:nvPr>
        </p:nvGraphicFramePr>
        <p:xfrm>
          <a:off x="904775" y="1501541"/>
          <a:ext cx="10299031" cy="5101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2014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850" y="242411"/>
            <a:ext cx="1152525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Доля исследователей в возрасте до 39 лет включительно, имеющих ученую степень кандидата (доктора) наук, в общем количестве исследователей в возрасте до 39 лет включительно, </a:t>
            </a:r>
            <a:r>
              <a:rPr lang="ru-RU" sz="2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проценты</a:t>
            </a:r>
            <a:endParaRPr lang="ru-RU" sz="2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196069"/>
              </p:ext>
            </p:extLst>
          </p:nvPr>
        </p:nvGraphicFramePr>
        <p:xfrm>
          <a:off x="885523" y="1520791"/>
          <a:ext cx="10732169" cy="4841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54793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5" y="390525"/>
            <a:ext cx="10515600" cy="947738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Количество совместных проектов, реализуемых в кооперации с партнерами из бизнес-сообщества в год, единицы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070087"/>
              </p:ext>
            </p:extLst>
          </p:nvPr>
        </p:nvGraphicFramePr>
        <p:xfrm>
          <a:off x="702643" y="1491915"/>
          <a:ext cx="10722543" cy="4995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5301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419</Words>
  <Application>Microsoft Office PowerPoint</Application>
  <PresentationFormat>Широкоэкранный</PresentationFormat>
  <Paragraphs>145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Отчет о реализации Программы развития ТИ(ф)СВФУ  по показателям результативности научно-исследовательской и инновационной деятельности</vt:lpstr>
      <vt:lpstr>Презентация PowerPoint</vt:lpstr>
      <vt:lpstr>Численность исследователей, имеющих статьи в научных изданиях  WoS/Scopus Q1,Q2, человек </vt:lpstr>
      <vt:lpstr>Количество цитирований, на 100 чел</vt:lpstr>
      <vt:lpstr>Объем НИР в расчете на одного НПР (за счет всех источников), тыс.руб.</vt:lpstr>
      <vt:lpstr>Общее количество зарегистрированных результатов интеллектуальной деятельности (патенты на изобретения, полезные модели, промышленные образцы, свидетельства о регистрации программ для ЭВМ и баз данных)  (с нарастающим итогом), единицы</vt:lpstr>
      <vt:lpstr>Доля патентов на изобретения, полезные модели, промышленные образцы в общем количестве от результатов интеллектуальной деятельности, зарегистрированных за год, проценты</vt:lpstr>
      <vt:lpstr>Презентация PowerPoint</vt:lpstr>
      <vt:lpstr>Количество совместных проектов, реализуемых в кооперации с партнерами из бизнес-сообщества в год, единицы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совершенствовании научно-исследовательской и инновационной деятельности ТИ(ф)СВФУ</dc:title>
  <dc:creator>Анастасия Георгиевна Шовкань</dc:creator>
  <cp:lastModifiedBy>Лидия Дмитриевна Ядреева</cp:lastModifiedBy>
  <cp:revision>20</cp:revision>
  <cp:lastPrinted>2024-12-27T01:55:03Z</cp:lastPrinted>
  <dcterms:created xsi:type="dcterms:W3CDTF">2023-05-26T03:12:34Z</dcterms:created>
  <dcterms:modified xsi:type="dcterms:W3CDTF">2024-12-27T01:55:37Z</dcterms:modified>
</cp:coreProperties>
</file>