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5" r:id="rId2"/>
    <p:sldId id="267" r:id="rId3"/>
    <p:sldId id="257" r:id="rId4"/>
    <p:sldId id="286" r:id="rId5"/>
    <p:sldId id="285" r:id="rId6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DC18"/>
    <a:srgbClr val="2C10F8"/>
    <a:srgbClr val="2C0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9B6835A2-9E0E-49C4-BFAC-2FCFE14E55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649258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09ED3BCF-4E83-4D0C-B973-3EB1520437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19838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264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137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6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32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33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04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872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306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125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08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508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428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1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55890" y="166654"/>
            <a:ext cx="103455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</a:rPr>
              <a:t>Министерство </a:t>
            </a:r>
            <a:r>
              <a:rPr lang="ru-RU" sz="1600" dirty="0">
                <a:latin typeface="Times New Roman" panose="02020603050405020304" pitchFamily="18" charset="0"/>
              </a:rPr>
              <a:t>науки и высшего образования Российской Федерации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Федеральное государственное автономное образовательное </a:t>
            </a:r>
            <a:r>
              <a:rPr lang="ru-RU" sz="1600" dirty="0" smtClean="0">
                <a:latin typeface="Times New Roman" panose="02020603050405020304" pitchFamily="18" charset="0"/>
              </a:rPr>
              <a:t>учреждение высшего </a:t>
            </a:r>
            <a:r>
              <a:rPr lang="ru-RU" sz="1600" dirty="0">
                <a:latin typeface="Times New Roman" panose="02020603050405020304" pitchFamily="18" charset="0"/>
              </a:rPr>
              <a:t>образования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«СЕВЕРО-ВОСТОЧНЫЙ ФЕДЕРАЛЬНЫЙ УНИВЕРСИТЕТ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ИМЕНИ М.К.АММОСОВА»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Технический институт (филиал) в г. Нерюнгри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(ТИ (ф) СВФУ)</a:t>
            </a:r>
            <a:endParaRPr lang="ru-RU" sz="1600" dirty="0"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37913" y="5953883"/>
            <a:ext cx="833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2024 г.</a:t>
            </a:r>
            <a:endParaRPr lang="ru-RU" b="1" dirty="0"/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3533487" y="2967632"/>
            <a:ext cx="5041900" cy="13112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500" b="1" dirty="0" smtClean="0">
                <a:latin typeface="+mn-lt"/>
                <a:ea typeface="+mn-ea"/>
                <a:cs typeface="Times New Roman" panose="02020603050405020304" pitchFamily="18" charset="0"/>
              </a:rPr>
              <a:t>О ПОДГОТОВКЕ КАДРОВ ВЫСШЕЙ КВАЛИФИКАЦИИ В ТИ (Ф) СВФУ </a:t>
            </a:r>
          </a:p>
          <a:p>
            <a:r>
              <a:rPr lang="ru-RU" altLang="ru-RU" sz="2500" b="1" dirty="0" smtClean="0">
                <a:latin typeface="+mn-lt"/>
                <a:ea typeface="+mn-ea"/>
                <a:cs typeface="Times New Roman" panose="02020603050405020304" pitchFamily="18" charset="0"/>
              </a:rPr>
              <a:t>ЗА 2023 г. </a:t>
            </a:r>
            <a:endParaRPr lang="ru-RU" altLang="ru-RU" sz="2500" b="1" dirty="0">
              <a:latin typeface="+mn-lt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29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Rectangle 138"/>
          <p:cNvSpPr>
            <a:spLocks noChangeArrowheads="1"/>
          </p:cNvSpPr>
          <p:nvPr/>
        </p:nvSpPr>
        <p:spPr bwMode="auto">
          <a:xfrm>
            <a:off x="2965914" y="485148"/>
            <a:ext cx="6541769" cy="369332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ПЛАНИРУЕМЫЕ ЗАЩИТЫ (2023 -2027 годы)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8" name="Скругленный прямоугольник 4"/>
          <p:cNvSpPr/>
          <p:nvPr/>
        </p:nvSpPr>
        <p:spPr bwMode="auto">
          <a:xfrm>
            <a:off x="82307" y="1108177"/>
            <a:ext cx="1430299" cy="8509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Ф.И.О.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81116" y="2001804"/>
            <a:ext cx="1431490" cy="11482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Малинин Юрий Анатольевич</a:t>
              </a:r>
              <a:endParaRPr lang="ru-RU" sz="1400" b="1" i="1" dirty="0"/>
            </a:p>
          </p:txBody>
        </p:sp>
      </p:grpSp>
      <p:sp>
        <p:nvSpPr>
          <p:cNvPr id="12" name="Скругленный прямоугольник 4"/>
          <p:cNvSpPr/>
          <p:nvPr/>
        </p:nvSpPr>
        <p:spPr bwMode="auto">
          <a:xfrm>
            <a:off x="1557247" y="1116173"/>
            <a:ext cx="1457457" cy="842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Статусы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3" name="Скругленный прямоугольник 4"/>
          <p:cNvSpPr/>
          <p:nvPr/>
        </p:nvSpPr>
        <p:spPr bwMode="auto">
          <a:xfrm>
            <a:off x="9232315" y="1125699"/>
            <a:ext cx="2845290" cy="2869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Планируемый год защиты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4" name="Скругленный прямоугольник 4"/>
          <p:cNvSpPr/>
          <p:nvPr/>
        </p:nvSpPr>
        <p:spPr bwMode="auto">
          <a:xfrm>
            <a:off x="3055297" y="1116174"/>
            <a:ext cx="2499472" cy="8429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Шифр специальности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5" name="Скругленный прямоугольник 4"/>
          <p:cNvSpPr/>
          <p:nvPr/>
        </p:nvSpPr>
        <p:spPr bwMode="auto">
          <a:xfrm>
            <a:off x="5623135" y="1125700"/>
            <a:ext cx="3565034" cy="8333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Тема диссертации</a:t>
            </a:r>
          </a:p>
        </p:txBody>
      </p:sp>
      <p:sp>
        <p:nvSpPr>
          <p:cNvPr id="16" name="Скругленный прямоугольник 4"/>
          <p:cNvSpPr/>
          <p:nvPr/>
        </p:nvSpPr>
        <p:spPr bwMode="auto">
          <a:xfrm>
            <a:off x="9232315" y="1442191"/>
            <a:ext cx="535542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2023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1571901" y="2001805"/>
            <a:ext cx="1436218" cy="11482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chemeClr val="tx1"/>
                  </a:solidFill>
                </a:rPr>
                <a:t>Соискатель (</a:t>
              </a:r>
              <a:r>
                <a:rPr lang="ru-RU" sz="1400" b="1" i="1" dirty="0" smtClean="0"/>
                <a:t>ФГАОУ </a:t>
              </a:r>
              <a:r>
                <a:rPr lang="ru-RU" sz="1400" b="1" i="1" dirty="0"/>
                <a:t>ВО СВФУ, кандидатская</a:t>
              </a:r>
              <a:r>
                <a:rPr lang="ru-RU" sz="1400" b="1" i="1" dirty="0" smtClean="0"/>
                <a:t>)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068057" y="1992279"/>
            <a:ext cx="2486712" cy="115781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Скругленный прямоугольник 4"/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2.8.6 - </a:t>
              </a:r>
              <a:r>
                <a:rPr lang="ru-RU" sz="1400" b="1" i="1" dirty="0" err="1" smtClean="0"/>
                <a:t>Геомеханика</a:t>
              </a:r>
              <a:r>
                <a:rPr lang="ru-RU" sz="1400" b="1" i="1" dirty="0" smtClean="0"/>
                <a:t>, Разрушение горных пород, рудничная </a:t>
              </a:r>
              <a:r>
                <a:rPr lang="ru-RU" sz="1400" b="1" i="1" dirty="0" err="1" smtClean="0"/>
                <a:t>аэрогазодинамика</a:t>
              </a:r>
              <a:r>
                <a:rPr lang="ru-RU" sz="1400" b="1" i="1" dirty="0" smtClean="0"/>
                <a:t> и горная теплофизика</a:t>
              </a:r>
              <a:endParaRPr lang="ru-RU" sz="1400" b="1" i="1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623135" y="1992280"/>
            <a:ext cx="3565033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chemeClr val="tx1"/>
                  </a:solidFill>
                </a:rPr>
                <a:t>Районирование вскрышных пород разреза «Эльгинский» по прочностным свойствам и разработка рекомендаций по оптимальным параметрам ведения горных и взрывных работ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9253215" y="1992280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sp>
        <p:nvSpPr>
          <p:cNvPr id="146" name="Скругленный прямоугольник 4"/>
          <p:cNvSpPr/>
          <p:nvPr/>
        </p:nvSpPr>
        <p:spPr bwMode="auto">
          <a:xfrm>
            <a:off x="116281" y="5957054"/>
            <a:ext cx="10703652" cy="3100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Семенова Екатерина Олеговна – магистрант СВФУ (завершение обучения 2024 год). 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Скругленный прямоугольник 124"/>
          <p:cNvSpPr/>
          <p:nvPr/>
        </p:nvSpPr>
        <p:spPr>
          <a:xfrm>
            <a:off x="872836" y="801524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917871" y="77585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2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sp>
        <p:nvSpPr>
          <p:cNvPr id="168" name="Скругленный прямоугольник 4"/>
          <p:cNvSpPr/>
          <p:nvPr/>
        </p:nvSpPr>
        <p:spPr bwMode="auto">
          <a:xfrm>
            <a:off x="9812003" y="1449309"/>
            <a:ext cx="535542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2024</a:t>
            </a:r>
          </a:p>
        </p:txBody>
      </p:sp>
      <p:grpSp>
        <p:nvGrpSpPr>
          <p:cNvPr id="169" name="Группа 168"/>
          <p:cNvGrpSpPr/>
          <p:nvPr/>
        </p:nvGrpSpPr>
        <p:grpSpPr>
          <a:xfrm>
            <a:off x="9832903" y="1999398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0" name="Скругленный прямоугольник 16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+</a:t>
              </a:r>
              <a:endParaRPr lang="ru-RU" sz="1400" b="1" i="1" dirty="0"/>
            </a:p>
          </p:txBody>
        </p:sp>
      </p:grpSp>
      <p:sp>
        <p:nvSpPr>
          <p:cNvPr id="172" name="Скругленный прямоугольник 4"/>
          <p:cNvSpPr/>
          <p:nvPr/>
        </p:nvSpPr>
        <p:spPr bwMode="auto">
          <a:xfrm>
            <a:off x="10384577" y="1449312"/>
            <a:ext cx="535542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2025</a:t>
            </a:r>
          </a:p>
        </p:txBody>
      </p:sp>
      <p:grpSp>
        <p:nvGrpSpPr>
          <p:cNvPr id="173" name="Группа 172"/>
          <p:cNvGrpSpPr/>
          <p:nvPr/>
        </p:nvGrpSpPr>
        <p:grpSpPr>
          <a:xfrm>
            <a:off x="10405477" y="1999401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4" name="Скругленный прямоугольник 17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sp>
        <p:nvSpPr>
          <p:cNvPr id="176" name="Скругленный прямоугольник 4"/>
          <p:cNvSpPr/>
          <p:nvPr/>
        </p:nvSpPr>
        <p:spPr bwMode="auto">
          <a:xfrm>
            <a:off x="10964265" y="1456430"/>
            <a:ext cx="535542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2026</a:t>
            </a:r>
          </a:p>
        </p:txBody>
      </p:sp>
      <p:grpSp>
        <p:nvGrpSpPr>
          <p:cNvPr id="177" name="Группа 176"/>
          <p:cNvGrpSpPr/>
          <p:nvPr/>
        </p:nvGrpSpPr>
        <p:grpSpPr>
          <a:xfrm>
            <a:off x="10985165" y="2006519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8" name="Скругленный прямоугольник 1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sp>
        <p:nvSpPr>
          <p:cNvPr id="180" name="Скругленный прямоугольник 4"/>
          <p:cNvSpPr/>
          <p:nvPr/>
        </p:nvSpPr>
        <p:spPr bwMode="auto">
          <a:xfrm>
            <a:off x="11543953" y="1463548"/>
            <a:ext cx="535542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2027</a:t>
            </a:r>
          </a:p>
        </p:txBody>
      </p:sp>
      <p:grpSp>
        <p:nvGrpSpPr>
          <p:cNvPr id="181" name="Группа 180"/>
          <p:cNvGrpSpPr/>
          <p:nvPr/>
        </p:nvGrpSpPr>
        <p:grpSpPr>
          <a:xfrm>
            <a:off x="11564853" y="2013637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2" name="Скругленный прямоугольник 18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211" name="Группа 210"/>
          <p:cNvGrpSpPr/>
          <p:nvPr/>
        </p:nvGrpSpPr>
        <p:grpSpPr>
          <a:xfrm>
            <a:off x="79692" y="3213908"/>
            <a:ext cx="1431490" cy="11482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2" name="Скругленный прямоугольник 21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err="1"/>
                <a:t>Кухтин</a:t>
              </a:r>
              <a:r>
                <a:rPr lang="ru-RU" sz="1400" b="1" i="1" dirty="0"/>
                <a:t> Антон Алексеевич</a:t>
              </a:r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1570477" y="3213909"/>
            <a:ext cx="1436218" cy="11482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5" name="Скругленный прямоугольник 21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Аспирант (очная </a:t>
              </a:r>
              <a:r>
                <a:rPr lang="ru-RU" sz="1400" b="1" i="1" dirty="0" smtClean="0"/>
                <a:t>форма, </a:t>
              </a:r>
              <a:r>
                <a:rPr lang="ru-RU" sz="1400" b="1" i="1" dirty="0"/>
                <a:t>ФГАОУ ВО </a:t>
              </a:r>
              <a:r>
                <a:rPr lang="ru-RU" sz="1400" b="1" i="1" dirty="0" smtClean="0"/>
                <a:t>СВФУ, кандидатская)</a:t>
              </a:r>
              <a:endParaRPr lang="ru-RU" sz="1400" b="1" i="1" dirty="0"/>
            </a:p>
          </p:txBody>
        </p:sp>
      </p:grpSp>
      <p:grpSp>
        <p:nvGrpSpPr>
          <p:cNvPr id="217" name="Группа 216"/>
          <p:cNvGrpSpPr/>
          <p:nvPr/>
        </p:nvGrpSpPr>
        <p:grpSpPr>
          <a:xfrm>
            <a:off x="3066633" y="3204383"/>
            <a:ext cx="2486712" cy="115781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8" name="Скругленный прямоугольник 21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9" name="Скругленный прямоугольник 4"/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2.8.3 - </a:t>
              </a:r>
              <a:r>
                <a:rPr lang="ru-RU" sz="1400" b="1" i="1" dirty="0"/>
                <a:t>Горнопромышленная и </a:t>
              </a:r>
              <a:r>
                <a:rPr lang="ru-RU" sz="1400" b="1" i="1" dirty="0" err="1"/>
                <a:t>нефтегазопромысловаия</a:t>
              </a:r>
              <a:r>
                <a:rPr lang="ru-RU" sz="1400" b="1" i="1" dirty="0"/>
                <a:t> геология, геофизика, маркшейдерское дело и геометрия недр</a:t>
              </a:r>
            </a:p>
          </p:txBody>
        </p:sp>
      </p:grpSp>
      <p:grpSp>
        <p:nvGrpSpPr>
          <p:cNvPr id="220" name="Группа 219"/>
          <p:cNvGrpSpPr/>
          <p:nvPr/>
        </p:nvGrpSpPr>
        <p:grpSpPr>
          <a:xfrm>
            <a:off x="5621711" y="3204384"/>
            <a:ext cx="3565033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1" name="Скругленный прямоугольник 2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Обоснование устойчивости многоярусных отвалов в условиях островной многолетней мерзлоты (на примере разреза "</a:t>
              </a:r>
              <a:r>
                <a:rPr lang="ru-RU" sz="1400" b="1" i="1" dirty="0" err="1">
                  <a:solidFill>
                    <a:schemeClr val="tx1"/>
                  </a:solidFill>
                </a:rPr>
                <a:t>Нерюнгринский</a:t>
              </a:r>
              <a:r>
                <a:rPr lang="ru-RU" sz="1400" b="1" i="1" dirty="0">
                  <a:solidFill>
                    <a:schemeClr val="tx1"/>
                  </a:solidFill>
                </a:rPr>
                <a:t>")</a:t>
              </a:r>
            </a:p>
          </p:txBody>
        </p:sp>
      </p:grpSp>
      <p:grpSp>
        <p:nvGrpSpPr>
          <p:cNvPr id="223" name="Группа 222"/>
          <p:cNvGrpSpPr/>
          <p:nvPr/>
        </p:nvGrpSpPr>
        <p:grpSpPr>
          <a:xfrm>
            <a:off x="9251791" y="3204384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4" name="Скругленный прямоугольник 2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226" name="Группа 225"/>
          <p:cNvGrpSpPr/>
          <p:nvPr/>
        </p:nvGrpSpPr>
        <p:grpSpPr>
          <a:xfrm>
            <a:off x="9831479" y="3211502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7" name="Скругленный прямоугольник 22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229" name="Группа 228"/>
          <p:cNvGrpSpPr/>
          <p:nvPr/>
        </p:nvGrpSpPr>
        <p:grpSpPr>
          <a:xfrm>
            <a:off x="10404053" y="3211505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0" name="Скругленный прямоугольник 22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232" name="Группа 231"/>
          <p:cNvGrpSpPr/>
          <p:nvPr/>
        </p:nvGrpSpPr>
        <p:grpSpPr>
          <a:xfrm>
            <a:off x="10983741" y="3218623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3" name="Скругленный прямоугольник 23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+</a:t>
              </a:r>
              <a:endParaRPr lang="ru-RU" sz="1400" b="1" i="1" dirty="0"/>
            </a:p>
          </p:txBody>
        </p:sp>
      </p:grpSp>
      <p:grpSp>
        <p:nvGrpSpPr>
          <p:cNvPr id="235" name="Группа 234"/>
          <p:cNvGrpSpPr/>
          <p:nvPr/>
        </p:nvGrpSpPr>
        <p:grpSpPr>
          <a:xfrm>
            <a:off x="11563429" y="3225741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6" name="Скругленный прямоугольник 23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238" name="Группа 237"/>
          <p:cNvGrpSpPr/>
          <p:nvPr/>
        </p:nvGrpSpPr>
        <p:grpSpPr>
          <a:xfrm>
            <a:off x="78264" y="4460196"/>
            <a:ext cx="1431490" cy="11482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9" name="Скругленный прямоугольник 23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Валиева Анна Валерьевна</a:t>
              </a:r>
            </a:p>
          </p:txBody>
        </p:sp>
      </p:grpSp>
      <p:grpSp>
        <p:nvGrpSpPr>
          <p:cNvPr id="241" name="Группа 240"/>
          <p:cNvGrpSpPr/>
          <p:nvPr/>
        </p:nvGrpSpPr>
        <p:grpSpPr>
          <a:xfrm>
            <a:off x="1569049" y="4460197"/>
            <a:ext cx="1436218" cy="11482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2" name="Скругленный прямоугольник 2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Соискатель</a:t>
              </a:r>
              <a:r>
                <a:rPr lang="ru-RU" sz="1400" b="1" i="1" dirty="0" smtClean="0"/>
                <a:t> (ФГБОУ </a:t>
              </a:r>
              <a:r>
                <a:rPr lang="ru-RU" sz="1400" b="1" i="1" dirty="0"/>
                <a:t>ВО </a:t>
              </a:r>
              <a:r>
                <a:rPr lang="ru-RU" sz="1400" b="1" i="1" dirty="0" err="1" smtClean="0"/>
                <a:t>ЧелГУ</a:t>
              </a:r>
              <a:r>
                <a:rPr lang="ru-RU" sz="1400" b="1" i="1" dirty="0" smtClean="0"/>
                <a:t>, кандидатская)</a:t>
              </a:r>
              <a:endParaRPr lang="ru-RU" sz="1400" b="1" i="1" dirty="0"/>
            </a:p>
          </p:txBody>
        </p:sp>
      </p:grpSp>
      <p:grpSp>
        <p:nvGrpSpPr>
          <p:cNvPr id="244" name="Группа 243"/>
          <p:cNvGrpSpPr/>
          <p:nvPr/>
        </p:nvGrpSpPr>
        <p:grpSpPr>
          <a:xfrm>
            <a:off x="3065205" y="4450671"/>
            <a:ext cx="2486712" cy="115781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5" name="Скругленный прямоугольник 2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6" name="Скругленный прямоугольник 4"/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5.9.8 – Теоретическая, прикладная и сравнительно-сопоставительная лингвистика</a:t>
              </a:r>
              <a:endParaRPr lang="ru-RU" sz="1400" b="1" i="1" dirty="0"/>
            </a:p>
          </p:txBody>
        </p:sp>
      </p:grpSp>
      <p:grpSp>
        <p:nvGrpSpPr>
          <p:cNvPr id="247" name="Группа 246"/>
          <p:cNvGrpSpPr/>
          <p:nvPr/>
        </p:nvGrpSpPr>
        <p:grpSpPr>
          <a:xfrm>
            <a:off x="5620283" y="4450672"/>
            <a:ext cx="3565033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8" name="Скругленный прямоугольник 24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chemeClr val="tx1"/>
                  </a:solidFill>
                </a:rPr>
                <a:t>Когнитивные особенности перевода институциональных текстов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0" name="Группа 249"/>
          <p:cNvGrpSpPr/>
          <p:nvPr/>
        </p:nvGrpSpPr>
        <p:grpSpPr>
          <a:xfrm>
            <a:off x="9250363" y="4450672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1" name="Скругленный прямоугольник 25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253" name="Группа 252"/>
          <p:cNvGrpSpPr/>
          <p:nvPr/>
        </p:nvGrpSpPr>
        <p:grpSpPr>
          <a:xfrm>
            <a:off x="9830051" y="4457790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4" name="Скругленный прямоугольник 25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256" name="Группа 255"/>
          <p:cNvGrpSpPr/>
          <p:nvPr/>
        </p:nvGrpSpPr>
        <p:grpSpPr>
          <a:xfrm>
            <a:off x="10402625" y="4457793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7" name="Скругленный прямоугольник 2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+</a:t>
              </a:r>
              <a:endParaRPr lang="ru-RU" sz="1400" b="1" i="1" dirty="0"/>
            </a:p>
          </p:txBody>
        </p:sp>
      </p:grpSp>
      <p:grpSp>
        <p:nvGrpSpPr>
          <p:cNvPr id="259" name="Группа 258"/>
          <p:cNvGrpSpPr/>
          <p:nvPr/>
        </p:nvGrpSpPr>
        <p:grpSpPr>
          <a:xfrm>
            <a:off x="10982313" y="4464911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0" name="Скругленный прямоугольник 25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262" name="Группа 261"/>
          <p:cNvGrpSpPr/>
          <p:nvPr/>
        </p:nvGrpSpPr>
        <p:grpSpPr>
          <a:xfrm>
            <a:off x="11562001" y="4472029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3" name="Скругленный прямоугольник 26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04705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5395" y="5769605"/>
            <a:ext cx="1336848" cy="945520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1711280" y="83388"/>
            <a:ext cx="8753170" cy="646331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ИТОГИ ПРИЕМА В АСПИРАНТУРУ И ДОКТОРАНТУРУ СВФУ в 2023г.</a:t>
            </a:r>
          </a:p>
          <a:p>
            <a:pPr algn="ctr"/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3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sp>
        <p:nvSpPr>
          <p:cNvPr id="92" name="Скругленный прямоугольник 4"/>
          <p:cNvSpPr/>
          <p:nvPr/>
        </p:nvSpPr>
        <p:spPr bwMode="auto">
          <a:xfrm>
            <a:off x="1306655" y="889533"/>
            <a:ext cx="1430299" cy="24670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Ф.И.О.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97" name="Скругленный прямоугольник 4"/>
          <p:cNvSpPr/>
          <p:nvPr/>
        </p:nvSpPr>
        <p:spPr bwMode="auto">
          <a:xfrm>
            <a:off x="2775582" y="888984"/>
            <a:ext cx="2499472" cy="2443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Шифр специальности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98" name="Скругленный прямоугольник 4"/>
          <p:cNvSpPr/>
          <p:nvPr/>
        </p:nvSpPr>
        <p:spPr bwMode="auto">
          <a:xfrm>
            <a:off x="5343420" y="898510"/>
            <a:ext cx="3565034" cy="2348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Тема диссертации</a:t>
            </a:r>
          </a:p>
        </p:txBody>
      </p:sp>
      <p:grpSp>
        <p:nvGrpSpPr>
          <p:cNvPr id="108" name="Группа 107"/>
          <p:cNvGrpSpPr/>
          <p:nvPr/>
        </p:nvGrpSpPr>
        <p:grpSpPr>
          <a:xfrm>
            <a:off x="1305464" y="1192087"/>
            <a:ext cx="1431490" cy="11482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9" name="Скругленный прямоугольник 10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err="1"/>
                <a:t>Кухтин</a:t>
              </a:r>
              <a:r>
                <a:rPr lang="ru-RU" sz="1400" b="1" i="1" dirty="0"/>
                <a:t> Антон Алексеевич</a:t>
              </a:r>
            </a:p>
          </p:txBody>
        </p:sp>
      </p:grpSp>
      <p:grpSp>
        <p:nvGrpSpPr>
          <p:cNvPr id="114" name="Группа 113"/>
          <p:cNvGrpSpPr/>
          <p:nvPr/>
        </p:nvGrpSpPr>
        <p:grpSpPr>
          <a:xfrm>
            <a:off x="2788342" y="1182562"/>
            <a:ext cx="2486712" cy="115781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6" name="Скругленный прямоугольник 11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7" name="Скругленный прямоугольник 4"/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2.8.3 - </a:t>
              </a:r>
              <a:r>
                <a:rPr lang="ru-RU" sz="1400" b="1" i="1" dirty="0"/>
                <a:t>Горнопромышленная и </a:t>
              </a:r>
              <a:r>
                <a:rPr lang="ru-RU" sz="1400" b="1" i="1" dirty="0" err="1"/>
                <a:t>нефтегазопромысловаия</a:t>
              </a:r>
              <a:r>
                <a:rPr lang="ru-RU" sz="1400" b="1" i="1" dirty="0"/>
                <a:t> геология, геофизика, маркшейдерское дело и геометрия недр</a:t>
              </a:r>
            </a:p>
          </p:txBody>
        </p:sp>
      </p:grpSp>
      <p:grpSp>
        <p:nvGrpSpPr>
          <p:cNvPr id="118" name="Группа 117"/>
          <p:cNvGrpSpPr/>
          <p:nvPr/>
        </p:nvGrpSpPr>
        <p:grpSpPr>
          <a:xfrm>
            <a:off x="5343420" y="1182563"/>
            <a:ext cx="3565033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9" name="Скругленный прямоугольник 11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Обоснование устойчивости многоярусных отвалов в условиях островной многолетней мерзлоты (на примере разреза "</a:t>
              </a:r>
              <a:r>
                <a:rPr lang="ru-RU" sz="1400" b="1" i="1" dirty="0" err="1">
                  <a:solidFill>
                    <a:schemeClr val="tx1"/>
                  </a:solidFill>
                </a:rPr>
                <a:t>Нерюнгринский</a:t>
              </a:r>
              <a:r>
                <a:rPr lang="ru-RU" sz="1400" b="1" i="1" dirty="0">
                  <a:solidFill>
                    <a:schemeClr val="tx1"/>
                  </a:solidFill>
                </a:rPr>
                <a:t>")</a:t>
              </a:r>
            </a:p>
          </p:txBody>
        </p:sp>
      </p:grpSp>
      <p:sp>
        <p:nvSpPr>
          <p:cNvPr id="121" name="Скругленный прямоугольник 4"/>
          <p:cNvSpPr/>
          <p:nvPr/>
        </p:nvSpPr>
        <p:spPr bwMode="auto">
          <a:xfrm>
            <a:off x="1310719" y="561888"/>
            <a:ext cx="7584645" cy="3001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План на 2023</a:t>
            </a:r>
          </a:p>
        </p:txBody>
      </p:sp>
      <p:sp>
        <p:nvSpPr>
          <p:cNvPr id="122" name="Скругленный прямоугольник 4"/>
          <p:cNvSpPr/>
          <p:nvPr/>
        </p:nvSpPr>
        <p:spPr bwMode="auto">
          <a:xfrm>
            <a:off x="8990181" y="561888"/>
            <a:ext cx="2993302" cy="6048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Факт (Результативность)</a:t>
            </a:r>
          </a:p>
        </p:txBody>
      </p:sp>
      <p:grpSp>
        <p:nvGrpSpPr>
          <p:cNvPr id="123" name="Группа 122"/>
          <p:cNvGrpSpPr/>
          <p:nvPr/>
        </p:nvGrpSpPr>
        <p:grpSpPr>
          <a:xfrm>
            <a:off x="8990181" y="1192086"/>
            <a:ext cx="2993301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5" name="Скругленный прямоугольник 4"/>
            <p:cNvSpPr txBox="1"/>
            <p:nvPr/>
          </p:nvSpPr>
          <p:spPr>
            <a:xfrm>
              <a:off x="20106" y="3353374"/>
              <a:ext cx="543584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Зачислен в очную аспирантуру ФГАОУ ВО СВФУ</a:t>
              </a: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Научный руководитель - Гриб Н.Н., д.т.н., профессор, ТИ(ф)СВФУ, </a:t>
              </a:r>
              <a:r>
                <a:rPr lang="ru-RU" sz="1400" b="1" i="1" dirty="0" err="1">
                  <a:solidFill>
                    <a:schemeClr val="tx1"/>
                  </a:solidFill>
                </a:rPr>
                <a:t>г.Нерюнгри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26" name="Rectangle 24"/>
          <p:cNvSpPr>
            <a:spLocks noChangeArrowheads="1"/>
          </p:cNvSpPr>
          <p:nvPr/>
        </p:nvSpPr>
        <p:spPr bwMode="auto">
          <a:xfrm>
            <a:off x="1820775" y="2438398"/>
            <a:ext cx="8753170" cy="646331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ПЛАНОВЫЕ ЗАЩИТЫ ДИССЕРТАЦИЙ в 2023г.</a:t>
            </a:r>
          </a:p>
          <a:p>
            <a:pPr algn="ctr"/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129" name="Скругленный прямоугольник 4"/>
          <p:cNvSpPr/>
          <p:nvPr/>
        </p:nvSpPr>
        <p:spPr bwMode="auto">
          <a:xfrm>
            <a:off x="329957" y="3242324"/>
            <a:ext cx="1430299" cy="24670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Ф.И.О.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30" name="Скругленный прямоугольник 4"/>
          <p:cNvSpPr/>
          <p:nvPr/>
        </p:nvSpPr>
        <p:spPr bwMode="auto">
          <a:xfrm>
            <a:off x="1798884" y="3241775"/>
            <a:ext cx="2499472" cy="2443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Шифр специальности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34" name="Скругленный прямоугольник 4"/>
          <p:cNvSpPr/>
          <p:nvPr/>
        </p:nvSpPr>
        <p:spPr bwMode="auto">
          <a:xfrm>
            <a:off x="4366722" y="3251301"/>
            <a:ext cx="3565034" cy="2348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Тема диссертации</a:t>
            </a:r>
          </a:p>
        </p:txBody>
      </p:sp>
      <p:sp>
        <p:nvSpPr>
          <p:cNvPr id="144" name="Скругленный прямоугольник 4"/>
          <p:cNvSpPr/>
          <p:nvPr/>
        </p:nvSpPr>
        <p:spPr bwMode="auto">
          <a:xfrm>
            <a:off x="334021" y="2914679"/>
            <a:ext cx="7584645" cy="3001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План на 2023</a:t>
            </a:r>
          </a:p>
        </p:txBody>
      </p:sp>
      <p:sp>
        <p:nvSpPr>
          <p:cNvPr id="145" name="Скругленный прямоугольник 4"/>
          <p:cNvSpPr/>
          <p:nvPr/>
        </p:nvSpPr>
        <p:spPr bwMode="auto">
          <a:xfrm>
            <a:off x="8000120" y="2914679"/>
            <a:ext cx="3844173" cy="6048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Факт (Результативность)</a:t>
            </a:r>
          </a:p>
        </p:txBody>
      </p:sp>
      <p:grpSp>
        <p:nvGrpSpPr>
          <p:cNvPr id="149" name="Группа 148"/>
          <p:cNvGrpSpPr/>
          <p:nvPr/>
        </p:nvGrpSpPr>
        <p:grpSpPr>
          <a:xfrm>
            <a:off x="307831" y="3557177"/>
            <a:ext cx="1431490" cy="11482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0" name="Скругленный прямоугольник 14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Малинин Юрий Анатольевич</a:t>
              </a:r>
              <a:endParaRPr lang="ru-RU" sz="1400" b="1" i="1" dirty="0"/>
            </a:p>
          </p:txBody>
        </p:sp>
      </p:grpSp>
      <p:grpSp>
        <p:nvGrpSpPr>
          <p:cNvPr id="155" name="Группа 154"/>
          <p:cNvGrpSpPr/>
          <p:nvPr/>
        </p:nvGrpSpPr>
        <p:grpSpPr>
          <a:xfrm>
            <a:off x="1841989" y="3547652"/>
            <a:ext cx="2486712" cy="115781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6" name="Скругленный прямоугольник 1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7" name="Скругленный прямоугольник 4"/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2.8.6 - </a:t>
              </a:r>
              <a:r>
                <a:rPr lang="ru-RU" sz="1400" b="1" i="1" dirty="0" err="1" smtClean="0"/>
                <a:t>Геомеханика</a:t>
              </a:r>
              <a:r>
                <a:rPr lang="ru-RU" sz="1400" b="1" i="1" dirty="0" smtClean="0"/>
                <a:t>, Разрушение горных пород, рудничная </a:t>
              </a:r>
              <a:r>
                <a:rPr lang="ru-RU" sz="1400" b="1" i="1" dirty="0" err="1" smtClean="0"/>
                <a:t>аэрогазодинамика</a:t>
              </a:r>
              <a:r>
                <a:rPr lang="ru-RU" sz="1400" b="1" i="1" dirty="0" smtClean="0"/>
                <a:t> и горная теплофизика</a:t>
              </a:r>
              <a:endParaRPr lang="ru-RU" sz="1400" b="1" i="1" dirty="0"/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4397067" y="3547653"/>
            <a:ext cx="3565033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9" name="Скругленный прямоугольник 15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chemeClr val="tx1"/>
                  </a:solidFill>
                </a:rPr>
                <a:t>Районирование вскрышных пород разреза «Эльгинский» по прочностным свойствам и разработка рекомендаций по оптимальным параметрам ведения горных и взрывных работ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2" name="Группа 161"/>
          <p:cNvGrpSpPr/>
          <p:nvPr/>
        </p:nvGrpSpPr>
        <p:grpSpPr>
          <a:xfrm>
            <a:off x="8062521" y="3550779"/>
            <a:ext cx="3844172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3" name="Скругленный прямоугольник 16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chemeClr val="tx1"/>
                  </a:solidFill>
                </a:rPr>
                <a:t>Защита перенесена на 2024 год</a:t>
              </a:r>
              <a:endParaRPr lang="ru-RU" sz="1400" b="1" i="1" dirty="0">
                <a:solidFill>
                  <a:schemeClr val="tx1"/>
                </a:solidFill>
              </a:endParaRP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Научный руководитель - Гриб Н.Н., д.т.н., профессор, ТИ(ф)СВФУ, </a:t>
              </a:r>
              <a:r>
                <a:rPr lang="ru-RU" sz="1400" b="1" i="1" dirty="0" err="1">
                  <a:solidFill>
                    <a:schemeClr val="tx1"/>
                  </a:solidFill>
                </a:rPr>
                <a:t>г.Нерюнгри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65" name="Скругленный прямоугольник 4"/>
          <p:cNvSpPr/>
          <p:nvPr/>
        </p:nvSpPr>
        <p:spPr bwMode="auto">
          <a:xfrm>
            <a:off x="1851120" y="5846416"/>
            <a:ext cx="1430299" cy="24670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Ф.И.О.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66" name="Скругленный прямоугольник 4"/>
          <p:cNvSpPr/>
          <p:nvPr/>
        </p:nvSpPr>
        <p:spPr bwMode="auto">
          <a:xfrm>
            <a:off x="3320047" y="5845867"/>
            <a:ext cx="2499472" cy="2443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Шифр специальности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67" name="Скругленный прямоугольник 4"/>
          <p:cNvSpPr/>
          <p:nvPr/>
        </p:nvSpPr>
        <p:spPr bwMode="auto">
          <a:xfrm>
            <a:off x="5887885" y="5855393"/>
            <a:ext cx="3565034" cy="2348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Тема диссертации</a:t>
            </a:r>
          </a:p>
        </p:txBody>
      </p:sp>
      <p:sp>
        <p:nvSpPr>
          <p:cNvPr id="168" name="Скругленный прямоугольник 4"/>
          <p:cNvSpPr/>
          <p:nvPr/>
        </p:nvSpPr>
        <p:spPr bwMode="auto">
          <a:xfrm>
            <a:off x="1855184" y="5518771"/>
            <a:ext cx="7584645" cy="3001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План на 2024</a:t>
            </a:r>
          </a:p>
        </p:txBody>
      </p:sp>
      <p:grpSp>
        <p:nvGrpSpPr>
          <p:cNvPr id="169" name="Группа 168"/>
          <p:cNvGrpSpPr/>
          <p:nvPr/>
        </p:nvGrpSpPr>
        <p:grpSpPr>
          <a:xfrm>
            <a:off x="1851120" y="6133171"/>
            <a:ext cx="1431490" cy="455454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0" name="Скругленный прямоугольник 16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Нет кандидатур</a:t>
              </a:r>
              <a:endParaRPr lang="ru-RU" sz="1400" b="1" i="1" dirty="0"/>
            </a:p>
          </p:txBody>
        </p:sp>
      </p:grpSp>
      <p:grpSp>
        <p:nvGrpSpPr>
          <p:cNvPr id="172" name="Группа 171"/>
          <p:cNvGrpSpPr/>
          <p:nvPr/>
        </p:nvGrpSpPr>
        <p:grpSpPr>
          <a:xfrm>
            <a:off x="3363152" y="6151745"/>
            <a:ext cx="2486712" cy="4592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3" name="Скругленный прямоугольник 17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4" name="Скругленный прямоугольник 4"/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175" name="Группа 174"/>
          <p:cNvGrpSpPr/>
          <p:nvPr/>
        </p:nvGrpSpPr>
        <p:grpSpPr>
          <a:xfrm>
            <a:off x="5839600" y="6151745"/>
            <a:ext cx="3643663" cy="455454"/>
            <a:chOff x="-120779" y="3333270"/>
            <a:chExt cx="5596834" cy="411840"/>
          </a:xfrm>
          <a:scene3d>
            <a:camera prst="orthographicFront"/>
            <a:lightRig rig="threePt" dir="t"/>
          </a:scene3d>
        </p:grpSpPr>
        <p:sp>
          <p:nvSpPr>
            <p:cNvPr id="176" name="Скругленный прямоугольник 17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7" name="Скругленный прямоугольник 4"/>
            <p:cNvSpPr txBox="1"/>
            <p:nvPr/>
          </p:nvSpPr>
          <p:spPr>
            <a:xfrm>
              <a:off x="-120779" y="3352250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chemeClr val="tx1"/>
                  </a:solidFill>
                </a:rPr>
                <a:t>-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78" name="Rectangle 24"/>
          <p:cNvSpPr>
            <a:spLocks noChangeArrowheads="1"/>
          </p:cNvSpPr>
          <p:nvPr/>
        </p:nvSpPr>
        <p:spPr bwMode="auto">
          <a:xfrm>
            <a:off x="1270921" y="5060973"/>
            <a:ext cx="8753170" cy="646331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ПЛАНОВОЕ ПОСТУПЛЕНИЯ В  АСПИРАНТУРУ И ДОКТОРАНТУРУ В 2024г.</a:t>
            </a:r>
          </a:p>
          <a:p>
            <a:pPr algn="ctr"/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419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961" y="5912480"/>
            <a:ext cx="1336848" cy="945520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1338701" y="2367544"/>
            <a:ext cx="8753170" cy="646331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УЧАСТИЕ В РАБОТЕ ДИССЕРТАЦИОННЫХ СОВЕТОВ В 2023г.</a:t>
            </a:r>
          </a:p>
          <a:p>
            <a:pPr algn="ctr"/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4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sp>
        <p:nvSpPr>
          <p:cNvPr id="165" name="Скругленный прямоугольник 4"/>
          <p:cNvSpPr/>
          <p:nvPr/>
        </p:nvSpPr>
        <p:spPr bwMode="auto">
          <a:xfrm>
            <a:off x="3623592" y="661066"/>
            <a:ext cx="2260792" cy="78550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Ф.И.О.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169" name="Группа 168"/>
          <p:cNvGrpSpPr/>
          <p:nvPr/>
        </p:nvGrpSpPr>
        <p:grpSpPr>
          <a:xfrm>
            <a:off x="3622899" y="1486616"/>
            <a:ext cx="2262675" cy="455454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0" name="Скругленный прямоугольник 16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Гриб Николай Николаевич</a:t>
              </a:r>
              <a:endParaRPr lang="ru-RU" sz="1400" b="1" i="1" dirty="0"/>
            </a:p>
          </p:txBody>
        </p:sp>
      </p:grpSp>
      <p:sp>
        <p:nvSpPr>
          <p:cNvPr id="178" name="Rectangle 24"/>
          <p:cNvSpPr>
            <a:spLocks noChangeArrowheads="1"/>
          </p:cNvSpPr>
          <p:nvPr/>
        </p:nvSpPr>
        <p:spPr bwMode="auto">
          <a:xfrm>
            <a:off x="2002225" y="178183"/>
            <a:ext cx="8753170" cy="646331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ОТЗЫВЫ НА АВТОРЕФЕРАТЫ ДИССЕРТАЦИОННЫХ РАБОТ В 2023г.</a:t>
            </a:r>
          </a:p>
          <a:p>
            <a:pPr algn="ctr"/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60" name="Скругленный прямоугольник 4"/>
          <p:cNvSpPr/>
          <p:nvPr/>
        </p:nvSpPr>
        <p:spPr bwMode="auto">
          <a:xfrm>
            <a:off x="279730" y="2900698"/>
            <a:ext cx="1188815" cy="8509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Ф.И.О.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61" name="Группа 60"/>
          <p:cNvGrpSpPr/>
          <p:nvPr/>
        </p:nvGrpSpPr>
        <p:grpSpPr>
          <a:xfrm>
            <a:off x="278539" y="3794325"/>
            <a:ext cx="1189805" cy="11482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2" name="Скругленный прямоугольник 6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Гриб Николай Николаевич</a:t>
              </a:r>
              <a:endParaRPr lang="ru-RU" sz="1400" b="1" i="1" dirty="0"/>
            </a:p>
          </p:txBody>
        </p:sp>
      </p:grpSp>
      <p:sp>
        <p:nvSpPr>
          <p:cNvPr id="64" name="Скругленный прямоугольник 4"/>
          <p:cNvSpPr/>
          <p:nvPr/>
        </p:nvSpPr>
        <p:spPr bwMode="auto">
          <a:xfrm>
            <a:off x="1503596" y="2908694"/>
            <a:ext cx="1708532" cy="842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Статусы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65" name="Скругленный прямоугольник 4"/>
          <p:cNvSpPr/>
          <p:nvPr/>
        </p:nvSpPr>
        <p:spPr bwMode="auto">
          <a:xfrm>
            <a:off x="8728978" y="2918219"/>
            <a:ext cx="3105582" cy="44558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Участие  в заседаниях по защите диссертаций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66" name="Скругленный прямоугольник 4"/>
          <p:cNvSpPr/>
          <p:nvPr/>
        </p:nvSpPr>
        <p:spPr bwMode="auto">
          <a:xfrm>
            <a:off x="3235628" y="2908695"/>
            <a:ext cx="2515614" cy="8429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Диссертационный совет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67" name="Скругленный прямоугольник 4"/>
          <p:cNvSpPr/>
          <p:nvPr/>
        </p:nvSpPr>
        <p:spPr bwMode="auto">
          <a:xfrm>
            <a:off x="5820558" y="2918221"/>
            <a:ext cx="2869358" cy="8333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Специальность </a:t>
            </a:r>
          </a:p>
        </p:txBody>
      </p:sp>
      <p:sp>
        <p:nvSpPr>
          <p:cNvPr id="68" name="Скругленный прямоугольник 4"/>
          <p:cNvSpPr/>
          <p:nvPr/>
        </p:nvSpPr>
        <p:spPr bwMode="auto">
          <a:xfrm>
            <a:off x="8728978" y="3401248"/>
            <a:ext cx="1523080" cy="35035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Кандидатская</a:t>
            </a:r>
          </a:p>
        </p:txBody>
      </p:sp>
      <p:grpSp>
        <p:nvGrpSpPr>
          <p:cNvPr id="69" name="Группа 68"/>
          <p:cNvGrpSpPr/>
          <p:nvPr/>
        </p:nvGrpSpPr>
        <p:grpSpPr>
          <a:xfrm>
            <a:off x="1521908" y="3794326"/>
            <a:ext cx="1683634" cy="11482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0" name="Скругленный прямоугольник 6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chemeClr val="tx1"/>
                  </a:solidFill>
                </a:rPr>
                <a:t>Член диссертационного совета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3190339" y="3784800"/>
            <a:ext cx="2560903" cy="1157815"/>
            <a:chOff x="-122801" y="3333270"/>
            <a:chExt cx="5598856" cy="411840"/>
          </a:xfrm>
          <a:scene3d>
            <a:camera prst="orthographicFront"/>
            <a:lightRig rig="threePt" dir="t"/>
          </a:scene3d>
        </p:grpSpPr>
        <p:sp>
          <p:nvSpPr>
            <p:cNvPr id="73" name="Скругленный прямоугольник 7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Скругленный прямоугольник 4"/>
            <p:cNvSpPr txBox="1"/>
            <p:nvPr/>
          </p:nvSpPr>
          <p:spPr>
            <a:xfrm>
              <a:off x="-122801" y="3353374"/>
              <a:ext cx="5173324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Д 24.2.396.02, ФГАОУ ВО «Северо-Восточный федеральный университет» им. М.К. </a:t>
              </a:r>
              <a:r>
                <a:rPr lang="ru-RU" sz="1400" b="1" i="1" dirty="0" err="1">
                  <a:solidFill>
                    <a:schemeClr val="tx1"/>
                  </a:solidFill>
                </a:rPr>
                <a:t>Аммосова</a:t>
              </a:r>
              <a:r>
                <a:rPr lang="ru-RU" sz="1400" b="1" i="1" dirty="0">
                  <a:solidFill>
                    <a:schemeClr val="tx1"/>
                  </a:solidFill>
                </a:rPr>
                <a:t>, г. Якутск</a:t>
              </a: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5820559" y="3784801"/>
            <a:ext cx="2879930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6" name="Скругленный прямоугольник 7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i="1" dirty="0" smtClean="0">
                  <a:solidFill>
                    <a:schemeClr val="tx1"/>
                  </a:solidFill>
                </a:rPr>
                <a:t>1.2.2 - </a:t>
              </a:r>
              <a:r>
                <a:rPr lang="ru-RU" sz="1400" b="1" i="1" dirty="0">
                  <a:solidFill>
                    <a:schemeClr val="tx1"/>
                  </a:solidFill>
                </a:rPr>
                <a:t>Математическое моделирование, численные методы и комплексы программ</a:t>
              </a: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8728978" y="3784801"/>
            <a:ext cx="1523080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9" name="Скругленный прямоугольник 7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</a:t>
              </a:r>
              <a:endParaRPr lang="ru-RU" sz="1400" b="1" i="1" dirty="0"/>
            </a:p>
          </p:txBody>
        </p:sp>
      </p:grpSp>
      <p:sp>
        <p:nvSpPr>
          <p:cNvPr id="100" name="Скругленный прямоугольник 4"/>
          <p:cNvSpPr/>
          <p:nvPr/>
        </p:nvSpPr>
        <p:spPr bwMode="auto">
          <a:xfrm>
            <a:off x="10317072" y="3391277"/>
            <a:ext cx="1523080" cy="35035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Докторская</a:t>
            </a:r>
          </a:p>
        </p:txBody>
      </p:sp>
      <p:grpSp>
        <p:nvGrpSpPr>
          <p:cNvPr id="101" name="Группа 100"/>
          <p:cNvGrpSpPr/>
          <p:nvPr/>
        </p:nvGrpSpPr>
        <p:grpSpPr>
          <a:xfrm>
            <a:off x="10317072" y="3774830"/>
            <a:ext cx="1523080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2" name="Скругленный прямоугольник 10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277111" y="5014975"/>
            <a:ext cx="1189805" cy="11482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5" name="Скругленный прямоугольник 10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Гриб Николай Николаевич</a:t>
              </a:r>
              <a:endParaRPr lang="ru-RU" sz="1400" b="1" i="1" dirty="0"/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1520480" y="5014976"/>
            <a:ext cx="1683634" cy="11482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1" name="Скругленный прямоугольник 11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chemeClr val="tx1"/>
                  </a:solidFill>
                </a:rPr>
                <a:t>Член диссертационного совета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3188911" y="5005450"/>
            <a:ext cx="2560903" cy="1157815"/>
            <a:chOff x="-122801" y="3333270"/>
            <a:chExt cx="5598856" cy="411840"/>
          </a:xfrm>
          <a:scene3d>
            <a:camera prst="orthographicFront"/>
            <a:lightRig rig="threePt" dir="t"/>
          </a:scene3d>
        </p:grpSpPr>
        <p:sp>
          <p:nvSpPr>
            <p:cNvPr id="115" name="Скругленный прямоугольник 11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7" name="Скругленный прямоугольник 4"/>
            <p:cNvSpPr txBox="1"/>
            <p:nvPr/>
          </p:nvSpPr>
          <p:spPr>
            <a:xfrm>
              <a:off x="-122801" y="3353374"/>
              <a:ext cx="5173324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Д 24.1.234.01, ФГБУН ФИЦ "Якутский научный центр Сибирского отделения РАН", г. Якутск</a:t>
              </a:r>
            </a:p>
          </p:txBody>
        </p:sp>
      </p:grpSp>
      <p:grpSp>
        <p:nvGrpSpPr>
          <p:cNvPr id="128" name="Группа 127"/>
          <p:cNvGrpSpPr/>
          <p:nvPr/>
        </p:nvGrpSpPr>
        <p:grpSpPr>
          <a:xfrm>
            <a:off x="5819131" y="5005451"/>
            <a:ext cx="2879930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1" name="Скругленный прямоугольник 13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2.8.8 - </a:t>
              </a:r>
              <a:r>
                <a:rPr lang="ru-RU" sz="1400" b="1" i="1" dirty="0" err="1">
                  <a:solidFill>
                    <a:schemeClr val="tx1"/>
                  </a:solidFill>
                </a:rPr>
                <a:t>Геотехнология</a:t>
              </a:r>
              <a:r>
                <a:rPr lang="ru-RU" sz="1400" b="1" i="1" dirty="0">
                  <a:solidFill>
                    <a:schemeClr val="tx1"/>
                  </a:solidFill>
                </a:rPr>
                <a:t>, горные машины</a:t>
              </a:r>
            </a:p>
          </p:txBody>
        </p:sp>
      </p:grpSp>
      <p:grpSp>
        <p:nvGrpSpPr>
          <p:cNvPr id="133" name="Группа 132"/>
          <p:cNvGrpSpPr/>
          <p:nvPr/>
        </p:nvGrpSpPr>
        <p:grpSpPr>
          <a:xfrm>
            <a:off x="8727550" y="5005451"/>
            <a:ext cx="1523080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5" name="Скругленный прямоугольник 13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</a:t>
              </a:r>
              <a:endParaRPr lang="ru-RU" sz="1400" b="1" i="1" dirty="0"/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10315644" y="4995480"/>
            <a:ext cx="1523080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8" name="Скругленный прямоугольник 13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sp>
        <p:nvSpPr>
          <p:cNvPr id="140" name="Скругленный прямоугольник 4"/>
          <p:cNvSpPr/>
          <p:nvPr/>
        </p:nvSpPr>
        <p:spPr bwMode="auto">
          <a:xfrm>
            <a:off x="5948791" y="661066"/>
            <a:ext cx="3105582" cy="44558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Отзывы на авторефераты диссертаций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41" name="Скругленный прямоугольник 4"/>
          <p:cNvSpPr/>
          <p:nvPr/>
        </p:nvSpPr>
        <p:spPr bwMode="auto">
          <a:xfrm>
            <a:off x="5948791" y="1144095"/>
            <a:ext cx="1523080" cy="35035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Кандидатская</a:t>
            </a:r>
          </a:p>
        </p:txBody>
      </p:sp>
      <p:grpSp>
        <p:nvGrpSpPr>
          <p:cNvPr id="142" name="Группа 141"/>
          <p:cNvGrpSpPr/>
          <p:nvPr/>
        </p:nvGrpSpPr>
        <p:grpSpPr>
          <a:xfrm>
            <a:off x="5948791" y="1527648"/>
            <a:ext cx="1523080" cy="42367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3" name="Скругленный прямоугольник 14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3</a:t>
              </a:r>
              <a:endParaRPr lang="ru-RU" sz="1400" b="1" i="1" dirty="0"/>
            </a:p>
          </p:txBody>
        </p:sp>
      </p:grpSp>
      <p:sp>
        <p:nvSpPr>
          <p:cNvPr id="147" name="Скругленный прямоугольник 4"/>
          <p:cNvSpPr/>
          <p:nvPr/>
        </p:nvSpPr>
        <p:spPr bwMode="auto">
          <a:xfrm>
            <a:off x="7536885" y="1134124"/>
            <a:ext cx="1523080" cy="35035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Докторская</a:t>
            </a:r>
          </a:p>
        </p:txBody>
      </p:sp>
      <p:grpSp>
        <p:nvGrpSpPr>
          <p:cNvPr id="148" name="Группа 147"/>
          <p:cNvGrpSpPr/>
          <p:nvPr/>
        </p:nvGrpSpPr>
        <p:grpSpPr>
          <a:xfrm>
            <a:off x="7536885" y="1517677"/>
            <a:ext cx="1523080" cy="43364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2" name="Скругленный прямоугольник 15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-</a:t>
              </a:r>
              <a:endParaRPr lang="ru-RU" sz="1400" b="1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12633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5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860212" y="207819"/>
            <a:ext cx="900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Arial" charset="0"/>
              </a:rPr>
              <a:t>Проект </a:t>
            </a: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Arial" charset="0"/>
              </a:rPr>
              <a:t>решения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330314" y="630384"/>
            <a:ext cx="9662108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66700" indent="-2667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/>
            <a:r>
              <a:rPr lang="ru-RU" sz="1400" b="1" i="0" u="sng" dirty="0" smtClean="0">
                <a:solidFill>
                  <a:srgbClr val="C00000"/>
                </a:solidFill>
              </a:rPr>
              <a:t>Для обсуждения:</a:t>
            </a:r>
          </a:p>
          <a:p>
            <a:pPr marL="0" indent="0"/>
            <a:endParaRPr lang="ru-RU" sz="1400" b="1" i="0" u="sng" dirty="0" smtClean="0">
              <a:solidFill>
                <a:srgbClr val="C00000"/>
              </a:solidFill>
            </a:endParaRPr>
          </a:p>
          <a:p>
            <a:pPr marL="0" indent="0" algn="just"/>
            <a:r>
              <a:rPr lang="ru-RU" sz="1400" b="1" i="0" dirty="0" smtClean="0"/>
              <a:t>   1</a:t>
            </a:r>
            <a:r>
              <a:rPr lang="ru-RU" sz="1400" b="1" i="0" dirty="0"/>
              <a:t>. </a:t>
            </a:r>
            <a:r>
              <a:rPr lang="ru-RU" sz="1400" b="1" i="0" dirty="0" smtClean="0"/>
              <a:t>  Отметить низкую эффективность подготовки научно-педагогических кадров в отчетом году.</a:t>
            </a:r>
          </a:p>
          <a:p>
            <a:pPr marL="444500" indent="-444500" algn="just"/>
            <a:r>
              <a:rPr lang="ru-RU" sz="1400" b="1" i="0" dirty="0" smtClean="0"/>
              <a:t>   2.  Расширить практику подготовки  научно-педагогических кадров в ТИ (ф) СВФУ через заочную аспирантуру и соискательство. </a:t>
            </a:r>
          </a:p>
          <a:p>
            <a:pPr marL="358775" indent="-358775"/>
            <a:endParaRPr lang="ru-RU" sz="1400" b="1" i="0" u="sng" dirty="0" smtClean="0"/>
          </a:p>
          <a:p>
            <a:r>
              <a:rPr lang="ru-RU" sz="1400" b="1" i="0" u="sng" dirty="0" smtClean="0">
                <a:solidFill>
                  <a:srgbClr val="C00000"/>
                </a:solidFill>
              </a:rPr>
              <a:t>Рекомендовать с учетом фактического финансового состояния ТИ (ф) СВФУ:</a:t>
            </a:r>
          </a:p>
          <a:p>
            <a:endParaRPr lang="ru-RU" sz="1400" i="0" dirty="0">
              <a:solidFill>
                <a:srgbClr val="C00000"/>
              </a:solidFill>
            </a:endParaRPr>
          </a:p>
          <a:p>
            <a:pPr marL="428625" indent="-342900" algn="just">
              <a:buAutoNum type="arabicPeriod"/>
              <a:tabLst>
                <a:tab pos="358775" algn="l"/>
              </a:tabLst>
            </a:pPr>
            <a:r>
              <a:rPr lang="ru-RU" sz="1400" b="1" i="0" dirty="0" smtClean="0"/>
              <a:t>Предусмотреть возможность оплаты научно-педагогическим работникам, проходящим подготовку по программам аспирантуры и докторантуры, оплату статей в изданиях из перечня ВАК в количестве необходимом для защиты диссертационной работы. </a:t>
            </a:r>
          </a:p>
          <a:p>
            <a:pPr marL="428625" indent="-342900" algn="just">
              <a:buAutoNum type="arabicPeriod"/>
              <a:tabLst>
                <a:tab pos="358775" algn="l"/>
              </a:tabLst>
            </a:pPr>
            <a:r>
              <a:rPr lang="ru-RU" sz="1400" b="1" i="0" dirty="0" smtClean="0"/>
              <a:t>Предусмотреть возможность </a:t>
            </a:r>
            <a:r>
              <a:rPr lang="ru-RU" sz="1400" b="1" i="0" dirty="0"/>
              <a:t>оплаты </a:t>
            </a:r>
            <a:r>
              <a:rPr lang="ru-RU" sz="1400" b="1" i="0" dirty="0" smtClean="0"/>
              <a:t>проезда </a:t>
            </a:r>
            <a:r>
              <a:rPr lang="ru-RU" sz="1400" b="1" i="0" dirty="0"/>
              <a:t>научно-педагогическим работникам, проходящим подготовку по программам аспирантуры и </a:t>
            </a:r>
            <a:r>
              <a:rPr lang="ru-RU" sz="1400" b="1" i="0" dirty="0" smtClean="0"/>
              <a:t>докторантуры, на предзащиту и защиту диссертационной работы.</a:t>
            </a:r>
            <a:endParaRPr lang="ru-RU" sz="1400" i="0" dirty="0"/>
          </a:p>
          <a:p>
            <a:pPr marL="444500" indent="-358775" algn="just">
              <a:buAutoNum type="arabicPeriod" startAt="3"/>
            </a:pPr>
            <a:r>
              <a:rPr lang="ru-RU" sz="1400" b="1" i="0" dirty="0" smtClean="0"/>
              <a:t>Рассмотреть возможность снижения годовой  учебной нагрузки, </a:t>
            </a:r>
            <a:r>
              <a:rPr lang="ru-RU" sz="1400" b="1" i="0" dirty="0"/>
              <a:t>научно-педагогическим работникам, проходящим подготовку по программам аспирантуры и </a:t>
            </a:r>
            <a:r>
              <a:rPr lang="ru-RU" sz="1400" b="1" i="0" dirty="0" smtClean="0"/>
              <a:t>докторантуры (определяется ежегодно по решению Учебно-методического совета ТИ (ф) ФГАОУ ВО СВФУ по представлению кафедры в пределах штатного расписания института).</a:t>
            </a:r>
          </a:p>
          <a:p>
            <a:pPr marL="85725" indent="0" algn="just"/>
            <a:endParaRPr lang="ru-RU" sz="1400" b="1" i="0" u="sng" dirty="0" smtClean="0"/>
          </a:p>
          <a:p>
            <a:r>
              <a:rPr lang="ru-RU" sz="1400" b="1" i="0" u="sng" dirty="0" smtClean="0">
                <a:solidFill>
                  <a:srgbClr val="C00000"/>
                </a:solidFill>
              </a:rPr>
              <a:t>Мероприятия </a:t>
            </a:r>
            <a:r>
              <a:rPr lang="ru-RU" sz="1400" b="1" i="0" u="sng" dirty="0">
                <a:solidFill>
                  <a:srgbClr val="C00000"/>
                </a:solidFill>
              </a:rPr>
              <a:t>по достижению плановых показателей эффективности </a:t>
            </a:r>
            <a:r>
              <a:rPr lang="ru-RU" sz="1400" b="1" i="0" u="sng" dirty="0" smtClean="0">
                <a:solidFill>
                  <a:srgbClr val="C00000"/>
                </a:solidFill>
              </a:rPr>
              <a:t>ТИ(ф)СВФУ</a:t>
            </a:r>
          </a:p>
          <a:p>
            <a:endParaRPr lang="ru-RU" sz="1400" i="0" dirty="0">
              <a:solidFill>
                <a:srgbClr val="C00000"/>
              </a:solidFill>
            </a:endParaRPr>
          </a:p>
          <a:p>
            <a:pPr marL="342900" indent="-257175">
              <a:buAutoNum type="arabicPeriod"/>
            </a:pPr>
            <a:r>
              <a:rPr lang="ru-RU" sz="1400" b="1" i="0" dirty="0" smtClean="0"/>
              <a:t>Внедрение системы внутренних исследовательских грантов на конкурсной основе по поддержке инициативных тем структурных подразделений ТИ (ф) СВФУ в рамках которых планируется подготовка кадров высшей квалификации. </a:t>
            </a:r>
          </a:p>
          <a:p>
            <a:pPr marL="342900" indent="-257175">
              <a:buAutoNum type="arabicPeriod"/>
            </a:pPr>
            <a:r>
              <a:rPr lang="ru-RU" sz="1400" b="1" i="0" dirty="0" smtClean="0"/>
              <a:t>Вовлечение в выполнение научных исследований структурных подразделений ТИ (ф) СВФУ студентов с целью поиска перспективной и талантливой молодежи. </a:t>
            </a:r>
            <a:endParaRPr lang="ru-RU" sz="1400" b="1" i="0" dirty="0"/>
          </a:p>
        </p:txBody>
      </p:sp>
    </p:spTree>
    <p:extLst>
      <p:ext uri="{BB962C8B-B14F-4D97-AF65-F5344CB8AC3E}">
        <p14:creationId xmlns:p14="http://schemas.microsoft.com/office/powerpoint/2010/main" val="25676533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2578</TotalTime>
  <Words>688</Words>
  <Application>Microsoft Office PowerPoint</Application>
  <PresentationFormat>Широкоэкранный</PresentationFormat>
  <Paragraphs>113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Юрьевич Кузнецов</dc:creator>
  <cp:lastModifiedBy>Лидия Дмитриевна Ядреева</cp:lastModifiedBy>
  <cp:revision>152</cp:revision>
  <cp:lastPrinted>2024-02-29T07:48:18Z</cp:lastPrinted>
  <dcterms:created xsi:type="dcterms:W3CDTF">2024-02-08T04:05:53Z</dcterms:created>
  <dcterms:modified xsi:type="dcterms:W3CDTF">2024-02-29T07:48:56Z</dcterms:modified>
</cp:coreProperties>
</file>