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1"/>
  </p:notesMasterIdLst>
  <p:handoutMasterIdLst>
    <p:handoutMasterId r:id="rId12"/>
  </p:handoutMasterIdLst>
  <p:sldIdLst>
    <p:sldId id="256" r:id="rId2"/>
    <p:sldId id="267" r:id="rId3"/>
    <p:sldId id="268" r:id="rId4"/>
    <p:sldId id="269" r:id="rId5"/>
    <p:sldId id="270" r:id="rId6"/>
    <p:sldId id="271" r:id="rId7"/>
    <p:sldId id="262" r:id="rId8"/>
    <p:sldId id="261" r:id="rId9"/>
    <p:sldId id="260" r:id="rId10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4C712-72F2-44EE-8810-07DBC10FE8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3109849"/>
      </p:ext>
    </p:extLst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30A2A9-BA73-4CC6-B01B-83181E3A9A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3335775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30A2A9-BA73-4CC6-B01B-83181E3A9A47}" type="slidenum">
              <a:rPr lang="ru-RU" smtClean="0"/>
              <a:t>1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7" name="Верхний колонтитул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7252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783BD35-CD04-4C3C-BCAD-82B080872A23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581128"/>
            <a:ext cx="6400800" cy="1752600"/>
          </a:xfrm>
        </p:spPr>
        <p:txBody>
          <a:bodyPr/>
          <a:lstStyle/>
          <a:p>
            <a:r>
              <a:rPr lang="ru-RU" dirty="0" smtClean="0"/>
              <a:t>2024 год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764704"/>
            <a:ext cx="8363272" cy="295232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Предварительные итоги мониторинга эффективности деятельности образовательных организаций высшего образования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059362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14400" y="980728"/>
            <a:ext cx="7772400" cy="28803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Результаты Мониторинга эффективности за 2023 г.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0808"/>
            <a:ext cx="9144000" cy="367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2396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06" t="18572" r="18475" b="1428"/>
          <a:stretch/>
        </p:blipFill>
        <p:spPr>
          <a:xfrm>
            <a:off x="251520" y="1268760"/>
            <a:ext cx="5912841" cy="4191381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914400" y="980728"/>
            <a:ext cx="7772400" cy="28803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Позиции по основным показателям в сравнении с медианными значениями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3" t="18572" r="82028" b="42857"/>
          <a:stretch/>
        </p:blipFill>
        <p:spPr>
          <a:xfrm>
            <a:off x="6660232" y="1484784"/>
            <a:ext cx="1800200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0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692696"/>
            <a:ext cx="8748464" cy="5713283"/>
          </a:xfrm>
          <a:prstGeom prst="rect">
            <a:avLst/>
          </a:prstGeom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755576" y="404664"/>
            <a:ext cx="7772400" cy="28803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СВФУ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39766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755576" y="404664"/>
            <a:ext cx="7772400" cy="28803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МПТИ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764704"/>
            <a:ext cx="8746232" cy="5654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5743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755576" y="404664"/>
            <a:ext cx="7772400" cy="28803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ЧФ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836712"/>
            <a:ext cx="8676456" cy="5223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1524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74609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Показатель «Образовательная деятельность»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4299997"/>
              </p:ext>
            </p:extLst>
          </p:nvPr>
        </p:nvGraphicFramePr>
        <p:xfrm>
          <a:off x="611560" y="1628803"/>
          <a:ext cx="8075240" cy="3376420"/>
        </p:xfrm>
        <a:graphic>
          <a:graphicData uri="http://schemas.openxmlformats.org/drawingml/2006/table">
            <a:tbl>
              <a:tblPr/>
              <a:tblGrid>
                <a:gridCol w="360040">
                  <a:extLst>
                    <a:ext uri="{9D8B030D-6E8A-4147-A177-3AD203B41FA5}">
                      <a16:colId xmlns:a16="http://schemas.microsoft.com/office/drawing/2014/main" val="594014476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val="3967917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799383477"/>
                    </a:ext>
                  </a:extLst>
                </a:gridCol>
                <a:gridCol w="4042792">
                  <a:extLst>
                    <a:ext uri="{9D8B030D-6E8A-4147-A177-3AD203B41FA5}">
                      <a16:colId xmlns:a16="http://schemas.microsoft.com/office/drawing/2014/main" val="351179668"/>
                    </a:ext>
                  </a:extLst>
                </a:gridCol>
              </a:tblGrid>
              <a:tr h="656595">
                <a:tc row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Е.1</a:t>
                      </a:r>
                    </a:p>
                  </a:txBody>
                  <a:tcPr marL="9342" marR="9342" marT="93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Образовательная деятельность</a:t>
                      </a:r>
                    </a:p>
                  </a:txBody>
                  <a:tcPr marL="9342" marR="9342" marT="93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57,42 РС(Я);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63,18 РФ;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64,13 ВП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342" marR="9342" marT="93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63,63 (2020 г.)</a:t>
                      </a:r>
                    </a:p>
                  </a:txBody>
                  <a:tcPr marL="9342" marR="9342" marT="93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0782864"/>
                  </a:ext>
                </a:extLst>
              </a:tr>
              <a:tr h="7500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63,62 </a:t>
                      </a: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(2021 г.)</a:t>
                      </a:r>
                    </a:p>
                  </a:txBody>
                  <a:tcPr marL="9342" marR="9342" marT="93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3341278"/>
                  </a:ext>
                </a:extLst>
              </a:tr>
              <a:tr h="6565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66,58 </a:t>
                      </a: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(2022 г. )</a:t>
                      </a:r>
                    </a:p>
                  </a:txBody>
                  <a:tcPr marL="9342" marR="9342" marT="93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2711477"/>
                  </a:ext>
                </a:extLst>
              </a:tr>
              <a:tr h="6565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62,14 </a:t>
                      </a: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(2023 г.)</a:t>
                      </a:r>
                    </a:p>
                  </a:txBody>
                  <a:tcPr marL="9342" marR="9342" marT="93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8674708"/>
                  </a:ext>
                </a:extLst>
              </a:tr>
              <a:tr h="6565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58,15 </a:t>
                      </a: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(2024 г.)</a:t>
                      </a:r>
                    </a:p>
                  </a:txBody>
                  <a:tcPr marL="9342" marR="9342" marT="93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1650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90949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Приведенный контингент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7806557"/>
              </p:ext>
            </p:extLst>
          </p:nvPr>
        </p:nvGraphicFramePr>
        <p:xfrm>
          <a:off x="539551" y="1484782"/>
          <a:ext cx="8280921" cy="3553297"/>
        </p:xfrm>
        <a:graphic>
          <a:graphicData uri="http://schemas.openxmlformats.org/drawingml/2006/table">
            <a:tbl>
              <a:tblPr/>
              <a:tblGrid>
                <a:gridCol w="576065">
                  <a:extLst>
                    <a:ext uri="{9D8B030D-6E8A-4147-A177-3AD203B41FA5}">
                      <a16:colId xmlns:a16="http://schemas.microsoft.com/office/drawing/2014/main" val="4139255147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3564541130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2482372157"/>
                    </a:ext>
                  </a:extLst>
                </a:gridCol>
                <a:gridCol w="3816424">
                  <a:extLst>
                    <a:ext uri="{9D8B030D-6E8A-4147-A177-3AD203B41FA5}">
                      <a16:colId xmlns:a16="http://schemas.microsoft.com/office/drawing/2014/main" val="343813059"/>
                    </a:ext>
                  </a:extLst>
                </a:gridCol>
              </a:tblGrid>
              <a:tr h="600967">
                <a:tc rowSpan="6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Приведенный контингент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144,90 </a:t>
                      </a:r>
                      <a:r>
                        <a:rPr lang="ru-RU" sz="18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РС(Я);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274,25 </a:t>
                      </a:r>
                      <a:r>
                        <a:rPr lang="ru-RU" sz="18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РФ;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301,45 </a:t>
                      </a:r>
                      <a:r>
                        <a:rPr lang="ru-RU" sz="18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ВП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459,60 (2019 г.)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8871820"/>
                  </a:ext>
                </a:extLst>
              </a:tr>
              <a:tr h="6009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466,40 (2020 г.)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1657446"/>
                  </a:ext>
                </a:extLst>
              </a:tr>
              <a:tr h="6009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437,50 (2021 г.)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0929571"/>
                  </a:ext>
                </a:extLst>
              </a:tr>
              <a:tr h="5733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450,9 (2022 г.)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0826823"/>
                  </a:ext>
                </a:extLst>
              </a:tr>
              <a:tr h="5760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480,4 (2023 г.) 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2472083"/>
                  </a:ext>
                </a:extLst>
              </a:tr>
              <a:tr h="6009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451,7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(2024 г.)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85979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19277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24744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Доп. показатель - Численность </a:t>
            </a:r>
            <a:r>
              <a:rPr lang="ru-RU" sz="3100" dirty="0"/>
              <a:t>сотрудников из числа ППС (приведенных к доле ставки), имеющих ученые степени кандидата или доктора наук, в расчете на 100 </a:t>
            </a:r>
            <a:r>
              <a:rPr lang="ru-RU" sz="3100" dirty="0" smtClean="0"/>
              <a:t>студентов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9101336"/>
              </p:ext>
            </p:extLst>
          </p:nvPr>
        </p:nvGraphicFramePr>
        <p:xfrm>
          <a:off x="539550" y="2492896"/>
          <a:ext cx="8352930" cy="3836836"/>
        </p:xfrm>
        <a:graphic>
          <a:graphicData uri="http://schemas.openxmlformats.org/drawingml/2006/table">
            <a:tbl>
              <a:tblPr firstRow="1" firstCol="1" bandRow="1"/>
              <a:tblGrid>
                <a:gridCol w="419456">
                  <a:extLst>
                    <a:ext uri="{9D8B030D-6E8A-4147-A177-3AD203B41FA5}">
                      <a16:colId xmlns:a16="http://schemas.microsoft.com/office/drawing/2014/main" val="2143928655"/>
                    </a:ext>
                  </a:extLst>
                </a:gridCol>
                <a:gridCol w="908818">
                  <a:extLst>
                    <a:ext uri="{9D8B030D-6E8A-4147-A177-3AD203B41FA5}">
                      <a16:colId xmlns:a16="http://schemas.microsoft.com/office/drawing/2014/main" val="3968800778"/>
                    </a:ext>
                  </a:extLst>
                </a:gridCol>
                <a:gridCol w="759960">
                  <a:extLst>
                    <a:ext uri="{9D8B030D-6E8A-4147-A177-3AD203B41FA5}">
                      <a16:colId xmlns:a16="http://schemas.microsoft.com/office/drawing/2014/main" val="1781492590"/>
                    </a:ext>
                  </a:extLst>
                </a:gridCol>
                <a:gridCol w="759357">
                  <a:extLst>
                    <a:ext uri="{9D8B030D-6E8A-4147-A177-3AD203B41FA5}">
                      <a16:colId xmlns:a16="http://schemas.microsoft.com/office/drawing/2014/main" val="1450723661"/>
                    </a:ext>
                  </a:extLst>
                </a:gridCol>
                <a:gridCol w="822637">
                  <a:extLst>
                    <a:ext uri="{9D8B030D-6E8A-4147-A177-3AD203B41FA5}">
                      <a16:colId xmlns:a16="http://schemas.microsoft.com/office/drawing/2014/main" val="3562191204"/>
                    </a:ext>
                  </a:extLst>
                </a:gridCol>
                <a:gridCol w="1012476">
                  <a:extLst>
                    <a:ext uri="{9D8B030D-6E8A-4147-A177-3AD203B41FA5}">
                      <a16:colId xmlns:a16="http://schemas.microsoft.com/office/drawing/2014/main" val="2348856116"/>
                    </a:ext>
                  </a:extLst>
                </a:gridCol>
                <a:gridCol w="1012476">
                  <a:extLst>
                    <a:ext uri="{9D8B030D-6E8A-4147-A177-3AD203B41FA5}">
                      <a16:colId xmlns:a16="http://schemas.microsoft.com/office/drawing/2014/main" val="1081868479"/>
                    </a:ext>
                  </a:extLst>
                </a:gridCol>
                <a:gridCol w="2657750">
                  <a:extLst>
                    <a:ext uri="{9D8B030D-6E8A-4147-A177-3AD203B41FA5}">
                      <a16:colId xmlns:a16="http://schemas.microsoft.com/office/drawing/2014/main" val="476650458"/>
                    </a:ext>
                  </a:extLst>
                </a:gridCol>
              </a:tblGrid>
              <a:tr h="648072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E.8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Кол-во остепененных ставок*100/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контингент студентов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1760972"/>
                  </a:ext>
                </a:extLst>
              </a:tr>
              <a:tr h="5040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3,41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3,99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3,88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3,72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3,55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3,29 РФ;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3,15 РС(Я);</a:t>
                      </a:r>
                      <a:r>
                        <a:rPr lang="ru-RU" sz="1800" baseline="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aseline="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3,27 ВП</a:t>
                      </a:r>
                      <a:endParaRPr lang="ru-RU" sz="18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2114454"/>
                  </a:ext>
                </a:extLst>
              </a:tr>
              <a:tr h="210507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3,39 </a:t>
                      </a:r>
                      <a:endParaRPr lang="ru-RU" sz="180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39166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373789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1232</TotalTime>
  <Words>166</Words>
  <Application>Microsoft Office PowerPoint</Application>
  <PresentationFormat>Экран (4:3)</PresentationFormat>
  <Paragraphs>51</Paragraphs>
  <Slides>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Calibri</vt:lpstr>
      <vt:lpstr>Cambria</vt:lpstr>
      <vt:lpstr>Franklin Gothic Book</vt:lpstr>
      <vt:lpstr>Perpetua</vt:lpstr>
      <vt:lpstr>Times New Roman</vt:lpstr>
      <vt:lpstr>Wingdings 2</vt:lpstr>
      <vt:lpstr>Справедливость</vt:lpstr>
      <vt:lpstr>Предварительные итоги мониторинга эффективности деятельности образовательных организаций высшего образования </vt:lpstr>
      <vt:lpstr>Результаты Мониторинга эффективности за 2023 г.</vt:lpstr>
      <vt:lpstr>Позиции по основным показателям в сравнении с медианными значениями</vt:lpstr>
      <vt:lpstr>СВФУ</vt:lpstr>
      <vt:lpstr>МПТИ</vt:lpstr>
      <vt:lpstr>ЧФ</vt:lpstr>
      <vt:lpstr>Показатель «Образовательная деятельность»</vt:lpstr>
      <vt:lpstr>Приведенный контингент</vt:lpstr>
      <vt:lpstr>Доп. показатель - Численность сотрудников из числа ППС (приведенных к доле ставки), имеющих ученые степени кандидата или доктора наук, в расчете на 100 студентов</vt:lpstr>
    </vt:vector>
  </TitlesOfParts>
  <Company>Krokoz™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Предварительные итоги мониторинга эффективности</dc:title>
  <dc:creator>елена</dc:creator>
  <cp:lastModifiedBy>Лидия Дмитриевна Ядреева</cp:lastModifiedBy>
  <cp:revision>94</cp:revision>
  <cp:lastPrinted>2024-12-27T01:54:36Z</cp:lastPrinted>
  <dcterms:created xsi:type="dcterms:W3CDTF">2018-11-29T01:54:44Z</dcterms:created>
  <dcterms:modified xsi:type="dcterms:W3CDTF">2024-12-27T01:54:39Z</dcterms:modified>
</cp:coreProperties>
</file>