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59" r:id="rId4"/>
    <p:sldId id="260" r:id="rId5"/>
    <p:sldId id="258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8" d="100"/>
          <a:sy n="108" d="100"/>
        </p:scale>
        <p:origin x="-1704" y="-6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&#1050;&#1085;&#1080;&#1075;&#1072;1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&#1050;&#1085;&#1080;&#1075;&#1072;1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16389847537137719"/>
          <c:y val="0.10316313297717218"/>
          <c:w val="0.45377436838024315"/>
          <c:h val="0.65813369073546657"/>
        </c:manualLayout>
      </c:layout>
      <c:pieChart>
        <c:varyColors val="1"/>
        <c:ser>
          <c:idx val="0"/>
          <c:order val="0"/>
          <c:dLbls>
            <c:numFmt formatCode="0.00%" sourceLinked="0"/>
            <c:showLegendKey val="0"/>
            <c:showVal val="1"/>
            <c:showCatName val="0"/>
            <c:showSerName val="0"/>
            <c:showPercent val="1"/>
            <c:showBubbleSize val="0"/>
            <c:showLeaderLines val="1"/>
          </c:dLbls>
          <c:cat>
            <c:strRef>
              <c:f>Лист1!$B$4:$B$11</c:f>
              <c:strCache>
                <c:ptCount val="8"/>
                <c:pt idx="0">
                  <c:v>Коммунальные расходы</c:v>
                </c:pt>
                <c:pt idx="1">
                  <c:v>Содержание имущества</c:v>
                </c:pt>
                <c:pt idx="2">
                  <c:v>Приобретение основных средств</c:v>
                </c:pt>
                <c:pt idx="3">
                  <c:v>Приобретение материальных запасов</c:v>
                </c:pt>
                <c:pt idx="4">
                  <c:v>Интернет и связь</c:v>
                </c:pt>
                <c:pt idx="5">
                  <c:v>Транспортные расходы</c:v>
                </c:pt>
                <c:pt idx="6">
                  <c:v>Аренда</c:v>
                </c:pt>
                <c:pt idx="7">
                  <c:v>Прочие работы и услуги</c:v>
                </c:pt>
              </c:strCache>
            </c:strRef>
          </c:cat>
          <c:val>
            <c:numRef>
              <c:f>Лист1!$C$4:$C$11</c:f>
              <c:numCache>
                <c:formatCode>_(* #,##0.00_);_(* \(#,##0.00\);_(* "-"??_);_(@_)</c:formatCode>
                <c:ptCount val="8"/>
                <c:pt idx="0">
                  <c:v>11589845.130000001</c:v>
                </c:pt>
                <c:pt idx="1">
                  <c:v>5518757.0999999996</c:v>
                </c:pt>
                <c:pt idx="2">
                  <c:v>479533.6</c:v>
                </c:pt>
                <c:pt idx="3">
                  <c:v>1182105.9099999999</c:v>
                </c:pt>
                <c:pt idx="4">
                  <c:v>881355.58</c:v>
                </c:pt>
                <c:pt idx="5">
                  <c:v>306537</c:v>
                </c:pt>
                <c:pt idx="6">
                  <c:v>100827.6</c:v>
                </c:pt>
                <c:pt idx="7">
                  <c:v>10496946.58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legend>
      <c:legendPos val="r"/>
      <c:layout/>
      <c:overlay val="0"/>
      <c:txPr>
        <a:bodyPr/>
        <a:lstStyle/>
        <a:p>
          <a:pPr rtl="0">
            <a:defRPr sz="1400"/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</c:sp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16389847537137719"/>
          <c:y val="0.10316313297717218"/>
          <c:w val="0.45377436838024315"/>
          <c:h val="0.65813369073546657"/>
        </c:manualLayout>
      </c:layout>
      <c:pieChart>
        <c:varyColors val="1"/>
        <c:ser>
          <c:idx val="0"/>
          <c:order val="0"/>
          <c:dLbls>
            <c:numFmt formatCode="0.00%" sourceLinked="0"/>
            <c:showLegendKey val="0"/>
            <c:showVal val="1"/>
            <c:showCatName val="0"/>
            <c:showSerName val="0"/>
            <c:showPercent val="1"/>
            <c:showBubbleSize val="0"/>
            <c:showLeaderLines val="1"/>
          </c:dLbls>
          <c:cat>
            <c:strRef>
              <c:f>Лист1!$B$4:$B$11</c:f>
              <c:strCache>
                <c:ptCount val="8"/>
                <c:pt idx="0">
                  <c:v>Коммунальные расходы</c:v>
                </c:pt>
                <c:pt idx="1">
                  <c:v>Содержание имущества</c:v>
                </c:pt>
                <c:pt idx="2">
                  <c:v>Приобретение основных средств</c:v>
                </c:pt>
                <c:pt idx="3">
                  <c:v>Приобретение материальных запасов</c:v>
                </c:pt>
                <c:pt idx="4">
                  <c:v>Интернет и связь</c:v>
                </c:pt>
                <c:pt idx="5">
                  <c:v>Транспортные расходы</c:v>
                </c:pt>
                <c:pt idx="6">
                  <c:v>Аренда</c:v>
                </c:pt>
                <c:pt idx="7">
                  <c:v>Прочие работы и услуги</c:v>
                </c:pt>
              </c:strCache>
            </c:strRef>
          </c:cat>
          <c:val>
            <c:numRef>
              <c:f>Лист1!$D$4:$D$11</c:f>
              <c:numCache>
                <c:formatCode>_(* #,##0.00_);_(* \(#,##0.00\);_(* "-"??_);_(@_)</c:formatCode>
                <c:ptCount val="8"/>
                <c:pt idx="0">
                  <c:v>11273748.359999999</c:v>
                </c:pt>
                <c:pt idx="1">
                  <c:v>6856580.7300000004</c:v>
                </c:pt>
                <c:pt idx="2">
                  <c:v>247954.5</c:v>
                </c:pt>
                <c:pt idx="3">
                  <c:v>1254633.6299999999</c:v>
                </c:pt>
                <c:pt idx="4">
                  <c:v>940853.24</c:v>
                </c:pt>
                <c:pt idx="5">
                  <c:v>274368.21000000002</c:v>
                </c:pt>
                <c:pt idx="6">
                  <c:v>100675.8</c:v>
                </c:pt>
                <c:pt idx="7">
                  <c:v>12499783.720000001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legend>
      <c:legendPos val="r"/>
      <c:layout/>
      <c:overlay val="0"/>
      <c:txPr>
        <a:bodyPr/>
        <a:lstStyle/>
        <a:p>
          <a:pPr rtl="0">
            <a:defRPr sz="1400"/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</c:spPr>
  <c:externalData r:id="rId1">
    <c:autoUpdate val="0"/>
  </c:externalData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7A39BCC-F35B-4369-A65C-D630FEAEC645}" type="datetimeFigureOut">
              <a:rPr lang="ru-RU" smtClean="0"/>
              <a:t>13.12.2018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753A873-C9F8-4E5C-971F-41C772D5AAD6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7A39BCC-F35B-4369-A65C-D630FEAEC645}" type="datetimeFigureOut">
              <a:rPr lang="ru-RU" smtClean="0"/>
              <a:t>13.12.2018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753A873-C9F8-4E5C-971F-41C772D5AAD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7A39BCC-F35B-4369-A65C-D630FEAEC645}" type="datetimeFigureOut">
              <a:rPr lang="ru-RU" smtClean="0"/>
              <a:t>13.12.2018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753A873-C9F8-4E5C-971F-41C772D5AAD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7A39BCC-F35B-4369-A65C-D630FEAEC645}" type="datetimeFigureOut">
              <a:rPr lang="ru-RU" smtClean="0"/>
              <a:t>13.12.2018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753A873-C9F8-4E5C-971F-41C772D5AAD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7A39BCC-F35B-4369-A65C-D630FEAEC645}" type="datetimeFigureOut">
              <a:rPr lang="ru-RU" smtClean="0"/>
              <a:t>13.12.2018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753A873-C9F8-4E5C-971F-41C772D5AAD6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7A39BCC-F35B-4369-A65C-D630FEAEC645}" type="datetimeFigureOut">
              <a:rPr lang="ru-RU" smtClean="0"/>
              <a:t>13.12.2018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753A873-C9F8-4E5C-971F-41C772D5AAD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7A39BCC-F35B-4369-A65C-D630FEAEC645}" type="datetimeFigureOut">
              <a:rPr lang="ru-RU" smtClean="0"/>
              <a:t>13.12.2018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753A873-C9F8-4E5C-971F-41C772D5AAD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7A39BCC-F35B-4369-A65C-D630FEAEC645}" type="datetimeFigureOut">
              <a:rPr lang="ru-RU" smtClean="0"/>
              <a:t>13.12.2018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753A873-C9F8-4E5C-971F-41C772D5AAD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7A39BCC-F35B-4369-A65C-D630FEAEC645}" type="datetimeFigureOut">
              <a:rPr lang="ru-RU" smtClean="0"/>
              <a:t>13.12.2018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753A873-C9F8-4E5C-971F-41C772D5AAD6}" type="slidenum">
              <a:rPr lang="ru-RU" smtClean="0"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7A39BCC-F35B-4369-A65C-D630FEAEC645}" type="datetimeFigureOut">
              <a:rPr lang="ru-RU" smtClean="0"/>
              <a:t>13.12.2018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753A873-C9F8-4E5C-971F-41C772D5AAD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7A39BCC-F35B-4369-A65C-D630FEAEC645}" type="datetimeFigureOut">
              <a:rPr lang="ru-RU" smtClean="0"/>
              <a:t>13.12.2018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753A873-C9F8-4E5C-971F-41C772D5AAD6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47A39BCC-F35B-4369-A65C-D630FEAEC645}" type="datetimeFigureOut">
              <a:rPr lang="ru-RU" smtClean="0"/>
              <a:t>13.12.2018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2753A873-C9F8-4E5C-971F-41C772D5AAD6}" type="slidenum">
              <a:rPr lang="ru-RU" smtClean="0"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2853078"/>
          </a:xfrm>
        </p:spPr>
        <p:txBody>
          <a:bodyPr>
            <a:normAutofit fontScale="90000"/>
          </a:bodyPr>
          <a:lstStyle/>
          <a:p>
            <a:r>
              <a:rPr lang="ru-RU" sz="4000" dirty="0" smtClean="0">
                <a:effectLst/>
                <a:latin typeface="Arial" pitchFamily="34" charset="0"/>
                <a:cs typeface="Arial" pitchFamily="34" charset="0"/>
              </a:rPr>
              <a:t>ОБ ИТОГАХ РАЗВИТИЯ МАТЕРИАЛЬНО-ТЕХНИЧЕСКОЙ БАЗЫ ТИ (Ф) СВФУ </a:t>
            </a:r>
            <a:br>
              <a:rPr lang="ru-RU" sz="4000" dirty="0" smtClean="0">
                <a:effectLst/>
                <a:latin typeface="Arial" pitchFamily="34" charset="0"/>
                <a:cs typeface="Arial" pitchFamily="34" charset="0"/>
              </a:rPr>
            </a:br>
            <a:r>
              <a:rPr lang="ru-RU" sz="4000" dirty="0" smtClean="0">
                <a:effectLst/>
                <a:latin typeface="Arial" pitchFamily="34" charset="0"/>
                <a:cs typeface="Arial" pitchFamily="34" charset="0"/>
              </a:rPr>
              <a:t>в 2018 Г.</a:t>
            </a:r>
            <a:endParaRPr lang="ru-RU" sz="4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32560" y="4412704"/>
            <a:ext cx="7406640" cy="1752600"/>
          </a:xfrm>
        </p:spPr>
        <p:txBody>
          <a:bodyPr/>
          <a:lstStyle/>
          <a:p>
            <a:r>
              <a:rPr lang="ru-RU" dirty="0" smtClean="0"/>
              <a:t>Литвиненко А.В. – заместитель директора по АХР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6444158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900" dirty="0">
                <a:effectLst/>
                <a:latin typeface="Arial" pitchFamily="34" charset="0"/>
                <a:cs typeface="Arial" pitchFamily="34" charset="0"/>
              </a:rPr>
              <a:t>Обслуживание и содержание инженерных и эксплуатационных систем</a:t>
            </a:r>
            <a:endParaRPr lang="ru-RU" sz="2900" dirty="0"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34097608"/>
              </p:ext>
            </p:extLst>
          </p:nvPr>
        </p:nvGraphicFramePr>
        <p:xfrm>
          <a:off x="1331640" y="1628800"/>
          <a:ext cx="7560839" cy="460851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65357"/>
                <a:gridCol w="2802995"/>
                <a:gridCol w="1512168"/>
                <a:gridCol w="1512168"/>
                <a:gridCol w="1368151"/>
              </a:tblGrid>
              <a:tr h="91345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Arial" pitchFamily="34" charset="0"/>
                          <a:cs typeface="Arial" pitchFamily="34" charset="0"/>
                        </a:rPr>
                        <a:t>№</a:t>
                      </a:r>
                      <a:endParaRPr lang="ru-RU" sz="2400" dirty="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 pitchFamily="34" charset="0"/>
                          <a:cs typeface="Arial" pitchFamily="34" charset="0"/>
                        </a:rPr>
                        <a:t>Вид договора и работ</a:t>
                      </a:r>
                      <a:endParaRPr lang="ru-RU" sz="24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 pitchFamily="34" charset="0"/>
                          <a:cs typeface="Arial" pitchFamily="34" charset="0"/>
                        </a:rPr>
                        <a:t>Стоимость месяца работы, руб.</a:t>
                      </a:r>
                      <a:endParaRPr lang="ru-RU" sz="24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 pitchFamily="34" charset="0"/>
                          <a:cs typeface="Arial" pitchFamily="34" charset="0"/>
                        </a:rPr>
                        <a:t>Кол-во месяцев работы, руб.</a:t>
                      </a:r>
                      <a:endParaRPr lang="ru-RU" sz="24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 pitchFamily="34" charset="0"/>
                          <a:cs typeface="Arial" pitchFamily="34" charset="0"/>
                        </a:rPr>
                        <a:t>Сумма работ, руб.</a:t>
                      </a:r>
                      <a:endParaRPr lang="ru-RU" sz="24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</a:tr>
              <a:tr h="3248632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 pitchFamily="34" charset="0"/>
                          <a:cs typeface="Arial" pitchFamily="34" charset="0"/>
                        </a:rPr>
                        <a:t>1</a:t>
                      </a:r>
                      <a:endParaRPr lang="ru-RU" sz="24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Arial" pitchFamily="34" charset="0"/>
                          <a:cs typeface="Arial" pitchFamily="34" charset="0"/>
                        </a:rPr>
                        <a:t>Оказание услуг по техническому обслуживанию инженерных сетей (слесарь-сантехник, слесарь-электрик, плотник, связист, инженер-энергетик, специалист по обслуживанию противопожарных и охранных систем) на объектах ТИ (Ф) СВФУ в г. Нерюнгри</a:t>
                      </a:r>
                      <a:endParaRPr lang="ru-RU" sz="2400" dirty="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 pitchFamily="34" charset="0"/>
                          <a:cs typeface="Arial" pitchFamily="34" charset="0"/>
                        </a:rPr>
                        <a:t>152 454,33</a:t>
                      </a:r>
                      <a:endParaRPr lang="ru-RU" sz="24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 pitchFamily="34" charset="0"/>
                          <a:cs typeface="Arial" pitchFamily="34" charset="0"/>
                        </a:rPr>
                        <a:t>12</a:t>
                      </a:r>
                      <a:endParaRPr lang="ru-RU" sz="24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 pitchFamily="34" charset="0"/>
                          <a:cs typeface="Arial" pitchFamily="34" charset="0"/>
                        </a:rPr>
                        <a:t>1 829 451,96</a:t>
                      </a:r>
                      <a:endParaRPr lang="ru-RU" sz="24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</a:tr>
              <a:tr h="446423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 pitchFamily="34" charset="0"/>
                          <a:cs typeface="Arial" pitchFamily="34" charset="0"/>
                        </a:rPr>
                        <a:t> </a:t>
                      </a:r>
                      <a:endParaRPr lang="ru-RU" sz="24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 pitchFamily="34" charset="0"/>
                          <a:cs typeface="Arial" pitchFamily="34" charset="0"/>
                        </a:rPr>
                        <a:t>ИТОГО</a:t>
                      </a:r>
                      <a:endParaRPr lang="ru-RU" sz="24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 pitchFamily="34" charset="0"/>
                          <a:cs typeface="Arial" pitchFamily="34" charset="0"/>
                        </a:rPr>
                        <a:t> </a:t>
                      </a:r>
                      <a:endParaRPr lang="ru-RU" sz="24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 pitchFamily="34" charset="0"/>
                          <a:cs typeface="Arial" pitchFamily="34" charset="0"/>
                        </a:rPr>
                        <a:t> </a:t>
                      </a:r>
                      <a:endParaRPr lang="ru-RU" sz="24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Arial" pitchFamily="34" charset="0"/>
                          <a:cs typeface="Arial" pitchFamily="34" charset="0"/>
                        </a:rPr>
                        <a:t>1 829 451,96</a:t>
                      </a:r>
                      <a:endParaRPr lang="ru-RU" sz="2400" dirty="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8182356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900" dirty="0" smtClean="0">
                <a:effectLst/>
                <a:latin typeface="Arial" pitchFamily="34" charset="0"/>
                <a:cs typeface="Arial" pitchFamily="34" charset="0"/>
              </a:rPr>
              <a:t>Вывоз мусора</a:t>
            </a:r>
            <a:endParaRPr lang="ru-RU" sz="2900" dirty="0"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1511486"/>
              </p:ext>
            </p:extLst>
          </p:nvPr>
        </p:nvGraphicFramePr>
        <p:xfrm>
          <a:off x="1475656" y="2060846"/>
          <a:ext cx="7344815" cy="352839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02898"/>
                <a:gridCol w="4053608"/>
                <a:gridCol w="2788309"/>
              </a:tblGrid>
              <a:tr h="88209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 pitchFamily="34" charset="0"/>
                          <a:cs typeface="Arial" pitchFamily="34" charset="0"/>
                        </a:rPr>
                        <a:t>№</a:t>
                      </a:r>
                      <a:endParaRPr lang="ru-RU" sz="24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 pitchFamily="34" charset="0"/>
                          <a:cs typeface="Arial" pitchFamily="34" charset="0"/>
                        </a:rPr>
                        <a:t>Виды услуг</a:t>
                      </a:r>
                      <a:endParaRPr lang="ru-RU" sz="24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 pitchFamily="34" charset="0"/>
                          <a:cs typeface="Arial" pitchFamily="34" charset="0"/>
                        </a:rPr>
                        <a:t>Стоимость, тыс. руб.</a:t>
                      </a:r>
                      <a:endParaRPr lang="ru-RU" sz="24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</a:tr>
              <a:tr h="882099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 pitchFamily="34" charset="0"/>
                          <a:cs typeface="Arial" pitchFamily="34" charset="0"/>
                        </a:rPr>
                        <a:t>1</a:t>
                      </a:r>
                      <a:endParaRPr lang="ru-RU" sz="24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 pitchFamily="34" charset="0"/>
                          <a:cs typeface="Arial" pitchFamily="34" charset="0"/>
                        </a:rPr>
                        <a:t>Вывоз ТБО</a:t>
                      </a:r>
                      <a:endParaRPr lang="ru-RU" sz="24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 pitchFamily="34" charset="0"/>
                          <a:cs typeface="Arial" pitchFamily="34" charset="0"/>
                        </a:rPr>
                        <a:t>337,00</a:t>
                      </a:r>
                      <a:endParaRPr lang="ru-RU" sz="24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b"/>
                </a:tc>
              </a:tr>
              <a:tr h="882099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 pitchFamily="34" charset="0"/>
                          <a:cs typeface="Arial" pitchFamily="34" charset="0"/>
                        </a:rPr>
                        <a:t>2</a:t>
                      </a:r>
                      <a:endParaRPr lang="ru-RU" sz="24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 pitchFamily="34" charset="0"/>
                          <a:cs typeface="Arial" pitchFamily="34" charset="0"/>
                        </a:rPr>
                        <a:t>Утилизация ТБО</a:t>
                      </a:r>
                      <a:endParaRPr lang="ru-RU" sz="24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 pitchFamily="34" charset="0"/>
                          <a:cs typeface="Arial" pitchFamily="34" charset="0"/>
                        </a:rPr>
                        <a:t>71,91</a:t>
                      </a:r>
                      <a:endParaRPr lang="ru-RU" sz="24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b"/>
                </a:tc>
              </a:tr>
              <a:tr h="882099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 pitchFamily="34" charset="0"/>
                          <a:cs typeface="Arial" pitchFamily="34" charset="0"/>
                        </a:rPr>
                        <a:t> </a:t>
                      </a:r>
                      <a:endParaRPr lang="ru-RU" sz="24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 pitchFamily="34" charset="0"/>
                          <a:cs typeface="Arial" pitchFamily="34" charset="0"/>
                        </a:rPr>
                        <a:t>Всего </a:t>
                      </a:r>
                      <a:endParaRPr lang="ru-RU" sz="24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Arial" pitchFamily="34" charset="0"/>
                          <a:cs typeface="Arial" pitchFamily="34" charset="0"/>
                        </a:rPr>
                        <a:t>408,99</a:t>
                      </a:r>
                      <a:endParaRPr lang="ru-RU" sz="2400" dirty="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b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579347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900" dirty="0">
                <a:effectLst/>
                <a:latin typeface="Arial" pitchFamily="34" charset="0"/>
                <a:cs typeface="Arial" pitchFamily="34" charset="0"/>
              </a:rPr>
              <a:t>Мероприятия по охране труда</a:t>
            </a:r>
            <a:endParaRPr lang="ru-RU" sz="2900" dirty="0"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23139356"/>
              </p:ext>
            </p:extLst>
          </p:nvPr>
        </p:nvGraphicFramePr>
        <p:xfrm>
          <a:off x="1331641" y="1444324"/>
          <a:ext cx="7344814" cy="5097164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553891"/>
                <a:gridCol w="5814083"/>
                <a:gridCol w="976840"/>
              </a:tblGrid>
              <a:tr h="6070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Arial" pitchFamily="34" charset="0"/>
                          <a:cs typeface="Arial" pitchFamily="34" charset="0"/>
                        </a:rPr>
                        <a:t>№ п\п</a:t>
                      </a:r>
                      <a:endParaRPr lang="ru-RU" sz="1200" dirty="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7286" marR="4728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Arial" pitchFamily="34" charset="0"/>
                          <a:cs typeface="Arial" pitchFamily="34" charset="0"/>
                        </a:rPr>
                        <a:t>Наименование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Arial" pitchFamily="34" charset="0"/>
                          <a:cs typeface="Arial" pitchFamily="34" charset="0"/>
                        </a:rPr>
                        <a:t>мероприятий</a:t>
                      </a:r>
                      <a:endParaRPr lang="ru-RU" sz="1200" dirty="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7286" marR="4728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Затраты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тыс. руб.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7286" marR="47286" marT="0" marB="0"/>
                </a:tc>
              </a:tr>
              <a:tr h="2974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1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7286" marR="4728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Обслуживание системы пожарной сигнализации на объектах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7286" marR="4728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350,00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7286" marR="47286" marT="0" marB="0"/>
                </a:tc>
              </a:tr>
              <a:tr h="288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2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7286" marR="4728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Arial" pitchFamily="34" charset="0"/>
                          <a:cs typeface="Arial" pitchFamily="34" charset="0"/>
                        </a:rPr>
                        <a:t>Обслуживание системы речевого оповещения людей при пожаре на объектах.</a:t>
                      </a:r>
                      <a:endParaRPr lang="ru-RU" sz="1200" dirty="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7286" marR="4728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100,00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7286" marR="47286" marT="0" marB="0"/>
                </a:tc>
              </a:tr>
              <a:tr h="40473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3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7286" marR="4728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Arial" pitchFamily="34" charset="0"/>
                          <a:cs typeface="Arial" pitchFamily="34" charset="0"/>
                        </a:rPr>
                        <a:t>Приобретение средств пожаротушения (перезарядка огнетушителей, приобретение пожарных рукавов, комплектующих устройств)</a:t>
                      </a:r>
                      <a:endParaRPr lang="ru-RU" sz="1200" dirty="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7286" marR="4728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150,00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7286" marR="47286" marT="0" marB="0"/>
                </a:tc>
              </a:tr>
              <a:tr h="10118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4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7286" marR="4728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Приобретение знаков пожарной безопасности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7286" marR="4728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10,00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7286" marR="47286" marT="0" marB="0"/>
                </a:tc>
              </a:tr>
              <a:tr h="505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5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7286" marR="4728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Электротехнические работы по всем объектам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7286" marR="4728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250,00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7286" marR="47286" marT="0" marB="0"/>
                </a:tc>
              </a:tr>
              <a:tr h="44974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6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7286" marR="4728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 Испытание внутреннего противопожарного водопровода и перекатка пожарных рукавов на новую складку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7286" marR="4728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100,00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7286" marR="47286" marT="0" marB="0"/>
                </a:tc>
              </a:tr>
              <a:tr h="30354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7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7286" marR="4728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Огнезащитная обработка путей эвакуации (УАК,УЛК и спорзал, общежитие, чердак л\б «Снеговик»)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7286" marR="4728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500,00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7286" marR="47286" marT="0" marB="0"/>
                </a:tc>
              </a:tr>
              <a:tr h="40473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8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7286" marR="4728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Расходы на проведение физических факторов - компьютерные классы и проведение исследований внешняя среда, дез. средство – мед. процедурные кабинеты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7286" marR="4728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82,20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7286" marR="47286" marT="0" marB="0"/>
                </a:tc>
              </a:tr>
              <a:tr h="70827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9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7286" marR="4728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Расходы на проведение испытаний и электрическим измерениям в электроустановке до 1000В по всем объектам (средняя стоимость измерений Нормативные и технические документы ПУЭ(п.1.8.37;1.7.79.3.1.8,7.3.139; ПТЭЭП (приложение 3.1, таблица 37) ГОСТ Р50030.2-99 ГОСТ Р50345-99)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7286" marR="4728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150,00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7286" marR="47286" marT="0" marB="0"/>
                </a:tc>
              </a:tr>
              <a:tr h="30354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10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7286" marR="4728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Выполнение предписаний надзорных органов по устанению нарушений правил пожарной безопасности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7286" marR="4728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500,00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7286" marR="47286" marT="0" marB="0"/>
                </a:tc>
              </a:tr>
              <a:tr h="10118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 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7286" marR="4728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Итого: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7286" marR="4728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Arial" pitchFamily="34" charset="0"/>
                          <a:cs typeface="Arial" pitchFamily="34" charset="0"/>
                        </a:rPr>
                        <a:t>2 192,20</a:t>
                      </a:r>
                      <a:endParaRPr lang="ru-RU" sz="1200" dirty="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7286" marR="47286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4872024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900" dirty="0">
                <a:effectLst/>
                <a:latin typeface="Arial" pitchFamily="34" charset="0"/>
                <a:cs typeface="Arial" pitchFamily="34" charset="0"/>
              </a:rPr>
              <a:t>Поверка хозяйственного оборудования</a:t>
            </a:r>
            <a:endParaRPr lang="ru-RU" sz="29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475656" y="1607889"/>
            <a:ext cx="6912768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1. Электросчетчики 3-х фазный 	5 000 р.</a:t>
            </a:r>
          </a:p>
          <a:p>
            <a:r>
              <a:rPr lang="ru-RU" dirty="0"/>
              <a:t>2. Приемка счетчиков лабораторий	5 000 р.</a:t>
            </a:r>
          </a:p>
          <a:p>
            <a:r>
              <a:rPr lang="ru-RU" dirty="0"/>
              <a:t>3. Водомеры	9 000 р.</a:t>
            </a:r>
          </a:p>
          <a:p>
            <a:r>
              <a:rPr lang="ru-RU" dirty="0"/>
              <a:t>4. Приемка водомеров инспекцией	6 000 р.</a:t>
            </a:r>
          </a:p>
          <a:p>
            <a:r>
              <a:rPr lang="ru-RU" dirty="0"/>
              <a:t>5. Манометры	10 000 р.</a:t>
            </a:r>
          </a:p>
          <a:p>
            <a:r>
              <a:rPr lang="ru-RU" dirty="0"/>
              <a:t>6. Отключение РЭС	10 000 р.</a:t>
            </a:r>
          </a:p>
          <a:p>
            <a:r>
              <a:rPr lang="ru-RU" dirty="0"/>
              <a:t>7. Замеры сопротивлений по зданиям	60 000 р.</a:t>
            </a:r>
          </a:p>
          <a:p>
            <a:r>
              <a:rPr lang="ru-RU" dirty="0"/>
              <a:t>8. Теплосчетчики	90 000 р.</a:t>
            </a:r>
          </a:p>
          <a:p>
            <a:r>
              <a:rPr lang="ru-RU" dirty="0"/>
              <a:t>9. </a:t>
            </a:r>
            <a:r>
              <a:rPr lang="ru-RU" dirty="0" err="1"/>
              <a:t>Госповерка</a:t>
            </a:r>
            <a:r>
              <a:rPr lang="ru-RU" dirty="0"/>
              <a:t> лабораторного оборудования	100 000 р.</a:t>
            </a:r>
          </a:p>
          <a:p>
            <a:r>
              <a:rPr lang="ru-RU" dirty="0"/>
              <a:t>10. Замена, ревизия ВРУ	50 000 р.</a:t>
            </a:r>
          </a:p>
          <a:p>
            <a:r>
              <a:rPr lang="ru-RU" dirty="0"/>
              <a:t>Итого: 345 000 (триста сорок пять тысяч) руб.</a:t>
            </a:r>
          </a:p>
        </p:txBody>
      </p:sp>
    </p:spTree>
    <p:extLst>
      <p:ext uri="{BB962C8B-B14F-4D97-AF65-F5344CB8AC3E}">
        <p14:creationId xmlns:p14="http://schemas.microsoft.com/office/powerpoint/2010/main" val="167969743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900" dirty="0" smtClean="0">
                <a:effectLst/>
                <a:latin typeface="Arial" pitchFamily="34" charset="0"/>
                <a:cs typeface="Arial" pitchFamily="34" charset="0"/>
              </a:rPr>
              <a:t>Транспортные расходы</a:t>
            </a:r>
            <a:endParaRPr lang="ru-RU" sz="2900" dirty="0"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20084565"/>
              </p:ext>
            </p:extLst>
          </p:nvPr>
        </p:nvGraphicFramePr>
        <p:xfrm>
          <a:off x="1475656" y="1844824"/>
          <a:ext cx="7344816" cy="331236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45101"/>
                <a:gridCol w="1773566"/>
                <a:gridCol w="1540347"/>
                <a:gridCol w="1225974"/>
                <a:gridCol w="1067606"/>
                <a:gridCol w="1392222"/>
              </a:tblGrid>
              <a:tr h="144423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Arial" pitchFamily="34" charset="0"/>
                          <a:cs typeface="Arial" pitchFamily="34" charset="0"/>
                        </a:rPr>
                        <a:t>№</a:t>
                      </a:r>
                      <a:endParaRPr lang="ru-RU" sz="1200" dirty="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Arial" pitchFamily="34" charset="0"/>
                          <a:cs typeface="Arial" pitchFamily="34" charset="0"/>
                        </a:rPr>
                        <a:t>Вид услуг</a:t>
                      </a:r>
                      <a:endParaRPr lang="ru-RU" sz="1200" dirty="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Цена 1 часа работы,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тыс. руб.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Кол-во часов работы в год, час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Сумма за год, тыс. руб.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Сумма в квартал, 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тыс. руб.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</a:tr>
              <a:tr h="467034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1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Услуги такси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-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 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120,00*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30,00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</a:tr>
              <a:tr h="467034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2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Услуги автобуса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3,00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60,0**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180,00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45,00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</a:tr>
              <a:tr h="467034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3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Грузоперевозки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0,70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40,0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28,00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7,00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</a:tr>
              <a:tr h="467034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 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ИТОГО: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 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 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328,00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Arial" pitchFamily="34" charset="0"/>
                          <a:cs typeface="Arial" pitchFamily="34" charset="0"/>
                        </a:rPr>
                        <a:t>82,00</a:t>
                      </a:r>
                      <a:endParaRPr lang="ru-RU" sz="1200" dirty="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1331640" y="6142746"/>
            <a:ext cx="756084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* сумма взята из расчета 10 тыс. руб. в месяц из опыта работы с такси в предыдущие годы.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** 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I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II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IV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– по 10 часов в квартал; 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III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– 30 часов (связано с большим объемом перевозок студентов на летних практиках).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3899365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900" dirty="0">
                <a:effectLst/>
                <a:latin typeface="Arial" pitchFamily="34" charset="0"/>
                <a:cs typeface="Arial" pitchFamily="34" charset="0"/>
              </a:rPr>
              <a:t>Расходы на услуги по дератизации, дезинсекции и др.</a:t>
            </a:r>
            <a:endParaRPr lang="ru-RU" sz="2900" dirty="0"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90310671"/>
              </p:ext>
            </p:extLst>
          </p:nvPr>
        </p:nvGraphicFramePr>
        <p:xfrm>
          <a:off x="1403648" y="1988840"/>
          <a:ext cx="7272808" cy="223224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97968"/>
                <a:gridCol w="4013867"/>
                <a:gridCol w="2760973"/>
              </a:tblGrid>
              <a:tr h="5580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Arial" pitchFamily="34" charset="0"/>
                          <a:cs typeface="Arial" pitchFamily="34" charset="0"/>
                        </a:rPr>
                        <a:t>№</a:t>
                      </a:r>
                      <a:endParaRPr lang="ru-RU" sz="20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Arial" pitchFamily="34" charset="0"/>
                          <a:cs typeface="Arial" pitchFamily="34" charset="0"/>
                        </a:rPr>
                        <a:t>Виды услуг</a:t>
                      </a:r>
                      <a:endParaRPr lang="ru-RU" sz="20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Arial" pitchFamily="34" charset="0"/>
                          <a:cs typeface="Arial" pitchFamily="34" charset="0"/>
                        </a:rPr>
                        <a:t>Стоимость, тыс. руб.</a:t>
                      </a:r>
                      <a:endParaRPr lang="ru-RU" sz="20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</a:tr>
              <a:tr h="558062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Arial" pitchFamily="34" charset="0"/>
                          <a:cs typeface="Arial" pitchFamily="34" charset="0"/>
                        </a:rPr>
                        <a:t>1</a:t>
                      </a:r>
                      <a:endParaRPr lang="ru-RU" sz="20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Arial" pitchFamily="34" charset="0"/>
                          <a:cs typeface="Arial" pitchFamily="34" charset="0"/>
                        </a:rPr>
                        <a:t>Обработка белья</a:t>
                      </a:r>
                      <a:endParaRPr lang="ru-RU" sz="20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Arial" pitchFamily="34" charset="0"/>
                          <a:cs typeface="Arial" pitchFamily="34" charset="0"/>
                        </a:rPr>
                        <a:t>508,80</a:t>
                      </a:r>
                      <a:endParaRPr lang="ru-RU" sz="20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b"/>
                </a:tc>
              </a:tr>
              <a:tr h="558062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Arial" pitchFamily="34" charset="0"/>
                          <a:cs typeface="Arial" pitchFamily="34" charset="0"/>
                        </a:rPr>
                        <a:t>2</a:t>
                      </a:r>
                      <a:endParaRPr lang="ru-RU" sz="20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Arial" pitchFamily="34" charset="0"/>
                          <a:cs typeface="Arial" pitchFamily="34" charset="0"/>
                        </a:rPr>
                        <a:t>Дератизация и дезинсекция</a:t>
                      </a:r>
                      <a:endParaRPr lang="ru-RU" sz="20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Arial" pitchFamily="34" charset="0"/>
                          <a:cs typeface="Arial" pitchFamily="34" charset="0"/>
                        </a:rPr>
                        <a:t>224,72</a:t>
                      </a:r>
                      <a:endParaRPr lang="ru-RU" sz="20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b"/>
                </a:tc>
              </a:tr>
              <a:tr h="558062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Arial" pitchFamily="34" charset="0"/>
                          <a:cs typeface="Arial" pitchFamily="34" charset="0"/>
                        </a:rPr>
                        <a:t> </a:t>
                      </a:r>
                      <a:endParaRPr lang="ru-RU" sz="20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Arial" pitchFamily="34" charset="0"/>
                          <a:cs typeface="Arial" pitchFamily="34" charset="0"/>
                        </a:rPr>
                        <a:t>Всего </a:t>
                      </a:r>
                      <a:endParaRPr lang="ru-RU" sz="20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Arial" pitchFamily="34" charset="0"/>
                          <a:cs typeface="Arial" pitchFamily="34" charset="0"/>
                        </a:rPr>
                        <a:t>733,52</a:t>
                      </a:r>
                      <a:endParaRPr lang="ru-RU" sz="2000" dirty="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b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7871389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900" dirty="0">
                <a:effectLst/>
                <a:latin typeface="Arial" pitchFamily="34" charset="0"/>
                <a:cs typeface="Arial" pitchFamily="34" charset="0"/>
              </a:rPr>
              <a:t>Приобретение услуг телефонной связи, услуг международной и междугородней связи, прочих услуг связи</a:t>
            </a:r>
            <a:endParaRPr lang="ru-RU" sz="2900" dirty="0"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05398290"/>
              </p:ext>
            </p:extLst>
          </p:nvPr>
        </p:nvGraphicFramePr>
        <p:xfrm>
          <a:off x="1403646" y="2132856"/>
          <a:ext cx="7344817" cy="252027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44252"/>
                <a:gridCol w="3440157"/>
                <a:gridCol w="1780204"/>
                <a:gridCol w="1780204"/>
              </a:tblGrid>
              <a:tr h="10219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Arial" pitchFamily="34" charset="0"/>
                          <a:cs typeface="Arial" pitchFamily="34" charset="0"/>
                        </a:rPr>
                        <a:t>№</a:t>
                      </a:r>
                      <a:endParaRPr lang="ru-RU" sz="14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Arial" pitchFamily="34" charset="0"/>
                          <a:cs typeface="Arial" pitchFamily="34" charset="0"/>
                        </a:rPr>
                        <a:t>Вид услуг</a:t>
                      </a:r>
                      <a:endParaRPr lang="ru-RU" sz="14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Arial" pitchFamily="34" charset="0"/>
                          <a:cs typeface="Arial" pitchFamily="34" charset="0"/>
                        </a:rPr>
                        <a:t>Сумма за год, тыс. руб.</a:t>
                      </a:r>
                      <a:endParaRPr lang="ru-RU" sz="14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Arial" pitchFamily="34" charset="0"/>
                          <a:cs typeface="Arial" pitchFamily="34" charset="0"/>
                        </a:rPr>
                        <a:t>Сумма в квартал,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Arial" pitchFamily="34" charset="0"/>
                          <a:cs typeface="Arial" pitchFamily="34" charset="0"/>
                        </a:rPr>
                        <a:t>тыс. руб.</a:t>
                      </a:r>
                      <a:endParaRPr lang="ru-RU" sz="14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</a:tr>
              <a:tr h="499444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Arial" pitchFamily="34" charset="0"/>
                          <a:cs typeface="Arial" pitchFamily="34" charset="0"/>
                        </a:rPr>
                        <a:t>1</a:t>
                      </a:r>
                      <a:endParaRPr lang="ru-RU" sz="14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Arial" pitchFamily="34" charset="0"/>
                          <a:cs typeface="Arial" pitchFamily="34" charset="0"/>
                        </a:rPr>
                        <a:t>Услуги стационарной телефонной связи</a:t>
                      </a:r>
                      <a:endParaRPr lang="ru-RU" sz="14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Arial" pitchFamily="34" charset="0"/>
                          <a:cs typeface="Arial" pitchFamily="34" charset="0"/>
                        </a:rPr>
                        <a:t>772,00</a:t>
                      </a:r>
                      <a:endParaRPr lang="ru-RU" sz="14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Arial" pitchFamily="34" charset="0"/>
                          <a:cs typeface="Arial" pitchFamily="34" charset="0"/>
                        </a:rPr>
                        <a:t>193,00</a:t>
                      </a:r>
                      <a:endParaRPr lang="ru-RU" sz="14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</a:tr>
              <a:tr h="499444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Arial" pitchFamily="34" charset="0"/>
                          <a:cs typeface="Arial" pitchFamily="34" charset="0"/>
                        </a:rPr>
                        <a:t>2</a:t>
                      </a:r>
                      <a:endParaRPr lang="ru-RU" sz="14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Arial" pitchFamily="34" charset="0"/>
                          <a:cs typeface="Arial" pitchFamily="34" charset="0"/>
                        </a:rPr>
                        <a:t>Услуги сотовой телефонной связи</a:t>
                      </a:r>
                      <a:endParaRPr lang="ru-RU" sz="14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Arial" pitchFamily="34" charset="0"/>
                          <a:cs typeface="Arial" pitchFamily="34" charset="0"/>
                        </a:rPr>
                        <a:t>128,00</a:t>
                      </a:r>
                      <a:endParaRPr lang="ru-RU" sz="14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Arial" pitchFamily="34" charset="0"/>
                          <a:cs typeface="Arial" pitchFamily="34" charset="0"/>
                        </a:rPr>
                        <a:t>32,00</a:t>
                      </a:r>
                      <a:endParaRPr lang="ru-RU" sz="14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</a:tr>
              <a:tr h="499444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Arial" pitchFamily="34" charset="0"/>
                          <a:cs typeface="Arial" pitchFamily="34" charset="0"/>
                        </a:rPr>
                        <a:t> </a:t>
                      </a:r>
                      <a:endParaRPr lang="ru-RU" sz="14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Arial" pitchFamily="34" charset="0"/>
                          <a:cs typeface="Arial" pitchFamily="34" charset="0"/>
                        </a:rPr>
                        <a:t>ИТОГО:</a:t>
                      </a:r>
                      <a:endParaRPr lang="ru-RU" sz="14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Arial" pitchFamily="34" charset="0"/>
                          <a:cs typeface="Arial" pitchFamily="34" charset="0"/>
                        </a:rPr>
                        <a:t>900,00</a:t>
                      </a:r>
                      <a:endParaRPr lang="ru-RU" sz="14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Arial" pitchFamily="34" charset="0"/>
                          <a:cs typeface="Arial" pitchFamily="34" charset="0"/>
                        </a:rPr>
                        <a:t>225,00</a:t>
                      </a:r>
                      <a:endParaRPr lang="ru-RU" sz="1400" dirty="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9416417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1600" dirty="0">
                <a:effectLst/>
                <a:latin typeface="Arial" pitchFamily="34" charset="0"/>
                <a:cs typeface="Arial" pitchFamily="34" charset="0"/>
              </a:rPr>
              <a:t>Расходы на развитие, обеспечение и обслуживание охранной сигнализации систем видеонаблюдения, тревожных кнопок, других охранных систем и устройств, в части расходов на перезарядку огнетушителей, проведение противопожарных и антитеррористических мероприятий и проверку приборов, на охрану объектов</a:t>
            </a:r>
            <a:endParaRPr lang="ru-RU" sz="1600" dirty="0"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36763997"/>
              </p:ext>
            </p:extLst>
          </p:nvPr>
        </p:nvGraphicFramePr>
        <p:xfrm>
          <a:off x="1331641" y="1561588"/>
          <a:ext cx="7560839" cy="503576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65357"/>
                <a:gridCol w="3235042"/>
                <a:gridCol w="1305238"/>
                <a:gridCol w="1535321"/>
                <a:gridCol w="1119881"/>
              </a:tblGrid>
              <a:tr h="4478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№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Вид договора и работ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Стоимость месяца работы, руб.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Arial" pitchFamily="34" charset="0"/>
                          <a:cs typeface="Arial" pitchFamily="34" charset="0"/>
                        </a:rPr>
                        <a:t>Кол-во месяцев работы, руб.</a:t>
                      </a:r>
                      <a:endParaRPr lang="ru-RU" sz="1200" dirty="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Сумма работ, руб.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</a:tr>
              <a:tr h="447896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1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техобслуживание систем видеонаблюдения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21 636,72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12</a:t>
                      </a:r>
                      <a:endParaRPr lang="ru-RU" sz="1200"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259 640,64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</a:tr>
              <a:tr h="218895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2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техобслуживание пожарной сигнализации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40 196,79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12</a:t>
                      </a:r>
                      <a:endParaRPr lang="ru-RU" sz="1200"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482 361,48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</a:tr>
              <a:tr h="218895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3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техобслуживание охранной сигнализации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24 118,08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Arial" pitchFamily="34" charset="0"/>
                          <a:cs typeface="Arial" pitchFamily="34" charset="0"/>
                        </a:rPr>
                        <a:t>12</a:t>
                      </a:r>
                      <a:endParaRPr lang="ru-RU" sz="1200" dirty="0"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289 416,96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</a:tr>
              <a:tr h="447896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4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обслуживание систем РО и управления эвакуации при пожаре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9 926,07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12</a:t>
                      </a:r>
                      <a:endParaRPr lang="ru-RU" sz="1200"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119 112,84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</a:tr>
              <a:tr h="218895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5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обслуживание теплосчетчиков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11 609,65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12</a:t>
                      </a:r>
                      <a:endParaRPr lang="ru-RU" sz="1200"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139 315,80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</a:tr>
              <a:tr h="447896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6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техобслуживание АСУ ИТП и АСУ приточной вентиляции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18 461,69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12</a:t>
                      </a:r>
                      <a:endParaRPr lang="ru-RU" sz="1200"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209 000,28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</a:tr>
              <a:tr h="218895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7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перезарядка огнетушителей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 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-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60 000,00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</a:tr>
              <a:tr h="905899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8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проведение противопожарных и антитеррористических мероприятий(приобретение плакатов, раздаточных материалов)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 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-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30 000,00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</a:tr>
              <a:tr h="218895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9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охрана объектов в дневное время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120 517,51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12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1 446 210,12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</a:tr>
              <a:tr h="447896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10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охрана объектов в ночное время (Росгвардия)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26 205,46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12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314 465,52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</a:tr>
              <a:tr h="218895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11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охрана общежития в ночное время (ЧОП)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104 760,00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12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1 257 120,00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</a:tr>
              <a:tr h="218895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12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охрана (работа) гардеробов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58 427,20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8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467 417,60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</a:tr>
              <a:tr h="218895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 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ИТОГО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 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 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Arial" pitchFamily="34" charset="0"/>
                          <a:cs typeface="Arial" pitchFamily="34" charset="0"/>
                        </a:rPr>
                        <a:t>5 213 174,08</a:t>
                      </a:r>
                      <a:endParaRPr lang="ru-RU" sz="1200" dirty="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5477783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000" dirty="0">
                <a:effectLst/>
                <a:latin typeface="Arial" pitchFamily="34" charset="0"/>
                <a:cs typeface="Arial" pitchFamily="34" charset="0"/>
              </a:rPr>
              <a:t>Расходы на услуги Интернета, на ремонт и техническое обслуживание оборудования, приобретение, обновление и поддержку лицензий программного обеспечения и баз данных</a:t>
            </a:r>
            <a:endParaRPr lang="ru-RU" sz="2000" dirty="0"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52961709"/>
              </p:ext>
            </p:extLst>
          </p:nvPr>
        </p:nvGraphicFramePr>
        <p:xfrm>
          <a:off x="1403648" y="1556792"/>
          <a:ext cx="7416824" cy="453824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12837"/>
                <a:gridCol w="1422784"/>
                <a:gridCol w="1002038"/>
                <a:gridCol w="946677"/>
                <a:gridCol w="1032883"/>
                <a:gridCol w="983848"/>
                <a:gridCol w="739468"/>
                <a:gridCol w="876289"/>
              </a:tblGrid>
              <a:tr h="67130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Arial" pitchFamily="34" charset="0"/>
                          <a:cs typeface="Arial" pitchFamily="34" charset="0"/>
                        </a:rPr>
                        <a:t>№ п\п</a:t>
                      </a:r>
                      <a:endParaRPr lang="ru-RU" sz="1000" dirty="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Arial" pitchFamily="34" charset="0"/>
                          <a:cs typeface="Arial" pitchFamily="34" charset="0"/>
                        </a:rPr>
                        <a:t>Наименование</a:t>
                      </a:r>
                      <a:br>
                        <a:rPr lang="ru-RU" sz="1000">
                          <a:effectLst/>
                          <a:latin typeface="Arial" pitchFamily="34" charset="0"/>
                          <a:cs typeface="Arial" pitchFamily="34" charset="0"/>
                        </a:rPr>
                      </a:br>
                      <a:r>
                        <a:rPr lang="ru-RU" sz="1000">
                          <a:effectLst/>
                          <a:latin typeface="Arial" pitchFamily="34" charset="0"/>
                          <a:cs typeface="Arial" pitchFamily="34" charset="0"/>
                        </a:rPr>
                        <a:t>расходов</a:t>
                      </a:r>
                      <a:endParaRPr lang="ru-RU" sz="10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Arial" pitchFamily="34" charset="0"/>
                          <a:cs typeface="Arial" pitchFamily="34" charset="0"/>
                        </a:rPr>
                        <a:t>Количество, шт.</a:t>
                      </a:r>
                      <a:endParaRPr lang="ru-RU" sz="10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Arial" pitchFamily="34" charset="0"/>
                          <a:cs typeface="Arial" pitchFamily="34" charset="0"/>
                        </a:rPr>
                        <a:t>Средняя стоимость 1 ед. тыс. руб.</a:t>
                      </a:r>
                      <a:endParaRPr lang="ru-RU" sz="10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Arial" pitchFamily="34" charset="0"/>
                          <a:cs typeface="Arial" pitchFamily="34" charset="0"/>
                        </a:rPr>
                        <a:t>Стоимость за единицу, тыс. руб. (в месяц)</a:t>
                      </a:r>
                      <a:endParaRPr lang="ru-RU" sz="10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Arial" pitchFamily="34" charset="0"/>
                          <a:cs typeface="Arial" pitchFamily="34" charset="0"/>
                        </a:rPr>
                        <a:t>Количество платежей в год</a:t>
                      </a:r>
                      <a:endParaRPr lang="ru-RU" sz="10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Arial" pitchFamily="34" charset="0"/>
                          <a:cs typeface="Arial" pitchFamily="34" charset="0"/>
                        </a:rPr>
                        <a:t>Сумма, тыс. руб.</a:t>
                      </a:r>
                      <a:endParaRPr lang="ru-RU" sz="10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Arial" pitchFamily="34" charset="0"/>
                          <a:cs typeface="Arial" pitchFamily="34" charset="0"/>
                        </a:rPr>
                        <a:t>Сумма тыс. руб. в квартал</a:t>
                      </a:r>
                      <a:endParaRPr lang="ru-RU" sz="10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</a:tr>
              <a:tr h="162209">
                <a:tc gridSpan="8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Arial" pitchFamily="34" charset="0"/>
                          <a:cs typeface="Arial" pitchFamily="34" charset="0"/>
                        </a:rPr>
                        <a:t>Абонентская плата</a:t>
                      </a:r>
                      <a:endParaRPr lang="ru-RU" sz="10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01606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Arial" pitchFamily="34" charset="0"/>
                          <a:cs typeface="Arial" pitchFamily="34" charset="0"/>
                        </a:rPr>
                        <a:t>1</a:t>
                      </a:r>
                      <a:endParaRPr lang="ru-RU" sz="10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Arial" pitchFamily="34" charset="0"/>
                          <a:cs typeface="Arial" pitchFamily="34" charset="0"/>
                        </a:rPr>
                        <a:t>Использование Глобальной сети Интернет</a:t>
                      </a:r>
                      <a:endParaRPr lang="ru-RU" sz="10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Arial" pitchFamily="34" charset="0"/>
                          <a:cs typeface="Arial" pitchFamily="34" charset="0"/>
                        </a:rPr>
                        <a:t>1</a:t>
                      </a:r>
                      <a:endParaRPr lang="ru-RU" sz="10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 sz="1000"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Arial" pitchFamily="34" charset="0"/>
                          <a:cs typeface="Arial" pitchFamily="34" charset="0"/>
                        </a:rPr>
                        <a:t>33,</a:t>
                      </a:r>
                      <a:r>
                        <a:rPr lang="en-US" sz="1000">
                          <a:effectLst/>
                          <a:latin typeface="Arial" pitchFamily="34" charset="0"/>
                          <a:cs typeface="Arial" pitchFamily="34" charset="0"/>
                        </a:rPr>
                        <a:t>56</a:t>
                      </a:r>
                      <a:endParaRPr lang="ru-RU" sz="10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Arial" pitchFamily="34" charset="0"/>
                          <a:cs typeface="Arial" pitchFamily="34" charset="0"/>
                        </a:rPr>
                        <a:t>12</a:t>
                      </a:r>
                      <a:endParaRPr lang="ru-RU" sz="10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Arial" pitchFamily="34" charset="0"/>
                          <a:cs typeface="Arial" pitchFamily="34" charset="0"/>
                        </a:rPr>
                        <a:t>402</a:t>
                      </a:r>
                      <a:r>
                        <a:rPr lang="ru-RU" sz="1000">
                          <a:effectLst/>
                          <a:latin typeface="Arial" pitchFamily="34" charset="0"/>
                          <a:cs typeface="Arial" pitchFamily="34" charset="0"/>
                        </a:rPr>
                        <a:t>,</a:t>
                      </a:r>
                      <a:r>
                        <a:rPr lang="en-US" sz="1000">
                          <a:effectLst/>
                          <a:latin typeface="Arial" pitchFamily="34" charset="0"/>
                          <a:cs typeface="Arial" pitchFamily="34" charset="0"/>
                        </a:rPr>
                        <a:t>72</a:t>
                      </a:r>
                      <a:endParaRPr lang="ru-RU" sz="10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Arial" pitchFamily="34" charset="0"/>
                          <a:cs typeface="Arial" pitchFamily="34" charset="0"/>
                        </a:rPr>
                        <a:t>100</a:t>
                      </a:r>
                      <a:r>
                        <a:rPr lang="ru-RU" sz="1000">
                          <a:effectLst/>
                          <a:latin typeface="Arial" pitchFamily="34" charset="0"/>
                          <a:cs typeface="Arial" pitchFamily="34" charset="0"/>
                        </a:rPr>
                        <a:t>,</a:t>
                      </a:r>
                      <a:r>
                        <a:rPr lang="en-US" sz="1000">
                          <a:effectLst/>
                          <a:latin typeface="Arial" pitchFamily="34" charset="0"/>
                          <a:cs typeface="Arial" pitchFamily="34" charset="0"/>
                        </a:rPr>
                        <a:t>68</a:t>
                      </a:r>
                      <a:endParaRPr lang="ru-RU" sz="10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</a:tr>
              <a:tr h="331907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Arial" pitchFamily="34" charset="0"/>
                          <a:cs typeface="Arial" pitchFamily="34" charset="0"/>
                        </a:rPr>
                        <a:t>2</a:t>
                      </a:r>
                      <a:endParaRPr lang="ru-RU" sz="10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Arial" pitchFamily="34" charset="0"/>
                          <a:cs typeface="Arial" pitchFamily="34" charset="0"/>
                        </a:rPr>
                        <a:t>Использование локальной сети </a:t>
                      </a:r>
                      <a:endParaRPr lang="ru-RU" sz="10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Arial" pitchFamily="34" charset="0"/>
                          <a:cs typeface="Arial" pitchFamily="34" charset="0"/>
                        </a:rPr>
                        <a:t>3</a:t>
                      </a:r>
                      <a:endParaRPr lang="ru-RU" sz="10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 sz="1000"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Arial" pitchFamily="34" charset="0"/>
                          <a:cs typeface="Arial" pitchFamily="34" charset="0"/>
                        </a:rPr>
                        <a:t>5.95</a:t>
                      </a:r>
                      <a:endParaRPr lang="ru-RU" sz="10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Arial" pitchFamily="34" charset="0"/>
                          <a:cs typeface="Arial" pitchFamily="34" charset="0"/>
                        </a:rPr>
                        <a:t>12</a:t>
                      </a:r>
                      <a:endParaRPr lang="ru-RU" sz="10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Arial" pitchFamily="34" charset="0"/>
                          <a:cs typeface="Arial" pitchFamily="34" charset="0"/>
                        </a:rPr>
                        <a:t>21</a:t>
                      </a:r>
                      <a:r>
                        <a:rPr lang="en-US" sz="1000">
                          <a:effectLst/>
                          <a:latin typeface="Arial" pitchFamily="34" charset="0"/>
                          <a:cs typeface="Arial" pitchFamily="34" charset="0"/>
                        </a:rPr>
                        <a:t>4</a:t>
                      </a:r>
                      <a:r>
                        <a:rPr lang="ru-RU" sz="1000">
                          <a:effectLst/>
                          <a:latin typeface="Arial" pitchFamily="34" charset="0"/>
                          <a:cs typeface="Arial" pitchFamily="34" charset="0"/>
                        </a:rPr>
                        <a:t>,</a:t>
                      </a:r>
                      <a:r>
                        <a:rPr lang="en-US" sz="1000">
                          <a:effectLst/>
                          <a:latin typeface="Arial" pitchFamily="34" charset="0"/>
                          <a:cs typeface="Arial" pitchFamily="34" charset="0"/>
                        </a:rPr>
                        <a:t>2</a:t>
                      </a:r>
                      <a:endParaRPr lang="ru-RU" sz="10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Arial" pitchFamily="34" charset="0"/>
                          <a:cs typeface="Arial" pitchFamily="34" charset="0"/>
                        </a:rPr>
                        <a:t>5</a:t>
                      </a:r>
                      <a:r>
                        <a:rPr lang="en-US" sz="1000">
                          <a:effectLst/>
                          <a:latin typeface="Arial" pitchFamily="34" charset="0"/>
                          <a:cs typeface="Arial" pitchFamily="34" charset="0"/>
                        </a:rPr>
                        <a:t>3</a:t>
                      </a:r>
                      <a:r>
                        <a:rPr lang="ru-RU" sz="1000">
                          <a:effectLst/>
                          <a:latin typeface="Arial" pitchFamily="34" charset="0"/>
                          <a:cs typeface="Arial" pitchFamily="34" charset="0"/>
                        </a:rPr>
                        <a:t>,5</a:t>
                      </a:r>
                      <a:r>
                        <a:rPr lang="en-US" sz="1000">
                          <a:effectLst/>
                          <a:latin typeface="Arial" pitchFamily="34" charset="0"/>
                          <a:cs typeface="Arial" pitchFamily="34" charset="0"/>
                        </a:rPr>
                        <a:t>5</a:t>
                      </a:r>
                      <a:endParaRPr lang="ru-RU" sz="10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</a:tr>
              <a:tr h="331907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Arial" pitchFamily="34" charset="0"/>
                          <a:cs typeface="Arial" pitchFamily="34" charset="0"/>
                        </a:rPr>
                        <a:t>3</a:t>
                      </a:r>
                      <a:endParaRPr lang="ru-RU" sz="10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Arial" pitchFamily="34" charset="0"/>
                          <a:cs typeface="Arial" pitchFamily="34" charset="0"/>
                        </a:rPr>
                        <a:t>Фиксированный внешний IP-адрес</a:t>
                      </a:r>
                      <a:endParaRPr lang="ru-RU" sz="10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Arial" pitchFamily="34" charset="0"/>
                          <a:cs typeface="Arial" pitchFamily="34" charset="0"/>
                        </a:rPr>
                        <a:t>1</a:t>
                      </a:r>
                      <a:endParaRPr lang="ru-RU" sz="10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Arial" pitchFamily="34" charset="0"/>
                          <a:cs typeface="Arial" pitchFamily="34" charset="0"/>
                        </a:rPr>
                        <a:t> </a:t>
                      </a:r>
                      <a:endParaRPr lang="ru-RU" sz="10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Arial" pitchFamily="34" charset="0"/>
                          <a:cs typeface="Arial" pitchFamily="34" charset="0"/>
                        </a:rPr>
                        <a:t>0,3</a:t>
                      </a:r>
                      <a:endParaRPr lang="ru-RU" sz="10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Arial" pitchFamily="34" charset="0"/>
                          <a:cs typeface="Arial" pitchFamily="34" charset="0"/>
                        </a:rPr>
                        <a:t>12</a:t>
                      </a:r>
                      <a:endParaRPr lang="ru-RU" sz="10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Arial" pitchFamily="34" charset="0"/>
                          <a:cs typeface="Arial" pitchFamily="34" charset="0"/>
                        </a:rPr>
                        <a:t>3,6</a:t>
                      </a:r>
                      <a:endParaRPr lang="ru-RU" sz="10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Arial" pitchFamily="34" charset="0"/>
                          <a:cs typeface="Arial" pitchFamily="34" charset="0"/>
                        </a:rPr>
                        <a:t>0,9</a:t>
                      </a:r>
                      <a:endParaRPr lang="ru-RU" sz="10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</a:tr>
              <a:tr h="193857">
                <a:tc gridSpan="2"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Arial" pitchFamily="34" charset="0"/>
                          <a:cs typeface="Arial" pitchFamily="34" charset="0"/>
                        </a:rPr>
                        <a:t>Итого за услуги ТТК:</a:t>
                      </a:r>
                      <a:endParaRPr lang="ru-RU" sz="10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 sz="1000"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 sz="1000"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 sz="1000"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Arial" pitchFamily="34" charset="0"/>
                          <a:cs typeface="Arial" pitchFamily="34" charset="0"/>
                        </a:rPr>
                        <a:t>6</a:t>
                      </a:r>
                      <a:r>
                        <a:rPr lang="en-US" sz="1000">
                          <a:effectLst/>
                          <a:latin typeface="Arial" pitchFamily="34" charset="0"/>
                          <a:cs typeface="Arial" pitchFamily="34" charset="0"/>
                        </a:rPr>
                        <a:t>20</a:t>
                      </a:r>
                      <a:r>
                        <a:rPr lang="ru-RU" sz="1000">
                          <a:effectLst/>
                          <a:latin typeface="Arial" pitchFamily="34" charset="0"/>
                          <a:cs typeface="Arial" pitchFamily="34" charset="0"/>
                        </a:rPr>
                        <a:t>,</a:t>
                      </a:r>
                      <a:r>
                        <a:rPr lang="en-US" sz="1000">
                          <a:effectLst/>
                          <a:latin typeface="Arial" pitchFamily="34" charset="0"/>
                          <a:cs typeface="Arial" pitchFamily="34" charset="0"/>
                        </a:rPr>
                        <a:t>52</a:t>
                      </a:r>
                      <a:endParaRPr lang="ru-RU" sz="10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Arial" pitchFamily="34" charset="0"/>
                          <a:cs typeface="Arial" pitchFamily="34" charset="0"/>
                        </a:rPr>
                        <a:t>15</a:t>
                      </a:r>
                      <a:r>
                        <a:rPr lang="en-US" sz="1000">
                          <a:effectLst/>
                          <a:latin typeface="Arial" pitchFamily="34" charset="0"/>
                          <a:cs typeface="Arial" pitchFamily="34" charset="0"/>
                        </a:rPr>
                        <a:t>5</a:t>
                      </a:r>
                      <a:r>
                        <a:rPr lang="ru-RU" sz="1000">
                          <a:effectLst/>
                          <a:latin typeface="Arial" pitchFamily="34" charset="0"/>
                          <a:cs typeface="Arial" pitchFamily="34" charset="0"/>
                        </a:rPr>
                        <a:t>,</a:t>
                      </a:r>
                      <a:r>
                        <a:rPr lang="en-US" sz="1000">
                          <a:effectLst/>
                          <a:latin typeface="Arial" pitchFamily="34" charset="0"/>
                          <a:cs typeface="Arial" pitchFamily="34" charset="0"/>
                        </a:rPr>
                        <a:t>13</a:t>
                      </a:r>
                      <a:endParaRPr lang="ru-RU" sz="10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</a:tr>
              <a:tr h="162209">
                <a:tc gridSpan="8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Arial" pitchFamily="34" charset="0"/>
                          <a:cs typeface="Arial" pitchFamily="34" charset="0"/>
                        </a:rPr>
                        <a:t>Ремонт и техническое обслуживание</a:t>
                      </a:r>
                      <a:endParaRPr lang="ru-RU" sz="10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01606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Arial" pitchFamily="34" charset="0"/>
                          <a:cs typeface="Arial" pitchFamily="34" charset="0"/>
                        </a:rPr>
                        <a:t>1</a:t>
                      </a:r>
                      <a:endParaRPr lang="ru-RU" sz="10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Arial" pitchFamily="34" charset="0"/>
                          <a:cs typeface="Arial" pitchFamily="34" charset="0"/>
                        </a:rPr>
                        <a:t>Ремонт компьютерной и оргтехники</a:t>
                      </a:r>
                      <a:endParaRPr lang="ru-RU" sz="10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 sz="1000"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 sz="1000"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Arial" pitchFamily="34" charset="0"/>
                          <a:cs typeface="Arial" pitchFamily="34" charset="0"/>
                        </a:rPr>
                        <a:t>3,</a:t>
                      </a:r>
                      <a:r>
                        <a:rPr lang="en-US" sz="1000">
                          <a:effectLst/>
                          <a:latin typeface="Arial" pitchFamily="34" charset="0"/>
                          <a:cs typeface="Arial" pitchFamily="34" charset="0"/>
                        </a:rPr>
                        <a:t>6</a:t>
                      </a:r>
                      <a:endParaRPr lang="ru-RU" sz="10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Arial" pitchFamily="34" charset="0"/>
                          <a:cs typeface="Arial" pitchFamily="34" charset="0"/>
                        </a:rPr>
                        <a:t>12</a:t>
                      </a:r>
                      <a:endParaRPr lang="ru-RU" sz="10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Arial" pitchFamily="34" charset="0"/>
                          <a:cs typeface="Arial" pitchFamily="34" charset="0"/>
                        </a:rPr>
                        <a:t>43</a:t>
                      </a:r>
                      <a:r>
                        <a:rPr lang="ru-RU" sz="1000">
                          <a:effectLst/>
                          <a:latin typeface="Arial" pitchFamily="34" charset="0"/>
                          <a:cs typeface="Arial" pitchFamily="34" charset="0"/>
                        </a:rPr>
                        <a:t>,</a:t>
                      </a:r>
                      <a:r>
                        <a:rPr lang="en-US" sz="1000">
                          <a:effectLst/>
                          <a:latin typeface="Arial" pitchFamily="34" charset="0"/>
                          <a:cs typeface="Arial" pitchFamily="34" charset="0"/>
                        </a:rPr>
                        <a:t>2</a:t>
                      </a:r>
                      <a:endParaRPr lang="ru-RU" sz="10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Arial" pitchFamily="34" charset="0"/>
                          <a:cs typeface="Arial" pitchFamily="34" charset="0"/>
                        </a:rPr>
                        <a:t>10</a:t>
                      </a:r>
                      <a:r>
                        <a:rPr lang="ru-RU" sz="1000">
                          <a:effectLst/>
                          <a:latin typeface="Arial" pitchFamily="34" charset="0"/>
                          <a:cs typeface="Arial" pitchFamily="34" charset="0"/>
                        </a:rPr>
                        <a:t>,</a:t>
                      </a:r>
                      <a:r>
                        <a:rPr lang="en-US" sz="1000">
                          <a:effectLst/>
                          <a:latin typeface="Arial" pitchFamily="34" charset="0"/>
                          <a:cs typeface="Arial" pitchFamily="34" charset="0"/>
                        </a:rPr>
                        <a:t>8</a:t>
                      </a:r>
                      <a:endParaRPr lang="ru-RU" sz="10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</a:tr>
              <a:tr h="193857">
                <a:tc gridSpan="2"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Arial" pitchFamily="34" charset="0"/>
                          <a:cs typeface="Arial" pitchFamily="34" charset="0"/>
                        </a:rPr>
                        <a:t>Итого:</a:t>
                      </a:r>
                      <a:endParaRPr lang="ru-RU" sz="10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 sz="1000"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 sz="1000"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 sz="1000"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Arial" pitchFamily="34" charset="0"/>
                          <a:cs typeface="Arial" pitchFamily="34" charset="0"/>
                        </a:rPr>
                        <a:t>43</a:t>
                      </a:r>
                      <a:r>
                        <a:rPr lang="ru-RU" sz="1000">
                          <a:effectLst/>
                          <a:latin typeface="Arial" pitchFamily="34" charset="0"/>
                          <a:cs typeface="Arial" pitchFamily="34" charset="0"/>
                        </a:rPr>
                        <a:t>,</a:t>
                      </a:r>
                      <a:r>
                        <a:rPr lang="en-US" sz="1000">
                          <a:effectLst/>
                          <a:latin typeface="Arial" pitchFamily="34" charset="0"/>
                          <a:cs typeface="Arial" pitchFamily="34" charset="0"/>
                        </a:rPr>
                        <a:t>2</a:t>
                      </a:r>
                      <a:endParaRPr lang="ru-RU" sz="10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Arial" pitchFamily="34" charset="0"/>
                          <a:cs typeface="Arial" pitchFamily="34" charset="0"/>
                        </a:rPr>
                        <a:t>10</a:t>
                      </a:r>
                      <a:r>
                        <a:rPr lang="ru-RU" sz="1000">
                          <a:effectLst/>
                          <a:latin typeface="Arial" pitchFamily="34" charset="0"/>
                          <a:cs typeface="Arial" pitchFamily="34" charset="0"/>
                        </a:rPr>
                        <a:t>,</a:t>
                      </a:r>
                      <a:r>
                        <a:rPr lang="en-US" sz="1000">
                          <a:effectLst/>
                          <a:latin typeface="Arial" pitchFamily="34" charset="0"/>
                          <a:cs typeface="Arial" pitchFamily="34" charset="0"/>
                        </a:rPr>
                        <a:t>8</a:t>
                      </a:r>
                      <a:endParaRPr lang="ru-RU" sz="10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</a:tr>
              <a:tr h="162209">
                <a:tc gridSpan="8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Arial" pitchFamily="34" charset="0"/>
                          <a:cs typeface="Arial" pitchFamily="34" charset="0"/>
                        </a:rPr>
                        <a:t>Поддержка лицензий программного обеспечения</a:t>
                      </a:r>
                      <a:endParaRPr lang="ru-RU" sz="10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70276">
                <a:tc gridSpan="2"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Arial" pitchFamily="34" charset="0"/>
                          <a:cs typeface="Arial" pitchFamily="34" charset="0"/>
                        </a:rPr>
                        <a:t>Продление лицензии программно-методического комплекса «</a:t>
                      </a:r>
                      <a:r>
                        <a:rPr lang="en-US" sz="1000">
                          <a:effectLst/>
                          <a:latin typeface="Arial" pitchFamily="34" charset="0"/>
                          <a:cs typeface="Arial" pitchFamily="34" charset="0"/>
                        </a:rPr>
                        <a:t>VIKON</a:t>
                      </a:r>
                      <a:r>
                        <a:rPr lang="ru-RU" sz="1000">
                          <a:effectLst/>
                          <a:latin typeface="Arial" pitchFamily="34" charset="0"/>
                          <a:cs typeface="Arial" pitchFamily="34" charset="0"/>
                        </a:rPr>
                        <a:t>»</a:t>
                      </a:r>
                      <a:endParaRPr lang="ru-RU" sz="10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Arial" pitchFamily="34" charset="0"/>
                          <a:cs typeface="Arial" pitchFamily="34" charset="0"/>
                        </a:rPr>
                        <a:t>1</a:t>
                      </a:r>
                      <a:endParaRPr lang="ru-RU" sz="10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Arial" pitchFamily="34" charset="0"/>
                          <a:cs typeface="Arial" pitchFamily="34" charset="0"/>
                        </a:rPr>
                        <a:t>15.0</a:t>
                      </a:r>
                      <a:endParaRPr lang="ru-RU" sz="10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Arial" pitchFamily="34" charset="0"/>
                          <a:cs typeface="Arial" pitchFamily="34" charset="0"/>
                        </a:rPr>
                        <a:t> </a:t>
                      </a:r>
                      <a:endParaRPr lang="ru-RU" sz="10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Arial" pitchFamily="34" charset="0"/>
                          <a:cs typeface="Arial" pitchFamily="34" charset="0"/>
                        </a:rPr>
                        <a:t>1</a:t>
                      </a:r>
                      <a:endParaRPr lang="ru-RU" sz="10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Arial" pitchFamily="34" charset="0"/>
                          <a:cs typeface="Arial" pitchFamily="34" charset="0"/>
                        </a:rPr>
                        <a:t>15.0</a:t>
                      </a:r>
                      <a:endParaRPr lang="ru-RU" sz="10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Arial" pitchFamily="34" charset="0"/>
                          <a:cs typeface="Arial" pitchFamily="34" charset="0"/>
                        </a:rPr>
                        <a:t> </a:t>
                      </a:r>
                      <a:endParaRPr lang="ru-RU" sz="10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</a:tr>
              <a:tr h="330879">
                <a:tc gridSpan="2"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Arial" pitchFamily="34" charset="0"/>
                          <a:cs typeface="Arial" pitchFamily="34" charset="0"/>
                        </a:rPr>
                        <a:t>Продление доменов (</a:t>
                      </a:r>
                      <a:r>
                        <a:rPr lang="en-US" sz="1000">
                          <a:effectLst/>
                          <a:latin typeface="Arial" pitchFamily="34" charset="0"/>
                          <a:cs typeface="Arial" pitchFamily="34" charset="0"/>
                        </a:rPr>
                        <a:t>.ru, .</a:t>
                      </a:r>
                      <a:r>
                        <a:rPr lang="ru-RU" sz="1000">
                          <a:effectLst/>
                          <a:latin typeface="Arial" pitchFamily="34" charset="0"/>
                          <a:cs typeface="Arial" pitchFamily="34" charset="0"/>
                        </a:rPr>
                        <a:t>ру)</a:t>
                      </a:r>
                      <a:endParaRPr lang="ru-RU" sz="10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Arial" pitchFamily="34" charset="0"/>
                          <a:cs typeface="Arial" pitchFamily="34" charset="0"/>
                        </a:rPr>
                        <a:t>2</a:t>
                      </a:r>
                      <a:endParaRPr lang="ru-RU" sz="1000" dirty="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Arial" pitchFamily="34" charset="0"/>
                          <a:cs typeface="Arial" pitchFamily="34" charset="0"/>
                        </a:rPr>
                        <a:t>0.89</a:t>
                      </a:r>
                      <a:endParaRPr lang="ru-RU" sz="10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Arial" pitchFamily="34" charset="0"/>
                          <a:cs typeface="Arial" pitchFamily="34" charset="0"/>
                        </a:rPr>
                        <a:t> </a:t>
                      </a:r>
                      <a:endParaRPr lang="ru-RU" sz="10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Arial" pitchFamily="34" charset="0"/>
                          <a:cs typeface="Arial" pitchFamily="34" charset="0"/>
                        </a:rPr>
                        <a:t>1</a:t>
                      </a:r>
                      <a:endParaRPr lang="ru-RU" sz="10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Arial" pitchFamily="34" charset="0"/>
                          <a:cs typeface="Arial" pitchFamily="34" charset="0"/>
                        </a:rPr>
                        <a:t>1.78</a:t>
                      </a:r>
                      <a:endParaRPr lang="ru-RU" sz="10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Arial" pitchFamily="34" charset="0"/>
                          <a:cs typeface="Arial" pitchFamily="34" charset="0"/>
                        </a:rPr>
                        <a:t> </a:t>
                      </a:r>
                      <a:endParaRPr lang="ru-RU" sz="10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</a:tr>
              <a:tr h="162209">
                <a:tc gridSpan="2"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Arial" pitchFamily="34" charset="0"/>
                          <a:cs typeface="Arial" pitchFamily="34" charset="0"/>
                        </a:rPr>
                        <a:t>Итого:</a:t>
                      </a:r>
                      <a:endParaRPr lang="ru-RU" sz="10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Arial" pitchFamily="34" charset="0"/>
                          <a:cs typeface="Arial" pitchFamily="34" charset="0"/>
                        </a:rPr>
                        <a:t> </a:t>
                      </a:r>
                      <a:endParaRPr lang="ru-RU" sz="10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Arial" pitchFamily="34" charset="0"/>
                          <a:cs typeface="Arial" pitchFamily="34" charset="0"/>
                        </a:rPr>
                        <a:t> </a:t>
                      </a:r>
                      <a:endParaRPr lang="ru-RU" sz="10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Arial" pitchFamily="34" charset="0"/>
                          <a:cs typeface="Arial" pitchFamily="34" charset="0"/>
                        </a:rPr>
                        <a:t> </a:t>
                      </a:r>
                      <a:endParaRPr lang="ru-RU" sz="10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Arial" pitchFamily="34" charset="0"/>
                          <a:cs typeface="Arial" pitchFamily="34" charset="0"/>
                        </a:rPr>
                        <a:t> </a:t>
                      </a:r>
                      <a:endParaRPr lang="ru-RU" sz="10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Arial" pitchFamily="34" charset="0"/>
                          <a:cs typeface="Arial" pitchFamily="34" charset="0"/>
                        </a:rPr>
                        <a:t>16.78</a:t>
                      </a:r>
                      <a:endParaRPr lang="ru-RU" sz="10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Arial" pitchFamily="34" charset="0"/>
                          <a:cs typeface="Arial" pitchFamily="34" charset="0"/>
                        </a:rPr>
                        <a:t> </a:t>
                      </a:r>
                      <a:endParaRPr lang="ru-RU" sz="10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</a:tr>
              <a:tr h="162209">
                <a:tc gridSpan="2"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Arial" pitchFamily="34" charset="0"/>
                          <a:cs typeface="Arial" pitchFamily="34" charset="0"/>
                        </a:rPr>
                        <a:t>ВСЕГО:</a:t>
                      </a:r>
                      <a:endParaRPr lang="ru-RU" sz="10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Arial" pitchFamily="34" charset="0"/>
                          <a:cs typeface="Arial" pitchFamily="34" charset="0"/>
                        </a:rPr>
                        <a:t> </a:t>
                      </a:r>
                      <a:endParaRPr lang="ru-RU" sz="10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Arial" pitchFamily="34" charset="0"/>
                          <a:cs typeface="Arial" pitchFamily="34" charset="0"/>
                        </a:rPr>
                        <a:t> </a:t>
                      </a:r>
                      <a:endParaRPr lang="ru-RU" sz="10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Arial" pitchFamily="34" charset="0"/>
                          <a:cs typeface="Arial" pitchFamily="34" charset="0"/>
                        </a:rPr>
                        <a:t> </a:t>
                      </a:r>
                      <a:endParaRPr lang="ru-RU" sz="10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Arial" pitchFamily="34" charset="0"/>
                          <a:cs typeface="Arial" pitchFamily="34" charset="0"/>
                        </a:rPr>
                        <a:t> </a:t>
                      </a:r>
                      <a:endParaRPr lang="ru-RU" sz="10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Arial" pitchFamily="34" charset="0"/>
                          <a:cs typeface="Arial" pitchFamily="34" charset="0"/>
                        </a:rPr>
                        <a:t>680,50</a:t>
                      </a:r>
                      <a:endParaRPr lang="ru-RU" sz="10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Arial" pitchFamily="34" charset="0"/>
                          <a:cs typeface="Arial" pitchFamily="34" charset="0"/>
                        </a:rPr>
                        <a:t>16</a:t>
                      </a:r>
                      <a:r>
                        <a:rPr lang="en-US" sz="1000" dirty="0">
                          <a:effectLst/>
                          <a:latin typeface="Arial" pitchFamily="34" charset="0"/>
                          <a:cs typeface="Arial" pitchFamily="34" charset="0"/>
                        </a:rPr>
                        <a:t>5</a:t>
                      </a:r>
                      <a:r>
                        <a:rPr lang="ru-RU" sz="1000" dirty="0">
                          <a:effectLst/>
                          <a:latin typeface="Arial" pitchFamily="34" charset="0"/>
                          <a:cs typeface="Arial" pitchFamily="34" charset="0"/>
                        </a:rPr>
                        <a:t>,</a:t>
                      </a:r>
                      <a:r>
                        <a:rPr lang="en-US" sz="1000" dirty="0">
                          <a:effectLst/>
                          <a:latin typeface="Arial" pitchFamily="34" charset="0"/>
                          <a:cs typeface="Arial" pitchFamily="34" charset="0"/>
                        </a:rPr>
                        <a:t>93</a:t>
                      </a:r>
                      <a:endParaRPr lang="ru-RU" sz="1000" dirty="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1331640" y="6095037"/>
            <a:ext cx="7488832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Также на обслуживание оптоволоконных сетей связанных с предоставлением услуг интернета на все объекты ТИ (ф) ФГАОУ ВО «СВФУ» необходимо финансирование 250 000 (двести пятьдесят тысяч) рублей.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2086267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5098578"/>
          </a:xfrm>
        </p:spPr>
        <p:txBody>
          <a:bodyPr>
            <a:normAutofit/>
          </a:bodyPr>
          <a:lstStyle/>
          <a:p>
            <a:r>
              <a:rPr lang="ru-RU" sz="2900" dirty="0">
                <a:effectLst/>
                <a:latin typeface="Arial" pitchFamily="34" charset="0"/>
                <a:cs typeface="Arial" pitchFamily="34" charset="0"/>
              </a:rPr>
              <a:t>Расходы на ремонтные работы с разбивкой по видам и объектам, на ремонтные работы, связанные с обслуживанием хозяйственного оборудования и мебели, на предстоящие объемы проектно-сметных работ (с разбивкой по объектам)</a:t>
            </a:r>
            <a:endParaRPr lang="ru-RU" sz="29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922515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effectLst/>
                <a:latin typeface="Arial" pitchFamily="34" charset="0"/>
                <a:cs typeface="Arial" pitchFamily="34" charset="0"/>
              </a:rPr>
              <a:t>Сравнение расходов</a:t>
            </a:r>
            <a:br>
              <a:rPr lang="ru-RU" dirty="0" smtClean="0">
                <a:effectLst/>
                <a:latin typeface="Arial" pitchFamily="34" charset="0"/>
                <a:cs typeface="Arial" pitchFamily="34" charset="0"/>
              </a:rPr>
            </a:br>
            <a:r>
              <a:rPr lang="ru-RU" dirty="0" smtClean="0">
                <a:effectLst/>
                <a:latin typeface="Arial" pitchFamily="34" charset="0"/>
                <a:cs typeface="Arial" pitchFamily="34" charset="0"/>
              </a:rPr>
              <a:t>2017-2018 года</a:t>
            </a:r>
            <a:endParaRPr lang="ru-RU" dirty="0"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24288670"/>
              </p:ext>
            </p:extLst>
          </p:nvPr>
        </p:nvGraphicFramePr>
        <p:xfrm>
          <a:off x="1403648" y="1628800"/>
          <a:ext cx="7416823" cy="4868297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416573"/>
                <a:gridCol w="2895795"/>
                <a:gridCol w="1944216"/>
                <a:gridCol w="2160239"/>
              </a:tblGrid>
              <a:tr h="499089"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№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u="none" strike="noStrike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Виды </a:t>
                      </a:r>
                      <a:r>
                        <a:rPr lang="ru-RU" sz="1600" b="1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расходов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2017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2018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/>
                </a:tc>
              </a:tr>
              <a:tr h="475324"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1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Коммунальные расходы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         11 589 845,13   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u="none" strike="noStrike">
                          <a:effectLst/>
                          <a:latin typeface="Arial" pitchFamily="34" charset="0"/>
                          <a:cs typeface="Arial" pitchFamily="34" charset="0"/>
                        </a:rPr>
                        <a:t>         11 273 748,36   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/>
                </a:tc>
              </a:tr>
              <a:tr h="475324"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2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Содержание </a:t>
                      </a:r>
                      <a:r>
                        <a:rPr lang="ru-RU" sz="1600" u="none" strike="noStrike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имущества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            5 518 757,10   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u="none" strike="noStrike">
                          <a:effectLst/>
                          <a:latin typeface="Arial" pitchFamily="34" charset="0"/>
                          <a:cs typeface="Arial" pitchFamily="34" charset="0"/>
                        </a:rPr>
                        <a:t>            6 856 580,73   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/>
                </a:tc>
              </a:tr>
              <a:tr h="475324"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3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Приобретение основных средств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               479 533,60   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               247 954,50   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/>
                </a:tc>
              </a:tr>
              <a:tr h="475324"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4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Приобретение материальных запасов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u="none" strike="noStrike">
                          <a:effectLst/>
                          <a:latin typeface="Arial" pitchFamily="34" charset="0"/>
                          <a:cs typeface="Arial" pitchFamily="34" charset="0"/>
                        </a:rPr>
                        <a:t>            1 182 105,91   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            1 254 633,63   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/>
                </a:tc>
              </a:tr>
              <a:tr h="475324"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5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Интернет и связь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u="none" strike="noStrike">
                          <a:effectLst/>
                          <a:latin typeface="Arial" pitchFamily="34" charset="0"/>
                          <a:cs typeface="Arial" pitchFamily="34" charset="0"/>
                        </a:rPr>
                        <a:t>               881 355,58   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               940 853,24   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/>
                </a:tc>
              </a:tr>
              <a:tr h="475324"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6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Транспортные расходы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u="none" strike="noStrike">
                          <a:effectLst/>
                          <a:latin typeface="Arial" pitchFamily="34" charset="0"/>
                          <a:cs typeface="Arial" pitchFamily="34" charset="0"/>
                        </a:rPr>
                        <a:t>               306 537,00   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               274 368,21   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/>
                </a:tc>
              </a:tr>
              <a:tr h="475324"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7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Аренда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u="none" strike="noStrike">
                          <a:effectLst/>
                          <a:latin typeface="Arial" pitchFamily="34" charset="0"/>
                          <a:cs typeface="Arial" pitchFamily="34" charset="0"/>
                        </a:rPr>
                        <a:t>               100 827,60   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               100 675,80   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/>
                </a:tc>
              </a:tr>
              <a:tr h="499089"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8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Прочие работы и услуги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u="none" strike="noStrike">
                          <a:effectLst/>
                          <a:latin typeface="Arial" pitchFamily="34" charset="0"/>
                          <a:cs typeface="Arial" pitchFamily="34" charset="0"/>
                        </a:rPr>
                        <a:t>         10 496 946,58   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         12 499 783,72   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/>
                </a:tc>
              </a:tr>
              <a:tr h="499089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u="none" strike="noStrike">
                          <a:effectLst/>
                          <a:latin typeface="Arial" pitchFamily="34" charset="0"/>
                          <a:cs typeface="Arial" pitchFamily="34" charset="0"/>
                        </a:rPr>
                        <a:t> 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u="none" strike="noStrike">
                          <a:effectLst/>
                          <a:latin typeface="Arial" pitchFamily="34" charset="0"/>
                          <a:cs typeface="Arial" pitchFamily="34" charset="0"/>
                        </a:rPr>
                        <a:t>ИТОГО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u="none" strike="noStrike">
                          <a:effectLst/>
                          <a:latin typeface="Arial" pitchFamily="34" charset="0"/>
                          <a:cs typeface="Arial" pitchFamily="34" charset="0"/>
                        </a:rPr>
                        <a:t>         30 555 908,50   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         33 448 598,19   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2249540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900" dirty="0">
                <a:effectLst/>
                <a:latin typeface="Arial" pitchFamily="34" charset="0"/>
                <a:cs typeface="Arial" pitchFamily="34" charset="0"/>
              </a:rPr>
              <a:t>Капитальный </a:t>
            </a:r>
            <a:r>
              <a:rPr lang="ru-RU" sz="2900" dirty="0" smtClean="0">
                <a:effectLst/>
                <a:latin typeface="Arial" pitchFamily="34" charset="0"/>
                <a:cs typeface="Arial" pitchFamily="34" charset="0"/>
              </a:rPr>
              <a:t>ремонт</a:t>
            </a:r>
            <a:br>
              <a:rPr lang="ru-RU" sz="2900" dirty="0" smtClean="0">
                <a:effectLst/>
                <a:latin typeface="Arial" pitchFamily="34" charset="0"/>
                <a:cs typeface="Arial" pitchFamily="34" charset="0"/>
              </a:rPr>
            </a:br>
            <a:r>
              <a:rPr lang="ru-RU" sz="2900" dirty="0" smtClean="0">
                <a:effectLst/>
                <a:latin typeface="Arial" pitchFamily="34" charset="0"/>
                <a:cs typeface="Arial" pitchFamily="34" charset="0"/>
              </a:rPr>
              <a:t>(СК </a:t>
            </a:r>
            <a:r>
              <a:rPr lang="ru-RU" sz="2900" dirty="0">
                <a:effectLst/>
                <a:latin typeface="Arial" pitchFamily="34" charset="0"/>
                <a:cs typeface="Arial" pitchFamily="34" charset="0"/>
              </a:rPr>
              <a:t>«Богатырь», СК «Олимп»)</a:t>
            </a:r>
            <a:endParaRPr lang="ru-RU" sz="2900" dirty="0"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64848071"/>
              </p:ext>
            </p:extLst>
          </p:nvPr>
        </p:nvGraphicFramePr>
        <p:xfrm>
          <a:off x="1259632" y="1772816"/>
          <a:ext cx="7560840" cy="252027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87716"/>
                <a:gridCol w="3894366"/>
                <a:gridCol w="2978758"/>
              </a:tblGrid>
              <a:tr h="10219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Arial" pitchFamily="34" charset="0"/>
                          <a:cs typeface="Arial" pitchFamily="34" charset="0"/>
                        </a:rPr>
                        <a:t>№ пп</a:t>
                      </a:r>
                      <a:endParaRPr lang="ru-RU" sz="14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Arial" pitchFamily="34" charset="0"/>
                          <a:cs typeface="Arial" pitchFamily="34" charset="0"/>
                        </a:rPr>
                        <a:t>Объект капитального ремонта</a:t>
                      </a:r>
                      <a:endParaRPr lang="ru-RU" sz="14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Arial" pitchFamily="34" charset="0"/>
                          <a:cs typeface="Arial" pitchFamily="34" charset="0"/>
                        </a:rPr>
                        <a:t>Планируемая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Arial" pitchFamily="34" charset="0"/>
                          <a:cs typeface="Arial" pitchFamily="34" charset="0"/>
                        </a:rPr>
                        <a:t>стоимость работ, млн. руб.</a:t>
                      </a:r>
                      <a:endParaRPr lang="ru-RU" sz="14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</a:tr>
              <a:tr h="4994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Arial" pitchFamily="34" charset="0"/>
                          <a:cs typeface="Arial" pitchFamily="34" charset="0"/>
                        </a:rPr>
                        <a:t>1</a:t>
                      </a:r>
                      <a:endParaRPr lang="ru-RU" sz="14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Arial" pitchFamily="34" charset="0"/>
                          <a:cs typeface="Arial" pitchFamily="34" charset="0"/>
                        </a:rPr>
                        <a:t>Спорткомплекс «Богатырь»</a:t>
                      </a:r>
                      <a:endParaRPr lang="ru-RU" sz="14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Arial" pitchFamily="34" charset="0"/>
                          <a:cs typeface="Arial" pitchFamily="34" charset="0"/>
                        </a:rPr>
                        <a:t>40,00</a:t>
                      </a:r>
                      <a:endParaRPr lang="ru-RU" sz="14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</a:tr>
              <a:tr h="4994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Arial" pitchFamily="34" charset="0"/>
                          <a:cs typeface="Arial" pitchFamily="34" charset="0"/>
                        </a:rPr>
                        <a:t>2</a:t>
                      </a:r>
                      <a:endParaRPr lang="ru-RU" sz="14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Arial" pitchFamily="34" charset="0"/>
                          <a:cs typeface="Arial" pitchFamily="34" charset="0"/>
                        </a:rPr>
                        <a:t>Цокольный этаж спорткомплекса «Олимп»</a:t>
                      </a:r>
                      <a:endParaRPr lang="ru-RU" sz="14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Arial" pitchFamily="34" charset="0"/>
                          <a:cs typeface="Arial" pitchFamily="34" charset="0"/>
                        </a:rPr>
                        <a:t>15,00</a:t>
                      </a:r>
                      <a:endParaRPr lang="ru-RU" sz="14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</a:tr>
              <a:tr h="499444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Arial" pitchFamily="34" charset="0"/>
                          <a:cs typeface="Arial" pitchFamily="34" charset="0"/>
                        </a:rPr>
                        <a:t> </a:t>
                      </a:r>
                      <a:endParaRPr lang="ru-RU" sz="14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Arial" pitchFamily="34" charset="0"/>
                          <a:cs typeface="Arial" pitchFamily="34" charset="0"/>
                        </a:rPr>
                        <a:t>ИТОГО:</a:t>
                      </a:r>
                      <a:endParaRPr lang="ru-RU" sz="14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Arial" pitchFamily="34" charset="0"/>
                          <a:cs typeface="Arial" pitchFamily="34" charset="0"/>
                        </a:rPr>
                        <a:t>55,00</a:t>
                      </a:r>
                      <a:endParaRPr lang="ru-RU" sz="1400" dirty="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9496931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900" dirty="0">
                <a:effectLst/>
                <a:latin typeface="Arial" pitchFamily="34" charset="0"/>
                <a:cs typeface="Arial" pitchFamily="34" charset="0"/>
              </a:rPr>
              <a:t>Ремонт </a:t>
            </a:r>
            <a:r>
              <a:rPr lang="ru-RU" sz="2900" dirty="0" smtClean="0">
                <a:effectLst/>
                <a:latin typeface="Arial" pitchFamily="34" charset="0"/>
                <a:cs typeface="Arial" pitchFamily="34" charset="0"/>
              </a:rPr>
              <a:t>кровли</a:t>
            </a:r>
            <a:br>
              <a:rPr lang="ru-RU" sz="2900" dirty="0" smtClean="0">
                <a:effectLst/>
                <a:latin typeface="Arial" pitchFamily="34" charset="0"/>
                <a:cs typeface="Arial" pitchFamily="34" charset="0"/>
              </a:rPr>
            </a:br>
            <a:r>
              <a:rPr lang="ru-RU" sz="2900" dirty="0" smtClean="0">
                <a:effectLst/>
                <a:latin typeface="Arial" pitchFamily="34" charset="0"/>
                <a:cs typeface="Arial" pitchFamily="34" charset="0"/>
              </a:rPr>
              <a:t>(УАК</a:t>
            </a:r>
            <a:r>
              <a:rPr lang="ru-RU" sz="2900" dirty="0">
                <a:effectLst/>
                <a:latin typeface="Arial" pitchFamily="34" charset="0"/>
                <a:cs typeface="Arial" pitchFamily="34" charset="0"/>
              </a:rPr>
              <a:t>, УЛК, СК «Олимп»)</a:t>
            </a:r>
            <a:endParaRPr lang="ru-RU" sz="2900" dirty="0"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36792205"/>
              </p:ext>
            </p:extLst>
          </p:nvPr>
        </p:nvGraphicFramePr>
        <p:xfrm>
          <a:off x="1331638" y="1988842"/>
          <a:ext cx="7416825" cy="266429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74617"/>
                <a:gridCol w="3933897"/>
                <a:gridCol w="2808311"/>
              </a:tblGrid>
              <a:tr h="5328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Arial" pitchFamily="34" charset="0"/>
                          <a:cs typeface="Arial" pitchFamily="34" charset="0"/>
                        </a:rPr>
                        <a:t>№ </a:t>
                      </a:r>
                      <a:r>
                        <a:rPr lang="ru-RU" sz="1200" dirty="0" err="1">
                          <a:effectLst/>
                          <a:latin typeface="Arial" pitchFamily="34" charset="0"/>
                          <a:cs typeface="Arial" pitchFamily="34" charset="0"/>
                        </a:rPr>
                        <a:t>пп</a:t>
                      </a:r>
                      <a:endParaRPr lang="ru-RU" sz="1800" dirty="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Объект ремонта</a:t>
                      </a:r>
                      <a:endParaRPr lang="ru-RU" sz="18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Планируемая стоимость работ, тыс. руб.</a:t>
                      </a:r>
                      <a:endParaRPr lang="ru-RU" sz="18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</a:tr>
              <a:tr h="5328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1</a:t>
                      </a:r>
                      <a:endParaRPr lang="ru-RU" sz="18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Учебно-Административный корпус</a:t>
                      </a:r>
                      <a:endParaRPr lang="ru-RU" sz="18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2 500,00</a:t>
                      </a:r>
                      <a:endParaRPr lang="ru-RU" sz="18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</a:tr>
              <a:tr h="5328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2</a:t>
                      </a:r>
                      <a:endParaRPr lang="ru-RU" sz="18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Учебно-Лабораторный корпус</a:t>
                      </a:r>
                      <a:endParaRPr lang="ru-RU" sz="18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1 700,00</a:t>
                      </a:r>
                      <a:endParaRPr lang="ru-RU" sz="18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</a:tr>
              <a:tr h="5328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Arial" pitchFamily="34" charset="0"/>
                          <a:cs typeface="Arial" pitchFamily="34" charset="0"/>
                        </a:rPr>
                        <a:t> </a:t>
                      </a:r>
                      <a:r>
                        <a:rPr lang="ru-RU" sz="1200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3</a:t>
                      </a:r>
                      <a:endParaRPr lang="ru-RU" sz="1800" dirty="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Спорткомплекс «Олимп»</a:t>
                      </a:r>
                      <a:endParaRPr lang="ru-RU" sz="18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1 000,00</a:t>
                      </a:r>
                      <a:endParaRPr lang="ru-RU" sz="18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</a:tr>
              <a:tr h="532859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 </a:t>
                      </a:r>
                      <a:endParaRPr lang="ru-RU" sz="18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ИТОГО:</a:t>
                      </a:r>
                      <a:endParaRPr lang="ru-RU" sz="18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Arial" pitchFamily="34" charset="0"/>
                          <a:cs typeface="Arial" pitchFamily="34" charset="0"/>
                        </a:rPr>
                        <a:t>5 200,00</a:t>
                      </a:r>
                      <a:endParaRPr lang="ru-RU" sz="1800" dirty="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43289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900" dirty="0">
                <a:effectLst/>
                <a:latin typeface="Arial" pitchFamily="34" charset="0"/>
                <a:cs typeface="Arial" pitchFamily="34" charset="0"/>
              </a:rPr>
              <a:t>Косметический ремонт помещений (УАК, УЛК, СК «Олимп», Студенческое общежитие)</a:t>
            </a:r>
            <a:endParaRPr lang="ru-RU" sz="2900" dirty="0"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55336267"/>
              </p:ext>
            </p:extLst>
          </p:nvPr>
        </p:nvGraphicFramePr>
        <p:xfrm>
          <a:off x="1259632" y="1628799"/>
          <a:ext cx="7560839" cy="460851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49175"/>
                <a:gridCol w="2770908"/>
                <a:gridCol w="920674"/>
                <a:gridCol w="1380204"/>
                <a:gridCol w="794688"/>
                <a:gridCol w="1145190"/>
              </a:tblGrid>
              <a:tr h="8465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№ пп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Вид работ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Ед. измерения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Цена за единицу, руб.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Кол-во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Сумма, 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тыс. руб.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</a:tr>
              <a:tr h="41374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1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Замена потолочных плит «Армстронг»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шт.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200,00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150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30,00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</a:tr>
              <a:tr h="41374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2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Побелка потолков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м</a:t>
                      </a:r>
                      <a:r>
                        <a:rPr lang="ru-RU" sz="1200" baseline="30000">
                          <a:effectLst/>
                          <a:latin typeface="Arial" pitchFamily="34" charset="0"/>
                          <a:cs typeface="Arial" pitchFamily="34" charset="0"/>
                        </a:rPr>
                        <a:t>2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150,00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794,4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119,16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</a:tr>
              <a:tr h="41374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3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Покраска стен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м</a:t>
                      </a:r>
                      <a:r>
                        <a:rPr lang="ru-RU" sz="1200" baseline="30000">
                          <a:effectLst/>
                          <a:latin typeface="Arial" pitchFamily="34" charset="0"/>
                          <a:cs typeface="Arial" pitchFamily="34" charset="0"/>
                        </a:rPr>
                        <a:t>2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112,50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3790,8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426,47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</a:tr>
              <a:tr h="41374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4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Замена покрытия стен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м</a:t>
                      </a:r>
                      <a:r>
                        <a:rPr lang="ru-RU" sz="1200" baseline="30000">
                          <a:effectLst/>
                          <a:latin typeface="Arial" pitchFamily="34" charset="0"/>
                          <a:cs typeface="Arial" pitchFamily="34" charset="0"/>
                        </a:rPr>
                        <a:t>2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187,00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400,0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74,80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</a:tr>
              <a:tr h="8465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5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Замена полового покрытия с частичным выравниванием пола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м</a:t>
                      </a:r>
                      <a:r>
                        <a:rPr lang="ru-RU" sz="1200" baseline="30000">
                          <a:effectLst/>
                          <a:latin typeface="Arial" pitchFamily="34" charset="0"/>
                          <a:cs typeface="Arial" pitchFamily="34" charset="0"/>
                        </a:rPr>
                        <a:t>2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800,00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1795,4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1 436,32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</a:tr>
              <a:tr h="8465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6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Косметический ремонт в санузле и оснащение его биде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шт.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75 000,00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3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225,00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</a:tr>
              <a:tr h="41374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 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ИТОГО: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 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 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 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Arial" pitchFamily="34" charset="0"/>
                          <a:cs typeface="Arial" pitchFamily="34" charset="0"/>
                        </a:rPr>
                        <a:t>2 311,75</a:t>
                      </a:r>
                      <a:endParaRPr lang="ru-RU" sz="1200" dirty="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6684705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900" dirty="0">
                <a:effectLst/>
                <a:latin typeface="Arial" pitchFamily="34" charset="0"/>
                <a:cs typeface="Arial" pitchFamily="34" charset="0"/>
              </a:rPr>
              <a:t>Установка ограждения прилегающей территории института (УАК, УЛК, УКЦ, СК «Богатырь», Студенческое общежитие)</a:t>
            </a:r>
            <a:endParaRPr lang="ru-RU" sz="2900" dirty="0"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59795555"/>
              </p:ext>
            </p:extLst>
          </p:nvPr>
        </p:nvGraphicFramePr>
        <p:xfrm>
          <a:off x="1259632" y="1772815"/>
          <a:ext cx="7632847" cy="468052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07583"/>
                <a:gridCol w="2354564"/>
                <a:gridCol w="1453334"/>
                <a:gridCol w="1309625"/>
                <a:gridCol w="1072545"/>
                <a:gridCol w="1035196"/>
              </a:tblGrid>
              <a:tr h="1020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№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Объект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Протяженность ограждения, м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Единица измерения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Цена за 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единицу, руб.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Сумма,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тыс. руб.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</a:tr>
              <a:tr h="329970">
                <a:tc gridSpan="6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Изготовление элементов ограждения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7517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1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Учебно-административный корпус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200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 rowSpan="5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столбы и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межстолбовые панели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металлические длиной 2,5 м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R="8128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15 000,00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R="8128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1 200,00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</a:tr>
              <a:tr h="67517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2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Учебно-лабораторный корпус и с/к «Олимп»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330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R="8128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15 000,00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R="8128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1 980,00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</a:tr>
              <a:tr h="32997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3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Учебно-культурный центр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100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R="8128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15 000,00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R="8128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600,00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</a:tr>
              <a:tr h="32997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4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С/к «Богатырь»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350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R="8128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15 000,00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R="8128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2 100,00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</a:tr>
              <a:tr h="32997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5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Студенческое общежитие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150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R="8128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15 000,00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R="8128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900,00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</a:tr>
              <a:tr h="329970">
                <a:tc gridSpan="6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Услуги по установке ограждения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2997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6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Объекты ТИ (ф) СВФУ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1130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1 м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R="8128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2 000,00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R="8128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2 260,00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</a:tr>
              <a:tr h="329970">
                <a:tc gridSpan="5">
                  <a:txBody>
                    <a:bodyPr/>
                    <a:lstStyle/>
                    <a:p>
                      <a:pPr marR="8128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ИТОГО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R="8128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Arial" pitchFamily="34" charset="0"/>
                          <a:cs typeface="Arial" pitchFamily="34" charset="0"/>
                        </a:rPr>
                        <a:t>9 040,00</a:t>
                      </a:r>
                      <a:endParaRPr lang="ru-RU" sz="1200" dirty="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7383997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210146"/>
          </a:xfrm>
        </p:spPr>
        <p:txBody>
          <a:bodyPr>
            <a:noAutofit/>
          </a:bodyPr>
          <a:lstStyle/>
          <a:p>
            <a:r>
              <a:rPr lang="ru-RU" sz="2900" dirty="0">
                <a:effectLst/>
                <a:latin typeface="Arial" pitchFamily="34" charset="0"/>
                <a:cs typeface="Arial" pitchFamily="34" charset="0"/>
              </a:rPr>
              <a:t>Монтаж пандусов, переустройство санузлов для инвалидов (УАК, УЛК, СК «Олимп», СК «Богатырь», Студенческое общежитие)</a:t>
            </a:r>
            <a:endParaRPr lang="ru-RU" sz="2900" dirty="0"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43840513"/>
              </p:ext>
            </p:extLst>
          </p:nvPr>
        </p:nvGraphicFramePr>
        <p:xfrm>
          <a:off x="1259632" y="1916832"/>
          <a:ext cx="7560841" cy="453650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50609"/>
                <a:gridCol w="1634973"/>
                <a:gridCol w="4214040"/>
                <a:gridCol w="1261219"/>
              </a:tblGrid>
              <a:tr h="6381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№ пп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Объект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Вид работ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Стоимость, тыс. руб.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</a:tr>
              <a:tr h="6381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1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Студенческое общежитие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Монтаж пандуса (быстросборный с нескользящей тактильной плиткой); установка туалетных кабин для инвалидов 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1 220,00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</a:tr>
              <a:tr h="96445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2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Учебно-административный корпус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Монтаж пандуса (быстросборный с нескользящей тактильной плиткой); установка туалетных кабин для инвалидов 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2 700,00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</a:tr>
              <a:tr h="6381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3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Учебно-лабораторный корпус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Монтаж пандуса (быстросборный с нескользящей тактильной плиткой); установка туалетных кабин для инвалидов 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1 220,00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</a:tr>
              <a:tr h="6381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4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Спорткомплекс «Олимп»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Установка туалетных кабин для инвалидов 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170,00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</a:tr>
              <a:tr h="6381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5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Спорткомплекс «Богатырь»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Монтаж пандуса (быстросборный с нескользящей тактильной плиткой).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345,00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</a:tr>
              <a:tr h="38120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ru-RU" sz="1200"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 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ИТОГО: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Arial" pitchFamily="34" charset="0"/>
                          <a:cs typeface="Arial" pitchFamily="34" charset="0"/>
                        </a:rPr>
                        <a:t>5 655,00</a:t>
                      </a:r>
                      <a:endParaRPr lang="ru-RU" sz="1200" dirty="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769972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900" dirty="0">
                <a:effectLst/>
                <a:latin typeface="Arial" pitchFamily="34" charset="0"/>
                <a:cs typeface="Arial" pitchFamily="34" charset="0"/>
              </a:rPr>
              <a:t>Расходы по </a:t>
            </a:r>
            <a:r>
              <a:rPr lang="ru-RU" sz="2900" dirty="0" err="1">
                <a:effectLst/>
                <a:latin typeface="Arial" pitchFamily="34" charset="0"/>
                <a:cs typeface="Arial" pitchFamily="34" charset="0"/>
              </a:rPr>
              <a:t>клининговым</a:t>
            </a:r>
            <a:r>
              <a:rPr lang="ru-RU" sz="2900" dirty="0">
                <a:effectLst/>
                <a:latin typeface="Arial" pitchFamily="34" charset="0"/>
                <a:cs typeface="Arial" pitchFamily="34" charset="0"/>
              </a:rPr>
              <a:t> услугам</a:t>
            </a:r>
            <a:endParaRPr lang="ru-RU" sz="2900" dirty="0"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00975975"/>
              </p:ext>
            </p:extLst>
          </p:nvPr>
        </p:nvGraphicFramePr>
        <p:xfrm>
          <a:off x="1187624" y="1340769"/>
          <a:ext cx="7632849" cy="345638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65621"/>
                <a:gridCol w="2658762"/>
                <a:gridCol w="1535608"/>
                <a:gridCol w="1536429"/>
                <a:gridCol w="1536429"/>
              </a:tblGrid>
              <a:tr h="7700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№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Вид договора и работ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Стоимость месяца работы, руб.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Кол-во месяцев работы, руб.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Сумма работ, руб.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</a:tr>
              <a:tr h="1163712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1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Договор с контрагентом по уборке в период Январь – Июнь и Сентябрь – Декабрь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269 990,56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10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2 699 905,60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</a:tr>
              <a:tr h="770014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2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Договор с контрагентом по уборке в период Июль – Август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127 400,00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2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254 800,00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</a:tr>
              <a:tr h="376321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3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 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 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 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 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</a:tr>
              <a:tr h="376321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 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ИТОГО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 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 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Arial" pitchFamily="34" charset="0"/>
                          <a:cs typeface="Arial" pitchFamily="34" charset="0"/>
                        </a:rPr>
                        <a:t>2 954 705,6</a:t>
                      </a:r>
                      <a:endParaRPr lang="ru-RU" sz="1200" dirty="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3118984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1800" dirty="0">
                <a:effectLst/>
                <a:latin typeface="Arial" pitchFamily="34" charset="0"/>
                <a:cs typeface="Arial" pitchFamily="34" charset="0"/>
              </a:rPr>
              <a:t>Приобретение запасных частей и комплектующих к оборудованию, мебели и автотранспорту, бумаги, канцелярских принадлежностей, расходных материалов и хозяйственных товаров, расходных материалов для ремонтных работ, мягкого инвентаря</a:t>
            </a:r>
            <a:endParaRPr lang="ru-RU" sz="1800" dirty="0"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46884151"/>
              </p:ext>
            </p:extLst>
          </p:nvPr>
        </p:nvGraphicFramePr>
        <p:xfrm>
          <a:off x="1403648" y="1854116"/>
          <a:ext cx="7344817" cy="183780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29726"/>
                <a:gridCol w="3342682"/>
                <a:gridCol w="1368152"/>
                <a:gridCol w="1152128"/>
                <a:gridCol w="1152129"/>
              </a:tblGrid>
              <a:tr h="4094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№</a:t>
                      </a:r>
                      <a:endParaRPr lang="ru-RU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Вид бумаги</a:t>
                      </a:r>
                      <a:endParaRPr lang="ru-RU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Цена ед. товара, руб.</a:t>
                      </a:r>
                      <a:endParaRPr lang="ru-RU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Кол-во пачек бумаги, шт.</a:t>
                      </a:r>
                      <a:endParaRPr lang="ru-RU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Сумма, руб.</a:t>
                      </a:r>
                      <a:endParaRPr lang="ru-RU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409428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1</a:t>
                      </a:r>
                      <a:endParaRPr lang="ru-RU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180340" algn="l"/>
                        </a:tabLst>
                      </a:pPr>
                      <a:r>
                        <a:rPr lang="ru-RU" sz="1200">
                          <a:effectLst/>
                        </a:rPr>
                        <a:t>формат – А4; листов в пачке – 500; плотность – 80 г/м</a:t>
                      </a:r>
                      <a:r>
                        <a:rPr lang="ru-RU" sz="1200" baseline="30000">
                          <a:effectLst/>
                        </a:rPr>
                        <a:t>2</a:t>
                      </a:r>
                      <a:r>
                        <a:rPr lang="ru-RU" sz="1200">
                          <a:effectLst/>
                        </a:rPr>
                        <a:t>; белизна – 146% CIE</a:t>
                      </a:r>
                      <a:endParaRPr lang="ru-RU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255,00</a:t>
                      </a:r>
                      <a:endParaRPr lang="ru-RU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440</a:t>
                      </a:r>
                      <a:endParaRPr lang="ru-RU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112 200,00</a:t>
                      </a:r>
                      <a:endParaRPr lang="ru-RU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409428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2</a:t>
                      </a:r>
                      <a:endParaRPr lang="ru-RU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формат – А4; листов в пачке – 500; плотность – 60-65 г/м</a:t>
                      </a:r>
                      <a:r>
                        <a:rPr lang="ru-RU" sz="1200" baseline="30000">
                          <a:effectLst/>
                        </a:rPr>
                        <a:t>2</a:t>
                      </a:r>
                      <a:r>
                        <a:rPr lang="ru-RU" sz="1200">
                          <a:effectLst/>
                        </a:rPr>
                        <a:t>; белизна – 138% CIE</a:t>
                      </a:r>
                      <a:endParaRPr lang="ru-RU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210,00</a:t>
                      </a:r>
                      <a:endParaRPr lang="ru-RU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80</a:t>
                      </a:r>
                      <a:endParaRPr lang="ru-RU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16 800,00</a:t>
                      </a:r>
                      <a:endParaRPr lang="ru-RU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409428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3</a:t>
                      </a:r>
                      <a:endParaRPr lang="ru-RU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формат – А4; листов в пачке – 250; плотность – 200 г/м</a:t>
                      </a:r>
                      <a:r>
                        <a:rPr lang="ru-RU" sz="1200" baseline="30000">
                          <a:effectLst/>
                        </a:rPr>
                        <a:t>2</a:t>
                      </a:r>
                      <a:r>
                        <a:rPr lang="ru-RU" sz="1200">
                          <a:effectLst/>
                        </a:rPr>
                        <a:t>; белизна – 161% CIE</a:t>
                      </a:r>
                      <a:endParaRPr lang="ru-RU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1000,00</a:t>
                      </a:r>
                      <a:endParaRPr lang="ru-RU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12</a:t>
                      </a:r>
                      <a:endParaRPr lang="ru-RU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12 000,00</a:t>
                      </a:r>
                      <a:endParaRPr lang="ru-RU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00095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 </a:t>
                      </a:r>
                      <a:endParaRPr lang="ru-RU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ИТОГО:</a:t>
                      </a:r>
                      <a:endParaRPr lang="ru-RU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 </a:t>
                      </a:r>
                      <a:endParaRPr lang="ru-RU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 </a:t>
                      </a:r>
                      <a:endParaRPr lang="ru-RU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141 000,00</a:t>
                      </a:r>
                      <a:endParaRPr lang="ru-RU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1475656" y="1484784"/>
            <a:ext cx="83394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b="1" i="1" dirty="0">
                <a:latin typeface="Arial" pitchFamily="34" charset="0"/>
                <a:cs typeface="Arial" pitchFamily="34" charset="0"/>
              </a:rPr>
              <a:t>Бумага</a:t>
            </a:r>
            <a:endParaRPr lang="ru-RU" sz="1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187624" y="3717032"/>
            <a:ext cx="7776864" cy="28931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i="1" dirty="0">
                <a:latin typeface="Arial" pitchFamily="34" charset="0"/>
                <a:cs typeface="Arial" pitchFamily="34" charset="0"/>
              </a:rPr>
              <a:t>Канцелярских принадлежностей</a:t>
            </a:r>
            <a:endParaRPr lang="ru-RU" sz="1400" dirty="0">
              <a:latin typeface="Arial" pitchFamily="34" charset="0"/>
              <a:cs typeface="Arial" pitchFamily="34" charset="0"/>
            </a:endParaRPr>
          </a:p>
          <a:p>
            <a:r>
              <a:rPr lang="ru-RU" sz="1400" dirty="0">
                <a:latin typeface="Arial" pitchFamily="34" charset="0"/>
                <a:cs typeface="Arial" pitchFamily="34" charset="0"/>
              </a:rPr>
              <a:t>Ручки, карандаши и т.д. 200 руб. × 80 сотрудников × 2 раза в год = 32 000 руб.</a:t>
            </a:r>
          </a:p>
          <a:p>
            <a:r>
              <a:rPr lang="ru-RU" sz="1400" dirty="0">
                <a:latin typeface="Arial" pitchFamily="34" charset="0"/>
                <a:cs typeface="Arial" pitchFamily="34" charset="0"/>
              </a:rPr>
              <a:t>Папки (архивные, регистраторы и т.д.): 300 руб. × 100 шт. = 30 000 руб.</a:t>
            </a:r>
          </a:p>
          <a:p>
            <a:r>
              <a:rPr lang="ru-RU" sz="1400" dirty="0">
                <a:latin typeface="Arial" pitchFamily="34" charset="0"/>
                <a:cs typeface="Arial" pitchFamily="34" charset="0"/>
              </a:rPr>
              <a:t>Канц. оборудование (стиплеры, дыроколы, и т.д.): 50 000 руб.</a:t>
            </a:r>
          </a:p>
          <a:p>
            <a:r>
              <a:rPr lang="ru-RU" sz="1400" dirty="0">
                <a:latin typeface="Arial" pitchFamily="34" charset="0"/>
                <a:cs typeface="Arial" pitchFamily="34" charset="0"/>
              </a:rPr>
              <a:t>Расходные материалы (файлы, </a:t>
            </a:r>
            <a:r>
              <a:rPr lang="ru-RU" sz="1400" dirty="0" err="1">
                <a:latin typeface="Arial" pitchFamily="34" charset="0"/>
                <a:cs typeface="Arial" pitchFamily="34" charset="0"/>
              </a:rPr>
              <a:t>термопленки</a:t>
            </a:r>
            <a:r>
              <a:rPr lang="ru-RU" sz="1400" dirty="0">
                <a:latin typeface="Arial" pitchFamily="34" charset="0"/>
                <a:cs typeface="Arial" pitchFamily="34" charset="0"/>
              </a:rPr>
              <a:t> и т.д.): 50 000 руб.</a:t>
            </a:r>
          </a:p>
          <a:p>
            <a:r>
              <a:rPr lang="ru-RU" sz="1400" dirty="0">
                <a:latin typeface="Arial" pitchFamily="34" charset="0"/>
                <a:cs typeface="Arial" pitchFamily="34" charset="0"/>
              </a:rPr>
              <a:t>Общая сумма необходимая для приобретения канцелярских товаров составит 162 (сто шестьдесят две) тыс. руб.</a:t>
            </a:r>
          </a:p>
          <a:p>
            <a:r>
              <a:rPr lang="ru-RU" sz="1400" b="1" i="1" dirty="0">
                <a:latin typeface="Arial" pitchFamily="34" charset="0"/>
                <a:cs typeface="Arial" pitchFamily="34" charset="0"/>
              </a:rPr>
              <a:t>Мягкого инвентаря</a:t>
            </a:r>
            <a:endParaRPr lang="ru-RU" sz="1400" dirty="0">
              <a:latin typeface="Arial" pitchFamily="34" charset="0"/>
              <a:cs typeface="Arial" pitchFamily="34" charset="0"/>
            </a:endParaRPr>
          </a:p>
          <a:p>
            <a:pPr lvl="0"/>
            <a:r>
              <a:rPr lang="ru-RU" sz="1400" dirty="0">
                <a:latin typeface="Arial" pitchFamily="34" charset="0"/>
                <a:cs typeface="Arial" pitchFamily="34" charset="0"/>
              </a:rPr>
              <a:t>Матрацы – 	2000 руб.	×	200 шт.	=	400 000 руб.</a:t>
            </a:r>
          </a:p>
          <a:p>
            <a:pPr lvl="0"/>
            <a:r>
              <a:rPr lang="ru-RU" sz="1400" dirty="0">
                <a:latin typeface="Arial" pitchFamily="34" charset="0"/>
                <a:cs typeface="Arial" pitchFamily="34" charset="0"/>
              </a:rPr>
              <a:t>Подушки – 	500 руб. 	×	150 шт.	=	75 000 руб.</a:t>
            </a:r>
          </a:p>
          <a:p>
            <a:pPr lvl="0"/>
            <a:r>
              <a:rPr lang="ru-RU" sz="1400" dirty="0">
                <a:latin typeface="Arial" pitchFamily="34" charset="0"/>
                <a:cs typeface="Arial" pitchFamily="34" charset="0"/>
              </a:rPr>
              <a:t>Одеяла – 	1000 руб.	×	200 шт.	=	200 000 руб.</a:t>
            </a:r>
          </a:p>
          <a:p>
            <a:pPr lvl="0"/>
            <a:r>
              <a:rPr lang="ru-RU" sz="1400" dirty="0">
                <a:latin typeface="Arial" pitchFamily="34" charset="0"/>
                <a:cs typeface="Arial" pitchFamily="34" charset="0"/>
              </a:rPr>
              <a:t>Комплект постельного белья (наволочка, простынь, наволочка):</a:t>
            </a:r>
          </a:p>
          <a:p>
            <a:r>
              <a:rPr lang="ru-RU" sz="1400" dirty="0">
                <a:latin typeface="Arial" pitchFamily="34" charset="0"/>
                <a:cs typeface="Arial" pitchFamily="34" charset="0"/>
              </a:rPr>
              <a:t>	1500 руб.	×	200 шт.= 300 000 руб.</a:t>
            </a:r>
          </a:p>
        </p:txBody>
      </p:sp>
    </p:spTree>
    <p:extLst>
      <p:ext uri="{BB962C8B-B14F-4D97-AF65-F5344CB8AC3E}">
        <p14:creationId xmlns:p14="http://schemas.microsoft.com/office/powerpoint/2010/main" val="339902646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000" dirty="0">
                <a:effectLst/>
              </a:rPr>
              <a:t>Потребности в учебном и учебно-научном оборудовании, в обеспечении картриджами и комплектующими компьютеров, в расходных материалах</a:t>
            </a:r>
            <a:endParaRPr lang="ru-RU" sz="2000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84179518"/>
              </p:ext>
            </p:extLst>
          </p:nvPr>
        </p:nvGraphicFramePr>
        <p:xfrm>
          <a:off x="1259630" y="1412778"/>
          <a:ext cx="7560841" cy="513935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17858"/>
                <a:gridCol w="2021971"/>
                <a:gridCol w="834073"/>
                <a:gridCol w="949825"/>
                <a:gridCol w="1009754"/>
                <a:gridCol w="926018"/>
                <a:gridCol w="639511"/>
                <a:gridCol w="761831"/>
              </a:tblGrid>
              <a:tr h="98611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№ п\п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Наименование</a:t>
                      </a:r>
                      <a:b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</a:b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расходов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Количество, шт.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Средняя стоимость 1 ед.,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тыс. руб.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Стоимость за единицу, тыс. руб. (в месяц)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Количество платежей в год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Сумма, тыс. руб.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Сумма тыс. руб. в квартал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</a:tr>
              <a:tr h="487557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1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Заправка и восстановление картриджей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 sz="1200"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 sz="1200"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24.0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12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288.0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72.0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</a:tr>
              <a:tr h="487557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2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Приобретение новых картриджей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30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2.4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 sz="1200"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 sz="1200"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72.0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18.0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</a:tr>
              <a:tr h="487557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3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Приобретение блоков питания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12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1.5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 sz="1200"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 sz="1200"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18.0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4.5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</a:tr>
              <a:tr h="487557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4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Приобретение оперативной памяти 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20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1.5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 sz="1200"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 sz="1200"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30.0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7.5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</a:tr>
              <a:tr h="487557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5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Приобретение жестких дисков 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15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3.5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 sz="1200"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 sz="1200"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52.5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13.125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</a:tr>
              <a:tr h="487557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6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Приобретение материнских плат с процессором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3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7.5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 sz="1200"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 sz="1200"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22.5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5.625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</a:tr>
              <a:tr h="284767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7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Приобретение видеокарт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5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4.0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 sz="1200"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 sz="1200"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20.0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5.0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</a:tr>
              <a:tr h="487557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8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Приобретение серверных жестких дисков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2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15.0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 sz="1200"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 sz="1200"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30.0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7.5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</a:tr>
              <a:tr h="284767">
                <a:tc gridSpan="2"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Итого: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200"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 sz="1200"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 sz="1200"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 sz="1200"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533,0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Arial" pitchFamily="34" charset="0"/>
                          <a:cs typeface="Arial" pitchFamily="34" charset="0"/>
                        </a:rPr>
                        <a:t>133,25</a:t>
                      </a:r>
                      <a:endParaRPr lang="ru-RU" sz="1200" dirty="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7446244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900" dirty="0">
                <a:effectLst/>
              </a:rPr>
              <a:t>Расходы на периодический медосмотр сотрудников</a:t>
            </a:r>
            <a:endParaRPr lang="ru-RU" sz="29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403648" y="1923797"/>
            <a:ext cx="7488832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Arial" pitchFamily="34" charset="0"/>
                <a:cs typeface="Arial" pitchFamily="34" charset="0"/>
              </a:rPr>
              <a:t>Для допуска к работе сотрудников ТИ (ф) СВФУ, согласно Приказа </a:t>
            </a:r>
            <a:r>
              <a:rPr lang="ru-RU" dirty="0" err="1">
                <a:latin typeface="Arial" pitchFamily="34" charset="0"/>
                <a:cs typeface="Arial" pitchFamily="34" charset="0"/>
              </a:rPr>
              <a:t>Минздравсоцразвития</a:t>
            </a:r>
            <a:r>
              <a:rPr lang="ru-RU" dirty="0">
                <a:latin typeface="Arial" pitchFamily="34" charset="0"/>
                <a:cs typeface="Arial" pitchFamily="34" charset="0"/>
              </a:rPr>
              <a:t> России №302н от 12 апреля 2011 г., вступившего в законную силу с 01.01.2012 года. Средняя стоимость медицинского осмотра составляет 4,0 тыс. руб. Необходимо выделить </a:t>
            </a:r>
            <a:r>
              <a:rPr lang="ru-RU" b="1" i="1" dirty="0">
                <a:latin typeface="Arial" pitchFamily="34" charset="0"/>
                <a:cs typeface="Arial" pitchFamily="34" charset="0"/>
              </a:rPr>
              <a:t>328 000 (триста двадцать восемь тысяч) рублей</a:t>
            </a:r>
            <a:r>
              <a:rPr lang="ru-RU" dirty="0">
                <a:latin typeface="Arial" pitchFamily="34" charset="0"/>
                <a:cs typeface="Arial" pitchFamily="34" charset="0"/>
              </a:rPr>
              <a:t> для прохождения медицинского осмотра сотрудников (82 человека) в 2019 году. При невыполнении Приказа </a:t>
            </a:r>
            <a:r>
              <a:rPr lang="ru-RU" dirty="0" err="1">
                <a:latin typeface="Arial" pitchFamily="34" charset="0"/>
                <a:cs typeface="Arial" pitchFamily="34" charset="0"/>
              </a:rPr>
              <a:t>Минздравсоцразвития</a:t>
            </a:r>
            <a:r>
              <a:rPr lang="ru-RU" dirty="0">
                <a:latin typeface="Arial" pitchFamily="34" charset="0"/>
                <a:cs typeface="Arial" pitchFamily="34" charset="0"/>
              </a:rPr>
              <a:t> на юридическое лицо будет возложен штраф, а при повторном нарушении возможно применение дисквалификации (ст.3.11 КоАП РФ).</a:t>
            </a:r>
          </a:p>
        </p:txBody>
      </p:sp>
    </p:spTree>
    <p:extLst>
      <p:ext uri="{BB962C8B-B14F-4D97-AF65-F5344CB8AC3E}">
        <p14:creationId xmlns:p14="http://schemas.microsoft.com/office/powerpoint/2010/main" val="64461794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900" dirty="0" smtClean="0">
                <a:latin typeface="Arial" pitchFamily="34" charset="0"/>
                <a:cs typeface="Arial" pitchFamily="34" charset="0"/>
              </a:rPr>
              <a:t>Расходы 2017 года</a:t>
            </a:r>
            <a:endParaRPr lang="ru-RU" sz="3900" dirty="0"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4" name="Диаграмма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881889235"/>
              </p:ext>
            </p:extLst>
          </p:nvPr>
        </p:nvGraphicFramePr>
        <p:xfrm>
          <a:off x="1403648" y="1628800"/>
          <a:ext cx="7344816" cy="48245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82826254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900" dirty="0" smtClean="0">
                <a:latin typeface="Arial" pitchFamily="34" charset="0"/>
                <a:cs typeface="Arial" pitchFamily="34" charset="0"/>
              </a:rPr>
              <a:t>Расходы 2018 года</a:t>
            </a:r>
            <a:endParaRPr lang="ru-RU" sz="3900" dirty="0"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5" name="Диаграмма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78210755"/>
              </p:ext>
            </p:extLst>
          </p:nvPr>
        </p:nvGraphicFramePr>
        <p:xfrm>
          <a:off x="1547664" y="1412776"/>
          <a:ext cx="7098258" cy="496686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51413910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2853078"/>
          </a:xfrm>
        </p:spPr>
        <p:txBody>
          <a:bodyPr>
            <a:normAutofit/>
          </a:bodyPr>
          <a:lstStyle/>
          <a:p>
            <a:r>
              <a:rPr lang="ru-RU" sz="3600" dirty="0" smtClean="0">
                <a:effectLst/>
                <a:latin typeface="Arial" pitchFamily="34" charset="0"/>
                <a:cs typeface="Arial" pitchFamily="34" charset="0"/>
              </a:rPr>
              <a:t>ОБ УТВЕРЖДЕНИИ ПЛАНА РАЗВИТИЯ МАТЕРИАЛЬНО-ТЕХНИЧЕСКОЙ БАЗЫ ТИ (Ф) СВФУ на 2019 Г.</a:t>
            </a:r>
            <a:endParaRPr lang="ru-RU" sz="4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32560" y="4412704"/>
            <a:ext cx="7406640" cy="1752600"/>
          </a:xfrm>
        </p:spPr>
        <p:txBody>
          <a:bodyPr/>
          <a:lstStyle/>
          <a:p>
            <a:r>
              <a:rPr lang="ru-RU" dirty="0" smtClean="0"/>
              <a:t>Литвиненко А.В. – заместитель директора по АХР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5408240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900" b="1" dirty="0" smtClean="0">
                <a:effectLst/>
              </a:rPr>
              <a:t>ПЛАН финансово-хозяйственной </a:t>
            </a:r>
            <a:r>
              <a:rPr lang="ru-RU" sz="2900" b="1" dirty="0">
                <a:effectLst/>
              </a:rPr>
              <a:t>деятельности ТИ (ф) СВФУ на 2019 год</a:t>
            </a:r>
            <a:endParaRPr lang="ru-RU" sz="2900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30610561"/>
              </p:ext>
            </p:extLst>
          </p:nvPr>
        </p:nvGraphicFramePr>
        <p:xfrm>
          <a:off x="1331640" y="1601688"/>
          <a:ext cx="7416825" cy="502760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67193"/>
                <a:gridCol w="5825495"/>
                <a:gridCol w="1224137"/>
              </a:tblGrid>
              <a:tr h="1684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Arial" pitchFamily="34" charset="0"/>
                          <a:cs typeface="Arial" pitchFamily="34" charset="0"/>
                        </a:rPr>
                        <a:t>№</a:t>
                      </a:r>
                      <a:endParaRPr lang="ru-RU" sz="1000" dirty="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59033" marR="5903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Arial" pitchFamily="34" charset="0"/>
                          <a:cs typeface="Arial" pitchFamily="34" charset="0"/>
                        </a:rPr>
                        <a:t>Наименование затрат</a:t>
                      </a:r>
                      <a:endParaRPr lang="ru-RU" sz="1000" dirty="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59033" marR="5903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Arial" pitchFamily="34" charset="0"/>
                          <a:cs typeface="Arial" pitchFamily="34" charset="0"/>
                        </a:rPr>
                        <a:t>Сумма, руб.</a:t>
                      </a:r>
                      <a:endParaRPr lang="ru-RU" sz="10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59033" marR="59033" marT="0" marB="0"/>
                </a:tc>
              </a:tr>
              <a:tr h="140368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Arial" pitchFamily="34" charset="0"/>
                          <a:cs typeface="Arial" pitchFamily="34" charset="0"/>
                        </a:rPr>
                        <a:t>1</a:t>
                      </a:r>
                      <a:endParaRPr lang="ru-RU" sz="1000" dirty="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59033" marR="59033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Arial" pitchFamily="34" charset="0"/>
                          <a:cs typeface="Arial" pitchFamily="34" charset="0"/>
                        </a:rPr>
                        <a:t>Потребности в коммунальных услугах</a:t>
                      </a:r>
                      <a:endParaRPr lang="ru-RU" sz="1000" dirty="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59033" marR="59033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Arial" pitchFamily="34" charset="0"/>
                          <a:cs typeface="Arial" pitchFamily="34" charset="0"/>
                        </a:rPr>
                        <a:t>15 623 320,34</a:t>
                      </a:r>
                      <a:endParaRPr lang="ru-RU" sz="10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59033" marR="59033" marT="0" marB="0"/>
                </a:tc>
              </a:tr>
              <a:tr h="421103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Arial" pitchFamily="34" charset="0"/>
                          <a:cs typeface="Arial" pitchFamily="34" charset="0"/>
                        </a:rPr>
                        <a:t>2</a:t>
                      </a:r>
                      <a:endParaRPr lang="ru-RU" sz="10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59033" marR="59033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Arial" pitchFamily="34" charset="0"/>
                          <a:cs typeface="Arial" pitchFamily="34" charset="0"/>
                        </a:rPr>
                        <a:t>Мероприятия по энергосбережению и повышению энергетической эффективности в соответствии с приказом </a:t>
                      </a:r>
                      <a:r>
                        <a:rPr lang="ru-RU" sz="1000" dirty="0" err="1">
                          <a:effectLst/>
                          <a:latin typeface="Arial" pitchFamily="34" charset="0"/>
                          <a:cs typeface="Arial" pitchFamily="34" charset="0"/>
                        </a:rPr>
                        <a:t>Минобрнауки</a:t>
                      </a:r>
                      <a:r>
                        <a:rPr lang="ru-RU" sz="1000" dirty="0">
                          <a:effectLst/>
                          <a:latin typeface="Arial" pitchFamily="34" charset="0"/>
                          <a:cs typeface="Arial" pitchFamily="34" charset="0"/>
                        </a:rPr>
                        <a:t> России от 25.06.2012 г. №503</a:t>
                      </a:r>
                      <a:endParaRPr lang="ru-RU" sz="1000" dirty="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59033" marR="59033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Arial" pitchFamily="34" charset="0"/>
                          <a:cs typeface="Arial" pitchFamily="34" charset="0"/>
                        </a:rPr>
                        <a:t>9 270 000,00</a:t>
                      </a:r>
                      <a:endParaRPr lang="ru-RU" sz="10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59033" marR="59033" marT="0" marB="0"/>
                </a:tc>
              </a:tr>
              <a:tr h="561471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Arial" pitchFamily="34" charset="0"/>
                          <a:cs typeface="Arial" pitchFamily="34" charset="0"/>
                        </a:rPr>
                        <a:t>3</a:t>
                      </a:r>
                      <a:endParaRPr lang="ru-RU" sz="10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59033" marR="59033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Arial" pitchFamily="34" charset="0"/>
                          <a:cs typeface="Arial" pitchFamily="34" charset="0"/>
                        </a:rPr>
                        <a:t>Расходы на содержание объектов ТИ (ф) СВФУ, обслуживание и содержание инженерных и эксплуатационных систем, благоустройство территорий, вывоз мусора, мероприятия по охране труда, поверку хозяйственного оборудования</a:t>
                      </a:r>
                      <a:endParaRPr lang="ru-RU" sz="1000" dirty="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59033" marR="59033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Arial" pitchFamily="34" charset="0"/>
                          <a:cs typeface="Arial" pitchFamily="34" charset="0"/>
                        </a:rPr>
                        <a:t>3 180 738,44</a:t>
                      </a:r>
                      <a:endParaRPr lang="ru-RU" sz="10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59033" marR="59033" marT="0" marB="0"/>
                </a:tc>
              </a:tr>
              <a:tr h="140368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Arial" pitchFamily="34" charset="0"/>
                          <a:cs typeface="Arial" pitchFamily="34" charset="0"/>
                        </a:rPr>
                        <a:t>4</a:t>
                      </a:r>
                      <a:endParaRPr lang="ru-RU" sz="10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59033" marR="59033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Arial" pitchFamily="34" charset="0"/>
                          <a:cs typeface="Arial" pitchFamily="34" charset="0"/>
                        </a:rPr>
                        <a:t>Расходы на транспортные услуги</a:t>
                      </a:r>
                      <a:endParaRPr lang="ru-RU" sz="1000" dirty="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59033" marR="59033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Arial" pitchFamily="34" charset="0"/>
                          <a:cs typeface="Arial" pitchFamily="34" charset="0"/>
                        </a:rPr>
                        <a:t>82 000,00</a:t>
                      </a:r>
                      <a:endParaRPr lang="ru-RU" sz="1000" dirty="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59033" marR="59033" marT="0" marB="0"/>
                </a:tc>
              </a:tr>
              <a:tr h="140368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Arial" pitchFamily="34" charset="0"/>
                          <a:cs typeface="Arial" pitchFamily="34" charset="0"/>
                        </a:rPr>
                        <a:t>5</a:t>
                      </a:r>
                      <a:endParaRPr lang="ru-RU" sz="10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59033" marR="59033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Arial" pitchFamily="34" charset="0"/>
                          <a:cs typeface="Arial" pitchFamily="34" charset="0"/>
                        </a:rPr>
                        <a:t>Расходы на услуги по дератизации, дезинсекции и др.</a:t>
                      </a:r>
                      <a:endParaRPr lang="ru-RU" sz="1000" dirty="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59033" marR="59033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Arial" pitchFamily="34" charset="0"/>
                          <a:cs typeface="Arial" pitchFamily="34" charset="0"/>
                        </a:rPr>
                        <a:t>733 520,00</a:t>
                      </a:r>
                      <a:endParaRPr lang="ru-RU" sz="10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59033" marR="59033" marT="0" marB="0"/>
                </a:tc>
              </a:tr>
              <a:tr h="280736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Arial" pitchFamily="34" charset="0"/>
                          <a:cs typeface="Arial" pitchFamily="34" charset="0"/>
                        </a:rPr>
                        <a:t>6</a:t>
                      </a:r>
                      <a:endParaRPr lang="ru-RU" sz="10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59033" marR="59033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Arial" pitchFamily="34" charset="0"/>
                          <a:cs typeface="Arial" pitchFamily="34" charset="0"/>
                        </a:rPr>
                        <a:t>Приобретение услуг телефонной связи, услуг международной и междугородней связи, прочих услуг связи</a:t>
                      </a:r>
                      <a:endParaRPr lang="ru-RU" sz="1000" dirty="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59033" marR="59033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Arial" pitchFamily="34" charset="0"/>
                          <a:cs typeface="Arial" pitchFamily="34" charset="0"/>
                        </a:rPr>
                        <a:t>900 000,00</a:t>
                      </a:r>
                      <a:endParaRPr lang="ru-RU" sz="10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59033" marR="59033" marT="0" marB="0"/>
                </a:tc>
              </a:tr>
              <a:tr h="701839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Arial" pitchFamily="34" charset="0"/>
                          <a:cs typeface="Arial" pitchFamily="34" charset="0"/>
                        </a:rPr>
                        <a:t>7</a:t>
                      </a:r>
                      <a:endParaRPr lang="ru-RU" sz="10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59033" marR="59033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Arial" pitchFamily="34" charset="0"/>
                          <a:cs typeface="Arial" pitchFamily="34" charset="0"/>
                        </a:rPr>
                        <a:t>Расходы на развитие, обеспечение и обслуживание охранной сигнализации систем видеонаблюдения, тревожных кнопок, других охранных систем и устройств, в части расходов на перезарядку огнетушителей, проведение противопожарных и антитеррористических мероприятий и проверку приборов, на охрану объектов</a:t>
                      </a:r>
                      <a:endParaRPr lang="ru-RU" sz="1000" dirty="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59033" marR="59033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Arial" pitchFamily="34" charset="0"/>
                          <a:cs typeface="Arial" pitchFamily="34" charset="0"/>
                        </a:rPr>
                        <a:t>5 213 174,08</a:t>
                      </a:r>
                      <a:endParaRPr lang="ru-RU" sz="10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59033" marR="59033" marT="0" marB="0"/>
                </a:tc>
              </a:tr>
              <a:tr h="421103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Arial" pitchFamily="34" charset="0"/>
                          <a:cs typeface="Arial" pitchFamily="34" charset="0"/>
                        </a:rPr>
                        <a:t>8</a:t>
                      </a:r>
                      <a:endParaRPr lang="ru-RU" sz="10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59033" marR="59033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Arial" pitchFamily="34" charset="0"/>
                          <a:cs typeface="Arial" pitchFamily="34" charset="0"/>
                        </a:rPr>
                        <a:t>Расходы на услуги Интернета, на ремонт и техническое обслуживание оборудования, приобретение, обновление и поддержку лицензий программного обеспечения и баз данных</a:t>
                      </a:r>
                      <a:endParaRPr lang="ru-RU" sz="1000" dirty="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59033" marR="59033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Arial" pitchFamily="34" charset="0"/>
                          <a:cs typeface="Arial" pitchFamily="34" charset="0"/>
                        </a:rPr>
                        <a:t>930 500,00</a:t>
                      </a:r>
                      <a:endParaRPr lang="ru-RU" sz="10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59033" marR="59033" marT="0" marB="0"/>
                </a:tc>
              </a:tr>
              <a:tr h="561471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Arial" pitchFamily="34" charset="0"/>
                          <a:cs typeface="Arial" pitchFamily="34" charset="0"/>
                        </a:rPr>
                        <a:t>9</a:t>
                      </a:r>
                      <a:endParaRPr lang="ru-RU" sz="10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59033" marR="59033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Arial" pitchFamily="34" charset="0"/>
                          <a:cs typeface="Arial" pitchFamily="34" charset="0"/>
                        </a:rPr>
                        <a:t>Расходы на ремонтные работы с разбивкой по видам и объектам, на ремонтные работы, связанные с обслуживанием хозяйственного оборудования и мебели, на предстоящие объемы проектно-сметных работ (с разбивкой по объектам)</a:t>
                      </a:r>
                      <a:endParaRPr lang="ru-RU" sz="1000" dirty="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59033" marR="59033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Arial" pitchFamily="34" charset="0"/>
                          <a:cs typeface="Arial" pitchFamily="34" charset="0"/>
                        </a:rPr>
                        <a:t>77 206 750,00</a:t>
                      </a:r>
                      <a:endParaRPr lang="ru-RU" sz="10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59033" marR="59033" marT="0" marB="0"/>
                </a:tc>
              </a:tr>
              <a:tr h="140368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Arial" pitchFamily="34" charset="0"/>
                          <a:cs typeface="Arial" pitchFamily="34" charset="0"/>
                        </a:rPr>
                        <a:t>10</a:t>
                      </a:r>
                      <a:endParaRPr lang="ru-RU" sz="10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59033" marR="59033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Arial" pitchFamily="34" charset="0"/>
                          <a:cs typeface="Arial" pitchFamily="34" charset="0"/>
                        </a:rPr>
                        <a:t>Расходы по </a:t>
                      </a:r>
                      <a:r>
                        <a:rPr lang="ru-RU" sz="1000" dirty="0" err="1">
                          <a:effectLst/>
                          <a:latin typeface="Arial" pitchFamily="34" charset="0"/>
                          <a:cs typeface="Arial" pitchFamily="34" charset="0"/>
                        </a:rPr>
                        <a:t>клининговым</a:t>
                      </a:r>
                      <a:r>
                        <a:rPr lang="ru-RU" sz="1000" dirty="0">
                          <a:effectLst/>
                          <a:latin typeface="Arial" pitchFamily="34" charset="0"/>
                          <a:cs typeface="Arial" pitchFamily="34" charset="0"/>
                        </a:rPr>
                        <a:t> услугам</a:t>
                      </a:r>
                      <a:endParaRPr lang="ru-RU" sz="1000" dirty="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59033" marR="59033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Arial" pitchFamily="34" charset="0"/>
                          <a:cs typeface="Arial" pitchFamily="34" charset="0"/>
                        </a:rPr>
                        <a:t>2 954 705,60</a:t>
                      </a:r>
                      <a:endParaRPr lang="ru-RU" sz="10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59033" marR="59033" marT="0" marB="0"/>
                </a:tc>
              </a:tr>
              <a:tr h="561471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Arial" pitchFamily="34" charset="0"/>
                          <a:cs typeface="Arial" pitchFamily="34" charset="0"/>
                        </a:rPr>
                        <a:t>11</a:t>
                      </a:r>
                      <a:endParaRPr lang="ru-RU" sz="10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59033" marR="59033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Arial" pitchFamily="34" charset="0"/>
                          <a:cs typeface="Arial" pitchFamily="34" charset="0"/>
                        </a:rPr>
                        <a:t>Приобретение запасных частей и комплектующих к оборудованию, мебели и автотранспорту, бумаги, канцелярских принадлежностей, расходных материалов и хозяйственных товаров, расходных материалов для ремонтных работ, мягкого инвентаря</a:t>
                      </a:r>
                      <a:endParaRPr lang="ru-RU" sz="1000" dirty="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59033" marR="59033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Arial" pitchFamily="34" charset="0"/>
                          <a:cs typeface="Arial" pitchFamily="34" charset="0"/>
                        </a:rPr>
                        <a:t>1 278 000,00</a:t>
                      </a:r>
                      <a:endParaRPr lang="ru-RU" sz="10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59033" marR="59033" marT="0" marB="0"/>
                </a:tc>
              </a:tr>
              <a:tr h="280736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Arial" pitchFamily="34" charset="0"/>
                          <a:cs typeface="Arial" pitchFamily="34" charset="0"/>
                        </a:rPr>
                        <a:t>12</a:t>
                      </a:r>
                      <a:endParaRPr lang="ru-RU" sz="10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59033" marR="59033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Arial" pitchFamily="34" charset="0"/>
                          <a:cs typeface="Arial" pitchFamily="34" charset="0"/>
                        </a:rPr>
                        <a:t>Потребности в учебном и учебно-научном оборудовании, в обеспечении картриджами и комплектующими компьютеров, в расходных материалах</a:t>
                      </a:r>
                      <a:endParaRPr lang="ru-RU" sz="1000" dirty="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59033" marR="59033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Arial" pitchFamily="34" charset="0"/>
                          <a:cs typeface="Arial" pitchFamily="34" charset="0"/>
                        </a:rPr>
                        <a:t>533 000,00</a:t>
                      </a:r>
                      <a:endParaRPr lang="ru-RU" sz="10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59033" marR="59033" marT="0" marB="0"/>
                </a:tc>
              </a:tr>
              <a:tr h="140368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Arial" pitchFamily="34" charset="0"/>
                          <a:cs typeface="Arial" pitchFamily="34" charset="0"/>
                        </a:rPr>
                        <a:t>13</a:t>
                      </a:r>
                      <a:endParaRPr lang="ru-RU" sz="10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59033" marR="59033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Arial" pitchFamily="34" charset="0"/>
                          <a:cs typeface="Arial" pitchFamily="34" charset="0"/>
                        </a:rPr>
                        <a:t>Расходы на периодический медосмотр сотрудников</a:t>
                      </a:r>
                      <a:endParaRPr lang="ru-RU" sz="1000" dirty="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59033" marR="59033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Arial" pitchFamily="34" charset="0"/>
                          <a:cs typeface="Arial" pitchFamily="34" charset="0"/>
                        </a:rPr>
                        <a:t>328 000,00</a:t>
                      </a:r>
                      <a:endParaRPr lang="ru-RU" sz="1000" dirty="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59033" marR="59033" marT="0" marB="0"/>
                </a:tc>
              </a:tr>
              <a:tr h="140368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Arial" pitchFamily="34" charset="0"/>
                          <a:cs typeface="Arial" pitchFamily="34" charset="0"/>
                        </a:rPr>
                        <a:t> </a:t>
                      </a:r>
                      <a:endParaRPr lang="ru-RU" sz="10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59033" marR="59033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Arial" pitchFamily="34" charset="0"/>
                          <a:cs typeface="Arial" pitchFamily="34" charset="0"/>
                        </a:rPr>
                        <a:t>ИТОГО:</a:t>
                      </a:r>
                      <a:endParaRPr lang="ru-RU" sz="1000" dirty="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59033" marR="59033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Arial" pitchFamily="34" charset="0"/>
                          <a:cs typeface="Arial" pitchFamily="34" charset="0"/>
                        </a:rPr>
                        <a:t>117 500 921,98</a:t>
                      </a:r>
                      <a:endParaRPr lang="ru-RU" sz="1000" dirty="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59033" marR="59033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7050439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900" dirty="0">
                <a:effectLst/>
                <a:latin typeface="Arial" pitchFamily="34" charset="0"/>
                <a:cs typeface="Arial" pitchFamily="34" charset="0"/>
              </a:rPr>
              <a:t>Потребности в коммунальных услугах</a:t>
            </a:r>
            <a:endParaRPr lang="ru-RU" sz="2900" dirty="0"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77753576"/>
              </p:ext>
            </p:extLst>
          </p:nvPr>
        </p:nvGraphicFramePr>
        <p:xfrm>
          <a:off x="1259634" y="1628798"/>
          <a:ext cx="7560840" cy="515028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34516"/>
                <a:gridCol w="1825722"/>
                <a:gridCol w="1080120"/>
                <a:gridCol w="936104"/>
                <a:gridCol w="1080120"/>
                <a:gridCol w="1152128"/>
                <a:gridCol w="1152130"/>
              </a:tblGrid>
              <a:tr h="70793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№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Arial" pitchFamily="34" charset="0"/>
                          <a:cs typeface="Arial" pitchFamily="34" charset="0"/>
                        </a:rPr>
                        <a:t>Наименование объекта</a:t>
                      </a:r>
                      <a:endParaRPr lang="ru-RU" sz="1200" dirty="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Электроэнергия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Водоснабжение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Стоки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Теплоснабжение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ИТОГО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</a:tr>
              <a:tr h="70793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1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Учебно-Административный корпус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577 605.25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21 528.74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27 906.87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3 116 788.31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3 743 829.17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</a:tr>
              <a:tr h="70793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2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Учебно-Лабораторный корпус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Arial" pitchFamily="34" charset="0"/>
                          <a:cs typeface="Arial" pitchFamily="34" charset="0"/>
                        </a:rPr>
                        <a:t>290 087.27</a:t>
                      </a:r>
                      <a:endParaRPr lang="ru-RU" sz="1200" dirty="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0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0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2 049 354.83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2 339 442.1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</a:tr>
              <a:tr h="34598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3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Спорткомплекс Олимп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42 315.24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63 331.97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79 609.57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1 014 707.32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1 199 964.10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</a:tr>
              <a:tr h="34598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4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Спорткомплекс Богатырь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131 654.58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20 945.59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34 163.62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1 915 017.39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2 101 781.18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</a:tr>
              <a:tr h="34598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5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Лыжная база Снеговик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1 662.25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-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-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-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1 662.25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</a:tr>
              <a:tr h="34598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6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Учебно-Культурный центр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23 296.66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3 025.34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4 194.94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812 972.01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843 488.95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</a:tr>
              <a:tr h="34598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7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Студенческое общежитие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545 678.85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871 395.22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1 105 888.97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2 764 769.73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5 287 732.77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</a:tr>
              <a:tr h="34598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8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Сейсмостанция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24 477.62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907.61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1 677.96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1 081.71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28 144.90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</a:tr>
              <a:tr h="34598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9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Гостиница ТИ (ф) СВФУ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8 766.66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4 208.43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5 994.64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55 305.11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74 274.84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</a:tr>
              <a:tr h="42288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ru-RU" sz="1200"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ИТОГО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1 648 544.38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985 342.90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1 259 436.57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11 729 996.49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Arial" pitchFamily="34" charset="0"/>
                          <a:cs typeface="Arial" pitchFamily="34" charset="0"/>
                        </a:rPr>
                        <a:t>15 623 320.34</a:t>
                      </a:r>
                      <a:endParaRPr lang="ru-RU" sz="1200" dirty="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3845017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03648" y="260648"/>
            <a:ext cx="7498080" cy="1143000"/>
          </a:xfrm>
        </p:spPr>
        <p:txBody>
          <a:bodyPr>
            <a:normAutofit/>
          </a:bodyPr>
          <a:lstStyle/>
          <a:p>
            <a:r>
              <a:rPr lang="ru-RU" sz="2900" dirty="0">
                <a:effectLst/>
                <a:latin typeface="Arial" pitchFamily="34" charset="0"/>
                <a:cs typeface="Arial" pitchFamily="34" charset="0"/>
              </a:rPr>
              <a:t>Расчет стоимости оконных блоков и их установки на объектах ТИ (ф) СВФУ</a:t>
            </a:r>
            <a:endParaRPr lang="ru-RU" sz="2900" dirty="0"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94628361"/>
              </p:ext>
            </p:extLst>
          </p:nvPr>
        </p:nvGraphicFramePr>
        <p:xfrm>
          <a:off x="1331640" y="1412776"/>
          <a:ext cx="7488832" cy="533778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27796"/>
                <a:gridCol w="3547341"/>
                <a:gridCol w="1389135"/>
                <a:gridCol w="882029"/>
                <a:gridCol w="1242531"/>
              </a:tblGrid>
              <a:tr h="4678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№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Объект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Цена за 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единицу, руб.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Кол-во, шт.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Сумма,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тыс. руб.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</a:tr>
              <a:tr h="228636">
                <a:tc gridSpan="5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Первая очередь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28636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1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Студенческое общежитие: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 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 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1 551,00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</a:tr>
              <a:tr h="228636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1.1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130810"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оконные блоки 1440×1400 мм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23 000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27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621,00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</a:tr>
              <a:tr h="228636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1.2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130810"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оконные блоки 2080×1400 мм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30 000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31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930,00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</a:tr>
              <a:tr h="228636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2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Учебно-лабораторный корпус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 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 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1 108,00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</a:tr>
              <a:tr h="228636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2.1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130810"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оконные блоки 1850×1500 мм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25 000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30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750,00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</a:tr>
              <a:tr h="228636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2.2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130810"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оконные блоки 1540×1500 мм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24 000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12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288,00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</a:tr>
              <a:tr h="228636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2.3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13081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оконные блоки балкона 1850×1460×2200×80 мм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35 000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2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70,00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</a:tr>
              <a:tr h="228636">
                <a:tc gridSpan="5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Вторая очередь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28636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3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Учебно-административный корпус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 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 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4 667,00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</a:tr>
              <a:tr h="228636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3.1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130810"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оконные блоки 1440×1400 мм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23 000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139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3 197,00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</a:tr>
              <a:tr h="228636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3.2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130810"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оконные блоки 2080×1400 мм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30 000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49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1 470,00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</a:tr>
              <a:tr h="228636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4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СК Олимп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 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 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738,00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</a:tr>
              <a:tr h="228636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4.1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130810"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оконные блоки 2080×1400 мм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30 000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20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600,00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</a:tr>
              <a:tr h="228636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4.2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130810"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оконные блоки 1440×1400 мм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23 000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6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138,00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</a:tr>
              <a:tr h="228636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5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Учебно-лабораторный корпус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 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 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1 206,00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</a:tr>
              <a:tr h="228636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5.1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130810"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оконные блоки 1850×1500 мм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25 000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32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800,00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</a:tr>
              <a:tr h="228636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5.2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130810"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оконные блоки 1540×1500 мм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24 000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14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336,00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</a:tr>
              <a:tr h="228636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5.3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13081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оконные блоки балкона 1850×1460×2200×80 мм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35 000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2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70,00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</a:tr>
              <a:tr h="228636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 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ИТОГО: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 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 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Arial" pitchFamily="34" charset="0"/>
                          <a:cs typeface="Arial" pitchFamily="34" charset="0"/>
                        </a:rPr>
                        <a:t>9 270,00</a:t>
                      </a:r>
                      <a:endParaRPr lang="ru-RU" sz="1200" dirty="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2774111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4594522"/>
          </a:xfrm>
        </p:spPr>
        <p:txBody>
          <a:bodyPr>
            <a:normAutofit/>
          </a:bodyPr>
          <a:lstStyle/>
          <a:p>
            <a:r>
              <a:rPr lang="ru-RU" sz="2900" dirty="0">
                <a:effectLst/>
                <a:latin typeface="Arial" pitchFamily="34" charset="0"/>
                <a:cs typeface="Arial" pitchFamily="34" charset="0"/>
              </a:rPr>
              <a:t>Расходы на содержание объектов ТИ (ф) СВФУ, обслуживание и содержание инженерных и эксплуатационных систем, благоустройство территорий, вывоз мусора, мероприятия по охране труда, поверку хозяйственного оборудования</a:t>
            </a:r>
            <a:endParaRPr lang="ru-RU" sz="29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4227836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194</TotalTime>
  <Words>2332</Words>
  <Application>Microsoft Office PowerPoint</Application>
  <PresentationFormat>Экран (4:3)</PresentationFormat>
  <Paragraphs>847</Paragraphs>
  <Slides>28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29" baseType="lpstr">
      <vt:lpstr>Солнцестояние</vt:lpstr>
      <vt:lpstr>ОБ ИТОГАХ РАЗВИТИЯ МАТЕРИАЛЬНО-ТЕХНИЧЕСКОЙ БАЗЫ ТИ (Ф) СВФУ  в 2018 Г.</vt:lpstr>
      <vt:lpstr>Сравнение расходов 2017-2018 года</vt:lpstr>
      <vt:lpstr>Расходы 2017 года</vt:lpstr>
      <vt:lpstr>Расходы 2018 года</vt:lpstr>
      <vt:lpstr>ОБ УТВЕРЖДЕНИИ ПЛАНА РАЗВИТИЯ МАТЕРИАЛЬНО-ТЕХНИЧЕСКОЙ БАЗЫ ТИ (Ф) СВФУ на 2019 Г.</vt:lpstr>
      <vt:lpstr>ПЛАН финансово-хозяйственной деятельности ТИ (ф) СВФУ на 2019 год</vt:lpstr>
      <vt:lpstr>Потребности в коммунальных услугах</vt:lpstr>
      <vt:lpstr>Расчет стоимости оконных блоков и их установки на объектах ТИ (ф) СВФУ</vt:lpstr>
      <vt:lpstr>Расходы на содержание объектов ТИ (ф) СВФУ, обслуживание и содержание инженерных и эксплуатационных систем, благоустройство территорий, вывоз мусора, мероприятия по охране труда, поверку хозяйственного оборудования</vt:lpstr>
      <vt:lpstr>Обслуживание и содержание инженерных и эксплуатационных систем</vt:lpstr>
      <vt:lpstr>Вывоз мусора</vt:lpstr>
      <vt:lpstr>Мероприятия по охране труда</vt:lpstr>
      <vt:lpstr>Поверка хозяйственного оборудования</vt:lpstr>
      <vt:lpstr>Транспортные расходы</vt:lpstr>
      <vt:lpstr>Расходы на услуги по дератизации, дезинсекции и др.</vt:lpstr>
      <vt:lpstr>Приобретение услуг телефонной связи, услуг международной и междугородней связи, прочих услуг связи</vt:lpstr>
      <vt:lpstr>Расходы на развитие, обеспечение и обслуживание охранной сигнализации систем видеонаблюдения, тревожных кнопок, других охранных систем и устройств, в части расходов на перезарядку огнетушителей, проведение противопожарных и антитеррористических мероприятий и проверку приборов, на охрану объектов</vt:lpstr>
      <vt:lpstr>Расходы на услуги Интернета, на ремонт и техническое обслуживание оборудования, приобретение, обновление и поддержку лицензий программного обеспечения и баз данных</vt:lpstr>
      <vt:lpstr>Расходы на ремонтные работы с разбивкой по видам и объектам, на ремонтные работы, связанные с обслуживанием хозяйственного оборудования и мебели, на предстоящие объемы проектно-сметных работ (с разбивкой по объектам)</vt:lpstr>
      <vt:lpstr>Капитальный ремонт (СК «Богатырь», СК «Олимп»)</vt:lpstr>
      <vt:lpstr>Ремонт кровли (УАК, УЛК, СК «Олимп»)</vt:lpstr>
      <vt:lpstr>Косметический ремонт помещений (УАК, УЛК, СК «Олимп», Студенческое общежитие)</vt:lpstr>
      <vt:lpstr>Установка ограждения прилегающей территории института (УАК, УЛК, УКЦ, СК «Богатырь», Студенческое общежитие)</vt:lpstr>
      <vt:lpstr>Монтаж пандусов, переустройство санузлов для инвалидов (УАК, УЛК, СК «Олимп», СК «Богатырь», Студенческое общежитие)</vt:lpstr>
      <vt:lpstr>Расходы по клининговым услугам</vt:lpstr>
      <vt:lpstr>Приобретение запасных частей и комплектующих к оборудованию, мебели и автотранспорту, бумаги, канцелярских принадлежностей, расходных материалов и хозяйственных товаров, расходных материалов для ремонтных работ, мягкого инвентаря</vt:lpstr>
      <vt:lpstr>Потребности в учебном и учебно-научном оборудовании, в обеспечении картриджами и комплектующими компьютеров, в расходных материалах</vt:lpstr>
      <vt:lpstr>Расходы на периодический медосмотр сотрудников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ОБ ИТОГАХ РАЗВИТИЯ МАТЕРИАЛЬНО-ТЕХНИЧЕСКОЙ БАЗЫ ТИ (Ф) СВФУ  в 2018 Г.</dc:title>
  <dc:creator>Александр</dc:creator>
  <cp:lastModifiedBy>Александр</cp:lastModifiedBy>
  <cp:revision>6</cp:revision>
  <dcterms:created xsi:type="dcterms:W3CDTF">2018-12-13T01:41:32Z</dcterms:created>
  <dcterms:modified xsi:type="dcterms:W3CDTF">2018-12-13T04:56:29Z</dcterms:modified>
</cp:coreProperties>
</file>