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8" r:id="rId3"/>
    <p:sldId id="259" r:id="rId4"/>
    <p:sldId id="261" r:id="rId5"/>
    <p:sldId id="260" r:id="rId6"/>
    <p:sldId id="257" r:id="rId7"/>
    <p:sldId id="263" r:id="rId8"/>
    <p:sldId id="262" r:id="rId9"/>
    <p:sldId id="264" r:id="rId10"/>
    <p:sldId id="265" r:id="rId11"/>
    <p:sldId id="266" r:id="rId12"/>
    <p:sldId id="268" r:id="rId13"/>
    <p:sldId id="269" r:id="rId14"/>
    <p:sldId id="270" r:id="rId15"/>
    <p:sldId id="271" r:id="rId16"/>
    <p:sldId id="272" r:id="rId17"/>
  </p:sldIdLst>
  <p:sldSz cx="12192000" cy="6858000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3867232931559776"/>
          <c:y val="0.19850521299810855"/>
          <c:w val="0.53969655576559861"/>
          <c:h val="0.61048648371771397"/>
        </c:manualLayout>
      </c:layout>
      <c:radarChart>
        <c:radarStyle val="marker"/>
        <c:varyColors val="0"/>
        <c:ser>
          <c:idx val="1"/>
          <c:order val="1"/>
          <c:tx>
            <c:strRef>
              <c:f>'17-18 ОБЩЕЕ'!$G$50</c:f>
              <c:strCache>
                <c:ptCount val="1"/>
                <c:pt idx="0">
                  <c:v>НТИ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1.932367149758454E-2"/>
                  <c:y val="-8.9572218935876732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A457-4460-9025-0CBB2299D0CD}"/>
                </c:ext>
              </c:extLst>
            </c:dLbl>
            <c:dLbl>
              <c:idx val="1"/>
              <c:layout>
                <c:manualLayout>
                  <c:x val="0.15821256038647333"/>
                  <c:y val="-4.3779637435657721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A457-4460-9025-0CBB2299D0CD}"/>
                </c:ext>
              </c:extLst>
            </c:dLbl>
            <c:dLbl>
              <c:idx val="2"/>
              <c:layout>
                <c:manualLayout>
                  <c:x val="0.11835748792270541"/>
                  <c:y val="-1.4593212478552574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A457-4460-9025-0CBB2299D0CD}"/>
                </c:ext>
              </c:extLst>
            </c:dLbl>
            <c:dLbl>
              <c:idx val="3"/>
              <c:layout>
                <c:manualLayout>
                  <c:x val="0.10628019323671498"/>
                  <c:y val="0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A457-4460-9025-0CBB2299D0CD}"/>
                </c:ext>
              </c:extLst>
            </c:dLbl>
            <c:dLbl>
              <c:idx val="4"/>
              <c:layout>
                <c:manualLayout>
                  <c:x val="6.038647342995169E-3"/>
                  <c:y val="5.2535564922789268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A457-4460-9025-0CBB2299D0CD}"/>
                </c:ext>
              </c:extLst>
            </c:dLbl>
            <c:dLbl>
              <c:idx val="5"/>
              <c:layout>
                <c:manualLayout>
                  <c:x val="-0.15096618357487926"/>
                  <c:y val="5.8372849914210295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A457-4460-9025-0CBB2299D0CD}"/>
                </c:ext>
              </c:extLst>
            </c:dLbl>
            <c:dLbl>
              <c:idx val="6"/>
              <c:layout>
                <c:manualLayout>
                  <c:x val="-0.12560386473429952"/>
                  <c:y val="-2.0430497469973656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A457-4460-9025-0CBB2299D0CD}"/>
                </c:ext>
              </c:extLst>
            </c:dLbl>
            <c:dLbl>
              <c:idx val="7"/>
              <c:layout>
                <c:manualLayout>
                  <c:x val="-9.0579710144927578E-2"/>
                  <c:y val="-6.1291492409920836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A457-4460-9025-0CBB2299D0C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'17-18 ОБЩЕЕ'!$A$51:$A$58</c:f>
              <c:strCache>
                <c:ptCount val="8"/>
                <c:pt idx="0">
                  <c:v>Доступность и своевременность всей необходимой информации</c:v>
                </c:pt>
                <c:pt idx="1">
                  <c:v>Организация учебного процесса в СВФУ</c:v>
                </c:pt>
                <c:pt idx="2">
                  <c:v>Содержание (контент) профильных дисциплин в ЭИОС СВФУ</c:v>
                </c:pt>
                <c:pt idx="3">
                  <c:v>Содержание (контент) непрофильных дисциплин в ЭИОС СВФУ</c:v>
                </c:pt>
                <c:pt idx="4">
                  <c:v>Качество организации и проведения практик</c:v>
                </c:pt>
                <c:pt idx="5">
                  <c:v>Организация научно-исследовательской деятельности обучающихся</c:v>
                </c:pt>
                <c:pt idx="6">
                  <c:v>Воспитательная работа</c:v>
                </c:pt>
                <c:pt idx="7">
                  <c:v>Работа куратора/наставника группы в период обучения в СВФУ</c:v>
                </c:pt>
              </c:strCache>
            </c:strRef>
          </c:cat>
          <c:val>
            <c:numRef>
              <c:f>'17-18 ОБЩЕЕ'!$G$51:$G$58</c:f>
              <c:numCache>
                <c:formatCode>0.00</c:formatCode>
                <c:ptCount val="8"/>
                <c:pt idx="0">
                  <c:v>8.7862714508580346</c:v>
                </c:pt>
                <c:pt idx="1">
                  <c:v>8.7394695787831509</c:v>
                </c:pt>
                <c:pt idx="2">
                  <c:v>8.6786271450858035</c:v>
                </c:pt>
                <c:pt idx="3">
                  <c:v>8.5600624024961007</c:v>
                </c:pt>
                <c:pt idx="4">
                  <c:v>8.2890625</c:v>
                </c:pt>
                <c:pt idx="5">
                  <c:v>8.617784711388456</c:v>
                </c:pt>
                <c:pt idx="6">
                  <c:v>8.6021840873634954</c:v>
                </c:pt>
                <c:pt idx="7">
                  <c:v>8.9437499999999996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457-4460-9025-0CBB2299D0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86569856"/>
        <c:axId val="286566528"/>
        <c:extLst>
          <c:ext xmlns:c15="http://schemas.microsoft.com/office/drawing/2012/chart" uri="{02D57815-91ED-43cb-92C2-25804820EDAC}">
            <c15:filteredRad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'17-18 ОБЩЕЕ'!$F$50</c15:sqref>
                        </c15:formulaRef>
                      </c:ext>
                    </c:extLst>
                    <c:strCache>
                      <c:ptCount val="1"/>
                      <c:pt idx="0">
                        <c:v>МПТИ</c:v>
                      </c:pt>
                    </c:strCache>
                  </c:strRef>
                </c:tx>
                <c:spPr>
                  <a:ln w="28575" cap="rnd">
                    <a:solidFill>
                      <a:schemeClr val="accent1"/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1"/>
                    </a:solidFill>
                    <a:ln w="9525">
                      <a:solidFill>
                        <a:schemeClr val="accent1"/>
                      </a:solidFill>
                    </a:ln>
                    <a:effectLst/>
                  </c:spPr>
                </c:marker>
                <c:dLbls>
                  <c:dLbl>
                    <c:idx val="0"/>
                    <c:layout>
                      <c:manualLayout>
                        <c:x val="3.0950412913569088E-3"/>
                        <c:y val="-7.892375938479014E-2"/>
                      </c:manualLayout>
                    </c:layout>
                    <c:tx>
                      <c:rich>
                        <a:bodyPr rot="0" spcFirstLastPara="1" vertOverflow="clip" horzOverflow="clip" vert="horz" wrap="square" lIns="38100" tIns="19050" rIns="38100" bIns="19050" anchor="ctr" anchorCtr="1">
                          <a:noAutofit/>
                        </a:bodyPr>
                        <a:lstStyle/>
                        <a:p>
                          <a:pPr>
                            <a:defRPr sz="800" b="0" i="0" u="none" strike="noStrike" kern="1200" baseline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defRPr>
                          </a:pPr>
                          <a:fld id="{F958DA85-0281-4B51-8D53-7E588EC677FE}" type="CATEGORYNAME">
                            <a:rPr lang="ru-RU" sz="800"/>
                            <a:pPr>
                              <a:defRPr sz="800"/>
                            </a:pPr>
                            <a:t>[ИМЯ КАТЕГОРИИ]</a:t>
                          </a:fld>
                          <a:r>
                            <a:rPr lang="ru-RU" sz="800"/>
                            <a:t>;</a:t>
                          </a:r>
                          <a:r>
                            <a:rPr lang="ru-RU" sz="800" baseline="0"/>
                            <a:t> </a:t>
                          </a:r>
                        </a:p>
                        <a:p>
                          <a:pPr>
                            <a:defRPr sz="800"/>
                          </a:pPr>
                          <a:r>
                            <a:rPr lang="ru-RU" sz="800" baseline="0"/>
                            <a:t>МПТИ - 8,21; НТИ - 8,79; ЧФ - 8,51; По всем - 8,56</a:t>
                          </a:r>
                        </a:p>
                      </c:rich>
                    </c:tx>
                    <c:spPr>
                      <a:xfrm>
                        <a:off x="2433450" y="103103"/>
                        <a:ext cx="1215848" cy="792226"/>
                      </a:xfrm>
                      <a:solidFill>
                        <a:sysClr val="window" lastClr="FFFFFF"/>
                      </a:solidFill>
                      <a:ln w="9525" cap="flat" cmpd="sng" algn="ctr">
                        <a:solidFill>
                          <a:sysClr val="windowText" lastClr="000000">
                            <a:lumMod val="25000"/>
                            <a:lumOff val="75000"/>
                          </a:sys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c:spPr>
                    <c:txPr>
                      <a:bodyPr rot="0" spcFirstLastPara="1" vertOverflow="clip" horzOverflow="clip" vert="horz" wrap="square" lIns="38100" tIns="19050" rIns="38100" bIns="19050" anchor="ctr" anchorCtr="1">
                        <a:noAutofit/>
                      </a:bodyPr>
                      <a:lstStyle/>
                      <a:p>
                        <a:pPr>
                          <a:defRPr sz="800" b="0" i="0" u="none" strike="noStrike" kern="1200" baseline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defRPr>
                        </a:pPr>
                        <a:endParaRPr lang="ru-RU"/>
                      </a:p>
                    </c:txPr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uri="{CE6537A1-D6FC-4f65-9D91-7224C49458BB}">
                        <c15:spPr xmlns:c15="http://schemas.microsoft.com/office/drawing/2012/chart"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</c15:spPr>
                        <c15:layout>
                          <c:manualLayout>
                            <c:w val="0.25104412485713884"/>
                            <c:h val="0.14918982152797602"/>
                          </c:manualLayout>
                        </c15:layout>
                        <c15:dlblFieldTable/>
                        <c15:showDataLabelsRange val="0"/>
                      </c:ext>
                      <c:ext xmlns:c16="http://schemas.microsoft.com/office/drawing/2014/chart" uri="{C3380CC4-5D6E-409C-BE32-E72D297353CC}">
                        <c16:uniqueId val="{00000001-A457-4460-9025-0CBB2299D0CD}"/>
                      </c:ext>
                    </c:extLst>
                  </c:dLbl>
                  <c:dLbl>
                    <c:idx val="1"/>
                    <c:layout>
                      <c:manualLayout>
                        <c:x val="0.12770778654853193"/>
                        <c:y val="-7.1748872167991043E-2"/>
                      </c:manualLayout>
                    </c:layout>
                    <c:tx>
                      <c:rich>
                        <a:bodyPr rot="0" spcFirstLastPara="1" vertOverflow="clip" horzOverflow="clip" vert="horz" wrap="square" lIns="38100" tIns="19050" rIns="38100" bIns="19050" anchor="ctr" anchorCtr="1">
                          <a:noAutofit/>
                        </a:bodyPr>
                        <a:lstStyle/>
                        <a:p>
                          <a:pPr>
                            <a:defRPr sz="800" b="0" i="0" u="none" strike="noStrike" kern="1200" baseline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defRPr>
                          </a:pPr>
                          <a:fld id="{115DC344-0DC1-4863-B599-E93F65965FDB}" type="CATEGORYNAME">
                            <a:rPr lang="ru-RU" sz="800"/>
                            <a:pPr>
                              <a:defRPr sz="800"/>
                            </a:pPr>
                            <a:t>[ИМЯ КАТЕГОРИИ]</a:t>
                          </a:fld>
                          <a:r>
                            <a:rPr lang="ru-RU" sz="800"/>
                            <a:t>;</a:t>
                          </a:r>
                        </a:p>
                        <a:p>
                          <a:pPr>
                            <a:defRPr sz="800"/>
                          </a:pPr>
                          <a:r>
                            <a:rPr lang="ru-RU" sz="800"/>
                            <a:t>МПТИ - 8,20; НТИ</a:t>
                          </a:r>
                          <a:r>
                            <a:rPr lang="ru-RU" sz="800" baseline="0"/>
                            <a:t> - 8,74;</a:t>
                          </a:r>
                        </a:p>
                        <a:p>
                          <a:pPr>
                            <a:defRPr sz="800"/>
                          </a:pPr>
                          <a:r>
                            <a:rPr lang="ru-RU" sz="800" baseline="0"/>
                            <a:t>ЧФ - 8,51; По всем - 8,52</a:t>
                          </a:r>
                        </a:p>
                      </c:rich>
                    </c:tx>
                    <c:spPr>
                      <a:xfrm>
                        <a:off x="3808559" y="186285"/>
                        <a:ext cx="1617192" cy="546545"/>
                      </a:xfrm>
                      <a:solidFill>
                        <a:sysClr val="window" lastClr="FFFFFF"/>
                      </a:solidFill>
                      <a:ln w="9525" cap="flat" cmpd="sng" algn="ctr">
                        <a:solidFill>
                          <a:sysClr val="windowText" lastClr="000000">
                            <a:lumMod val="25000"/>
                            <a:lumOff val="75000"/>
                          </a:sys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c:spPr>
                    <c:txPr>
                      <a:bodyPr rot="0" spcFirstLastPara="1" vertOverflow="clip" horzOverflow="clip" vert="horz" wrap="square" lIns="38100" tIns="19050" rIns="38100" bIns="19050" anchor="ctr" anchorCtr="1">
                        <a:noAutofit/>
                      </a:bodyPr>
                      <a:lstStyle/>
                      <a:p>
                        <a:pPr>
                          <a:defRPr sz="800" b="0" i="0" u="none" strike="noStrike" kern="1200" baseline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defRPr>
                        </a:pPr>
                        <a:endParaRPr lang="ru-RU"/>
                      </a:p>
                    </c:txPr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uri="{CE6537A1-D6FC-4f65-9D91-7224C49458BB}">
                        <c15:spPr xmlns:c15="http://schemas.microsoft.com/office/drawing/2012/chart"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</c15:spPr>
                        <c15:layout>
                          <c:manualLayout>
                            <c:w val="0.28326178828492493"/>
                            <c:h val="0.11966525478947261"/>
                          </c:manualLayout>
                        </c15:layout>
                        <c15:dlblFieldTable/>
                        <c15:showDataLabelsRange val="0"/>
                      </c:ext>
                      <c:ext xmlns:c16="http://schemas.microsoft.com/office/drawing/2014/chart" uri="{C3380CC4-5D6E-409C-BE32-E72D297353CC}">
                        <c16:uniqueId val="{00000002-A457-4460-9025-0CBB2299D0CD}"/>
                      </c:ext>
                    </c:extLst>
                  </c:dLbl>
                  <c:dLbl>
                    <c:idx val="2"/>
                    <c:layout>
                      <c:manualLayout>
                        <c:x val="0.1095736347964483"/>
                        <c:y val="-3.5873494497746595E-3"/>
                      </c:manualLayout>
                    </c:layout>
                    <c:tx>
                      <c:rich>
                        <a:bodyPr rot="0" spcFirstLastPara="1" vertOverflow="clip" horzOverflow="clip" vert="horz" wrap="square" lIns="38100" tIns="19050" rIns="38100" bIns="19050" anchor="ctr" anchorCtr="1">
                          <a:noAutofit/>
                        </a:bodyPr>
                        <a:lstStyle/>
                        <a:p>
                          <a:pPr>
                            <a:defRPr sz="800" b="0" i="0" u="none" strike="noStrike" kern="1200" baseline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defRPr>
                          </a:pPr>
                          <a:fld id="{8EF717B9-8D1D-4D9E-9E92-8A2876263C6C}" type="CATEGORYNAME">
                            <a:rPr lang="ru-RU" sz="800"/>
                            <a:pPr>
                              <a:defRPr sz="800"/>
                            </a:pPr>
                            <a:t>[ИМЯ КАТЕГОРИИ]</a:t>
                          </a:fld>
                          <a:r>
                            <a:rPr lang="ru-RU" sz="800"/>
                            <a:t>;</a:t>
                          </a:r>
                        </a:p>
                        <a:p>
                          <a:pPr>
                            <a:defRPr sz="800"/>
                          </a:pPr>
                          <a:r>
                            <a:rPr lang="ru-RU" sz="800"/>
                            <a:t>МПТИ - 8,06; НТИ - 8,68; </a:t>
                          </a:r>
                        </a:p>
                        <a:p>
                          <a:pPr>
                            <a:defRPr sz="800"/>
                          </a:pPr>
                          <a:r>
                            <a:rPr lang="ru-RU" sz="800"/>
                            <a:t>ЧФ - 8,48; По всем - 8,44</a:t>
                          </a:r>
                        </a:p>
                      </c:rich>
                    </c:tx>
                    <c:spPr>
                      <a:xfrm>
                        <a:off x="4560564" y="819054"/>
                        <a:ext cx="1438367" cy="627126"/>
                      </a:xfrm>
                      <a:solidFill>
                        <a:sysClr val="window" lastClr="FFFFFF"/>
                      </a:solidFill>
                      <a:ln w="9525" cap="flat" cmpd="sng" algn="ctr">
                        <a:solidFill>
                          <a:sysClr val="windowText" lastClr="000000">
                            <a:lumMod val="25000"/>
                            <a:lumOff val="75000"/>
                          </a:sys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c:spPr>
                    <c:txPr>
                      <a:bodyPr rot="0" spcFirstLastPara="1" vertOverflow="clip" horzOverflow="clip" vert="horz" wrap="square" lIns="38100" tIns="19050" rIns="38100" bIns="19050" anchor="ctr" anchorCtr="1">
                        <a:noAutofit/>
                      </a:bodyPr>
                      <a:lstStyle/>
                      <a:p>
                        <a:pPr>
                          <a:defRPr sz="800" b="0" i="0" u="none" strike="noStrike" kern="1200" baseline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defRPr>
                        </a:pPr>
                        <a:endParaRPr lang="ru-RU"/>
                      </a:p>
                    </c:txPr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uri="{CE6537A1-D6FC-4f65-9D91-7224C49458BB}">
                        <c15:spPr xmlns:c15="http://schemas.microsoft.com/office/drawing/2012/chart"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</c15:spPr>
                        <c15:layout>
                          <c:manualLayout>
                            <c:w val="0.22066224327647183"/>
                            <c:h val="0.1420149343111769"/>
                          </c:manualLayout>
                        </c15:layout>
                        <c15:dlblFieldTable/>
                        <c15:showDataLabelsRange val="0"/>
                      </c:ext>
                      <c:ext xmlns:c16="http://schemas.microsoft.com/office/drawing/2014/chart" uri="{C3380CC4-5D6E-409C-BE32-E72D297353CC}">
                        <c16:uniqueId val="{00000003-A457-4460-9025-0CBB2299D0CD}"/>
                      </c:ext>
                    </c:extLst>
                  </c:dLbl>
                  <c:dLbl>
                    <c:idx val="3"/>
                    <c:layout>
                      <c:manualLayout>
                        <c:x val="0.13134522171473378"/>
                        <c:y val="5.97907268066592E-2"/>
                      </c:manualLayout>
                    </c:layout>
                    <c:tx>
                      <c:rich>
                        <a:bodyPr rot="0" spcFirstLastPara="1" vertOverflow="clip" horzOverflow="clip" vert="horz" wrap="square" lIns="38100" tIns="19050" rIns="38100" bIns="19050" anchor="ctr" anchorCtr="1">
                          <a:noAutofit/>
                        </a:bodyPr>
                        <a:lstStyle/>
                        <a:p>
                          <a:pPr>
                            <a:defRPr sz="800" b="0" i="0" u="none" strike="noStrike" kern="1200" baseline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defRPr>
                          </a:pPr>
                          <a:fld id="{4885D877-9945-455D-B3F1-FCD41EB34B54}" type="CATEGORYNAME">
                            <a:rPr lang="ru-RU" sz="800"/>
                            <a:pPr>
                              <a:defRPr sz="800"/>
                            </a:pPr>
                            <a:t>[ИМЯ КАТЕГОРИИ]</a:t>
                          </a:fld>
                          <a:r>
                            <a:rPr lang="ru-RU" sz="800"/>
                            <a:t>; </a:t>
                          </a:r>
                        </a:p>
                        <a:p>
                          <a:pPr>
                            <a:defRPr sz="800"/>
                          </a:pPr>
                          <a:r>
                            <a:rPr lang="ru-RU" sz="800"/>
                            <a:t>МПТИ - 7,70; НТИ - 8,56; ЧФ - 8,10; По всем - 8,21</a:t>
                          </a:r>
                        </a:p>
                      </c:rich>
                    </c:tx>
                    <c:spPr>
                      <a:xfrm>
                        <a:off x="4690178" y="1526256"/>
                        <a:ext cx="1358636" cy="690626"/>
                      </a:xfrm>
                      <a:solidFill>
                        <a:sysClr val="window" lastClr="FFFFFF"/>
                      </a:solidFill>
                      <a:ln w="9525" cap="flat" cmpd="sng" algn="ctr">
                        <a:solidFill>
                          <a:sysClr val="windowText" lastClr="000000">
                            <a:lumMod val="25000"/>
                            <a:lumOff val="75000"/>
                          </a:sys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c:spPr>
                    <c:txPr>
                      <a:bodyPr rot="0" spcFirstLastPara="1" vertOverflow="clip" horzOverflow="clip" vert="horz" wrap="square" lIns="38100" tIns="19050" rIns="38100" bIns="19050" anchor="ctr" anchorCtr="1">
                        <a:noAutofit/>
                      </a:bodyPr>
                      <a:lstStyle/>
                      <a:p>
                        <a:pPr>
                          <a:defRPr sz="800" b="0" i="0" u="none" strike="noStrike" kern="1200" baseline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defRPr>
                        </a:pPr>
                        <a:endParaRPr lang="ru-RU"/>
                      </a:p>
                    </c:txPr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uri="{CE6537A1-D6FC-4f65-9D91-7224C49458BB}">
                        <c15:spPr xmlns:c15="http://schemas.microsoft.com/office/drawing/2012/chart"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</c15:spPr>
                        <c15:layout>
                          <c:manualLayout>
                            <c:w val="0.2244073914067696"/>
                            <c:h val="0.1300567889498451"/>
                          </c:manualLayout>
                        </c15:layout>
                        <c15:dlblFieldTable/>
                        <c15:showDataLabelsRange val="0"/>
                      </c:ext>
                      <c:ext xmlns:c16="http://schemas.microsoft.com/office/drawing/2014/chart" uri="{C3380CC4-5D6E-409C-BE32-E72D297353CC}">
                        <c16:uniqueId val="{00000004-A457-4460-9025-0CBB2299D0CD}"/>
                      </c:ext>
                    </c:extLst>
                  </c:dLbl>
                  <c:dLbl>
                    <c:idx val="4"/>
                    <c:layout>
                      <c:manualLayout>
                        <c:x val="-1.1026011765185738E-3"/>
                        <c:y val="5.8595006429150734E-2"/>
                      </c:manualLayout>
                    </c:layout>
                    <c:tx>
                      <c:rich>
                        <a:bodyPr rot="0" spcFirstLastPara="1" vertOverflow="clip" horzOverflow="clip" vert="horz" wrap="square" lIns="38100" tIns="19050" rIns="38100" bIns="19050" anchor="ctr" anchorCtr="1">
                          <a:noAutofit/>
                        </a:bodyPr>
                        <a:lstStyle/>
                        <a:p>
                          <a:pPr>
                            <a:defRPr sz="800" b="0" i="0" u="none" strike="noStrike" kern="1200" baseline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defRPr>
                          </a:pPr>
                          <a:fld id="{1C1A571A-A526-4039-9C14-B7CF24264C50}" type="CATEGORYNAME">
                            <a:rPr lang="ru-RU" sz="800"/>
                            <a:pPr>
                              <a:defRPr sz="800"/>
                            </a:pPr>
                            <a:t>[ИМЯ КАТЕГОРИИ]</a:t>
                          </a:fld>
                          <a:r>
                            <a:rPr lang="ru-RU" sz="800"/>
                            <a:t>; </a:t>
                          </a:r>
                        </a:p>
                        <a:p>
                          <a:pPr>
                            <a:defRPr sz="800"/>
                          </a:pPr>
                          <a:r>
                            <a:rPr lang="ru-RU" sz="800"/>
                            <a:t>МПТИ - 8,10; НТИ - 8,29;</a:t>
                          </a:r>
                        </a:p>
                        <a:p>
                          <a:pPr>
                            <a:defRPr sz="800"/>
                          </a:pPr>
                          <a:r>
                            <a:rPr lang="ru-RU" sz="800"/>
                            <a:t>ЧФ - 8,57; По всем - 8,23</a:t>
                          </a:r>
                        </a:p>
                      </c:rich>
                    </c:tx>
                    <c:spPr>
                      <a:xfrm>
                        <a:off x="4794971" y="2388615"/>
                        <a:ext cx="1229753" cy="610045"/>
                      </a:xfrm>
                      <a:solidFill>
                        <a:sysClr val="window" lastClr="FFFFFF"/>
                      </a:solidFill>
                      <a:ln w="9525" cap="flat" cmpd="sng" algn="ctr">
                        <a:solidFill>
                          <a:sysClr val="windowText" lastClr="000000">
                            <a:lumMod val="25000"/>
                            <a:lumOff val="75000"/>
                          </a:sys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c:spPr>
                    <c:txPr>
                      <a:bodyPr rot="0" spcFirstLastPara="1" vertOverflow="clip" horzOverflow="clip" vert="horz" wrap="square" lIns="38100" tIns="19050" rIns="38100" bIns="19050" anchor="ctr" anchorCtr="1">
                        <a:noAutofit/>
                      </a:bodyPr>
                      <a:lstStyle/>
                      <a:p>
                        <a:pPr>
                          <a:defRPr sz="800" b="0" i="0" u="none" strike="noStrike" kern="1200" baseline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defRPr>
                        </a:pPr>
                        <a:endParaRPr lang="ru-RU"/>
                      </a:p>
                    </c:txPr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uri="{CE6537A1-D6FC-4f65-9D91-7224C49458BB}">
                        <c15:spPr xmlns:c15="http://schemas.microsoft.com/office/drawing/2012/chart"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</c15:spPr>
                        <c15:layout>
                          <c:manualLayout>
                            <c:w val="0.22637702367604201"/>
                            <c:h val="0.11727362571720622"/>
                          </c:manualLayout>
                        </c15:layout>
                        <c15:dlblFieldTable/>
                        <c15:showDataLabelsRange val="0"/>
                      </c:ext>
                      <c:ext xmlns:c16="http://schemas.microsoft.com/office/drawing/2014/chart" uri="{C3380CC4-5D6E-409C-BE32-E72D297353CC}">
                        <c16:uniqueId val="{00000005-A457-4460-9025-0CBB2299D0CD}"/>
                      </c:ext>
                    </c:extLst>
                  </c:dLbl>
                  <c:dLbl>
                    <c:idx val="5"/>
                    <c:layout>
                      <c:manualLayout>
                        <c:x val="-0.12562361560955632"/>
                        <c:y val="7.2944686704124129E-2"/>
                      </c:manualLayout>
                    </c:layout>
                    <c:tx>
                      <c:rich>
                        <a:bodyPr rot="0" spcFirstLastPara="1" vertOverflow="clip" horzOverflow="clip" vert="horz" wrap="square" lIns="38100" tIns="19050" rIns="38100" bIns="19050" anchor="ctr" anchorCtr="1">
                          <a:noAutofit/>
                        </a:bodyPr>
                        <a:lstStyle/>
                        <a:p>
                          <a:pPr>
                            <a:defRPr sz="800" b="0" i="0" u="none" strike="noStrike" kern="1200" baseline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defRPr>
                          </a:pPr>
                          <a:fld id="{2C589BCB-EB08-4265-861F-B4F13C5CBBB3}" type="CATEGORYNAME">
                            <a:rPr lang="ru-RU" sz="800"/>
                            <a:pPr>
                              <a:defRPr sz="800"/>
                            </a:pPr>
                            <a:t>[ИМЯ КАТЕГОРИИ]</a:t>
                          </a:fld>
                          <a:r>
                            <a:rPr lang="ru-RU" sz="800"/>
                            <a:t>;</a:t>
                          </a:r>
                        </a:p>
                        <a:p>
                          <a:pPr>
                            <a:defRPr sz="800"/>
                          </a:pPr>
                          <a:r>
                            <a:rPr lang="ru-RU" sz="800"/>
                            <a:t>МПТИ - 7,94; НТИ - 8,62;</a:t>
                          </a:r>
                        </a:p>
                        <a:p>
                          <a:pPr>
                            <a:defRPr sz="800"/>
                          </a:pPr>
                          <a:r>
                            <a:rPr lang="ru-RU" sz="800"/>
                            <a:t>ЧФ - 8,05; По всем - 8,33</a:t>
                          </a:r>
                        </a:p>
                      </c:rich>
                    </c:tx>
                    <c:spPr>
                      <a:xfrm>
                        <a:off x="4661594" y="3084342"/>
                        <a:ext cx="1341936" cy="652526"/>
                      </a:xfrm>
                      <a:solidFill>
                        <a:sysClr val="window" lastClr="FFFFFF"/>
                      </a:solidFill>
                      <a:ln w="9525" cap="flat" cmpd="sng" algn="ctr">
                        <a:solidFill>
                          <a:sysClr val="windowText" lastClr="000000">
                            <a:lumMod val="25000"/>
                            <a:lumOff val="75000"/>
                          </a:sys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c:spPr>
                    <c:txPr>
                      <a:bodyPr rot="0" spcFirstLastPara="1" vertOverflow="clip" horzOverflow="clip" vert="horz" wrap="square" lIns="38100" tIns="19050" rIns="38100" bIns="19050" anchor="ctr" anchorCtr="1">
                        <a:noAutofit/>
                      </a:bodyPr>
                      <a:lstStyle/>
                      <a:p>
                        <a:pPr>
                          <a:defRPr sz="800" b="0" i="0" u="none" strike="noStrike" kern="1200" baseline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defRPr>
                        </a:pPr>
                        <a:endParaRPr lang="ru-RU"/>
                      </a:p>
                    </c:txPr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uri="{CE6537A1-D6FC-4f65-9D91-7224C49458BB}">
                        <c15:spPr xmlns:c15="http://schemas.microsoft.com/office/drawing/2012/chart"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</c15:spPr>
                        <c15:layout>
                          <c:manualLayout>
                            <c:w val="0.24067770932649432"/>
                            <c:h val="0.12288190173304599"/>
                          </c:manualLayout>
                        </c15:layout>
                        <c15:dlblFieldTable/>
                        <c15:showDataLabelsRange val="0"/>
                      </c:ext>
                      <c:ext xmlns:c16="http://schemas.microsoft.com/office/drawing/2014/chart" uri="{C3380CC4-5D6E-409C-BE32-E72D297353CC}">
                        <c16:uniqueId val="{00000006-A457-4460-9025-0CBB2299D0CD}"/>
                      </c:ext>
                    </c:extLst>
                  </c:dLbl>
                  <c:dLbl>
                    <c:idx val="6"/>
                    <c:layout>
                      <c:manualLayout>
                        <c:x val="-0.11964504666035705"/>
                        <c:y val="1.1956262188833992E-3"/>
                      </c:manualLayout>
                    </c:layout>
                    <c:tx>
                      <c:rich>
                        <a:bodyPr rot="0" spcFirstLastPara="1" vertOverflow="clip" horzOverflow="clip" vert="horz" wrap="square" lIns="38100" tIns="19050" rIns="38100" bIns="19050" anchor="ctr" anchorCtr="1">
                          <a:noAutofit/>
                        </a:bodyPr>
                        <a:lstStyle/>
                        <a:p>
                          <a:pPr>
                            <a:defRPr sz="800" b="0" i="0" u="none" strike="noStrike" kern="1200" baseline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defRPr>
                          </a:pPr>
                          <a:fld id="{6F11A6E2-7FA0-4BAE-9B4B-23DC9A6BC0AE}" type="CATEGORYNAME">
                            <a:rPr lang="ru-RU" sz="800"/>
                            <a:pPr>
                              <a:defRPr sz="800"/>
                            </a:pPr>
                            <a:t>[ИМЯ КАТЕГОРИИ]</a:t>
                          </a:fld>
                          <a:r>
                            <a:rPr lang="ru-RU" sz="800"/>
                            <a:t>; </a:t>
                          </a:r>
                        </a:p>
                        <a:p>
                          <a:pPr>
                            <a:defRPr sz="800"/>
                          </a:pPr>
                          <a:r>
                            <a:rPr lang="ru-RU" sz="800"/>
                            <a:t>МПТИ - 7,82; НТИ - 8,60;</a:t>
                          </a:r>
                        </a:p>
                        <a:p>
                          <a:pPr>
                            <a:defRPr sz="800"/>
                          </a:pPr>
                          <a:r>
                            <a:rPr lang="ru-RU" sz="800"/>
                            <a:t>ЧФ 8,52; По всем - 8,30</a:t>
                          </a:r>
                        </a:p>
                      </c:rich>
                    </c:tx>
                    <c:spPr>
                      <a:xfrm>
                        <a:off x="4368197" y="3786883"/>
                        <a:ext cx="1645338" cy="415163"/>
                      </a:xfrm>
                      <a:solidFill>
                        <a:sysClr val="window" lastClr="FFFFFF"/>
                      </a:solidFill>
                      <a:ln w="9525" cap="flat" cmpd="sng" algn="ctr">
                        <a:solidFill>
                          <a:sysClr val="windowText" lastClr="000000">
                            <a:lumMod val="25000"/>
                            <a:lumOff val="75000"/>
                          </a:sys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c:spPr>
                    <c:txPr>
                      <a:bodyPr rot="0" spcFirstLastPara="1" vertOverflow="clip" horzOverflow="clip" vert="horz" wrap="square" lIns="38100" tIns="19050" rIns="38100" bIns="19050" anchor="ctr" anchorCtr="1">
                        <a:noAutofit/>
                      </a:bodyPr>
                      <a:lstStyle/>
                      <a:p>
                        <a:pPr>
                          <a:defRPr sz="800" b="0" i="0" u="none" strike="noStrike" kern="1200" baseline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defRPr>
                        </a:pPr>
                        <a:endParaRPr lang="ru-RU"/>
                      </a:p>
                    </c:txPr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uri="{CE6537A1-D6FC-4f65-9D91-7224C49458BB}">
                        <c15:spPr xmlns:c15="http://schemas.microsoft.com/office/drawing/2012/chart"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</c15:spPr>
                        <c15:layout>
                          <c:manualLayout>
                            <c:w val="0.2062187172501396"/>
                            <c:h val="0.11166516138411672"/>
                          </c:manualLayout>
                        </c15:layout>
                        <c15:dlblFieldTable/>
                        <c15:showDataLabelsRange val="0"/>
                      </c:ext>
                      <c:ext xmlns:c16="http://schemas.microsoft.com/office/drawing/2014/chart" uri="{C3380CC4-5D6E-409C-BE32-E72D297353CC}">
                        <c16:uniqueId val="{00000007-A457-4460-9025-0CBB2299D0CD}"/>
                      </c:ext>
                    </c:extLst>
                  </c:dLbl>
                  <c:dLbl>
                    <c:idx val="7"/>
                    <c:layout>
                      <c:manualLayout>
                        <c:x val="-0.14979876654505256"/>
                        <c:y val="-6.0986353025542596E-2"/>
                      </c:manualLayout>
                    </c:layout>
                    <c:tx>
                      <c:rich>
                        <a:bodyPr rot="0" spcFirstLastPara="1" vertOverflow="clip" horzOverflow="clip" vert="horz" wrap="square" lIns="38100" tIns="19050" rIns="38100" bIns="19050" anchor="ctr" anchorCtr="1">
                          <a:noAutofit/>
                        </a:bodyPr>
                        <a:lstStyle/>
                        <a:p>
                          <a:pPr>
                            <a:defRPr sz="800" b="0" i="0" u="none" strike="noStrike" kern="1200" baseline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defRPr>
                          </a:pPr>
                          <a:fld id="{E2113024-B2E3-47C9-97BA-BDAACFA74DBB}" type="CATEGORYNAME">
                            <a:rPr lang="ru-RU" sz="800"/>
                            <a:pPr>
                              <a:defRPr sz="800"/>
                            </a:pPr>
                            <a:t>[ИМЯ КАТЕГОРИИ]</a:t>
                          </a:fld>
                          <a:r>
                            <a:rPr lang="ru-RU" sz="800"/>
                            <a:t>; </a:t>
                          </a:r>
                        </a:p>
                        <a:p>
                          <a:pPr>
                            <a:defRPr sz="800"/>
                          </a:pPr>
                          <a:r>
                            <a:rPr lang="ru-RU" sz="800"/>
                            <a:t>МПТИ - 8,57; НТИ - 8,94;</a:t>
                          </a:r>
                        </a:p>
                        <a:p>
                          <a:pPr>
                            <a:defRPr sz="800"/>
                          </a:pPr>
                          <a:r>
                            <a:rPr lang="ru-RU" sz="800"/>
                            <a:t>ЧФ - 8,49; По всем - 8,78</a:t>
                          </a:r>
                        </a:p>
                      </c:rich>
                    </c:tx>
                    <c:spPr>
                      <a:xfrm>
                        <a:off x="120067" y="544663"/>
                        <a:ext cx="1786371" cy="783907"/>
                      </a:xfrm>
                      <a:solidFill>
                        <a:sysClr val="window" lastClr="FFFFFF"/>
                      </a:solidFill>
                      <a:ln w="9525" cap="flat" cmpd="sng" algn="ctr">
                        <a:solidFill>
                          <a:sysClr val="windowText" lastClr="000000">
                            <a:lumMod val="25000"/>
                            <a:lumOff val="75000"/>
                          </a:sys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c:spPr>
                    <c:txPr>
                      <a:bodyPr rot="0" spcFirstLastPara="1" vertOverflow="clip" horzOverflow="clip" vert="horz" wrap="square" lIns="38100" tIns="19050" rIns="38100" bIns="19050" anchor="ctr" anchorCtr="1">
                        <a:noAutofit/>
                      </a:bodyPr>
                      <a:lstStyle/>
                      <a:p>
                        <a:pPr>
                          <a:defRPr sz="800" b="0" i="0" u="none" strike="noStrike" kern="1200" baseline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defRPr>
                        </a:pPr>
                        <a:endParaRPr lang="ru-RU"/>
                      </a:p>
                    </c:txPr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uri="{CE6537A1-D6FC-4f65-9D91-7224C49458BB}">
                        <c15:spPr xmlns:c15="http://schemas.microsoft.com/office/drawing/2012/chart"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</c15:spPr>
                        <c15:layout>
                          <c:manualLayout>
                            <c:w val="0.29105324799536519"/>
                            <c:h val="0.12370710792160278"/>
                          </c:manualLayout>
                        </c15:layout>
                        <c15:dlblFieldTable/>
                        <c15:showDataLabelsRange val="0"/>
                      </c:ext>
                      <c:ext xmlns:c16="http://schemas.microsoft.com/office/drawing/2014/chart" uri="{C3380CC4-5D6E-409C-BE32-E72D297353CC}">
                        <c16:uniqueId val="{00000008-A457-4460-9025-0CBB2299D0CD}"/>
                      </c:ext>
                    </c:extLst>
                  </c:dLbl>
                  <c:spPr>
                    <a:solidFill>
                      <a:sysClr val="window" lastClr="FFFFFF"/>
                    </a:solidFill>
                    <a:ln>
                      <a:solidFill>
                        <a:sysClr val="windowText" lastClr="000000">
                          <a:lumMod val="25000"/>
                          <a:lumOff val="75000"/>
                        </a:sysClr>
                      </a:solidFill>
                    </a:ln>
                    <a:effectLst/>
                  </c:spPr>
                  <c:txPr>
                    <a:bodyPr rot="0" spcFirstLastPara="1" vertOverflow="clip" horzOverflow="clip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800" b="0" i="0" u="none" strike="noStrik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endParaRPr lang="ru-RU"/>
                    </a:p>
                  </c:txPr>
                  <c:showLegendKey val="0"/>
                  <c:showVal val="1"/>
                  <c:showCatName val="1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pPr xmlns:c15="http://schemas.microsoft.com/office/drawing/2012/chart"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c15:spPr>
                      <c15:showLeaderLines val="0"/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'17-18 ОБЩЕЕ'!$A$51:$A$58</c15:sqref>
                        </c15:formulaRef>
                      </c:ext>
                    </c:extLst>
                    <c:strCache>
                      <c:ptCount val="8"/>
                      <c:pt idx="0">
                        <c:v>Доступность и своевременность всей необходимой информации</c:v>
                      </c:pt>
                      <c:pt idx="1">
                        <c:v>Организация учебного процесса в СВФУ</c:v>
                      </c:pt>
                      <c:pt idx="2">
                        <c:v>Содержание (контент) профильных дисциплин в ЭИОС СВФУ</c:v>
                      </c:pt>
                      <c:pt idx="3">
                        <c:v>Содержание (контент) непрофильных дисциплин в ЭИОС СВФУ</c:v>
                      </c:pt>
                      <c:pt idx="4">
                        <c:v>Качество организации и проведения практик</c:v>
                      </c:pt>
                      <c:pt idx="5">
                        <c:v>Организация научно-исследовательской деятельности обучающихся</c:v>
                      </c:pt>
                      <c:pt idx="6">
                        <c:v>Воспитательная работа</c:v>
                      </c:pt>
                      <c:pt idx="7">
                        <c:v>Работа куратора/наставника группы в период обучения в СВФУ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'17-18 ОБЩЕЕ'!$F$51:$F$58</c15:sqref>
                        </c15:formulaRef>
                      </c:ext>
                    </c:extLst>
                    <c:numCache>
                      <c:formatCode>0.00</c:formatCode>
                      <c:ptCount val="8"/>
                      <c:pt idx="0">
                        <c:v>8.2109004739336484</c:v>
                      </c:pt>
                      <c:pt idx="1">
                        <c:v>8.2014218009478679</c:v>
                      </c:pt>
                      <c:pt idx="2">
                        <c:v>8.0639810426540279</c:v>
                      </c:pt>
                      <c:pt idx="3">
                        <c:v>7.701421800947867</c:v>
                      </c:pt>
                      <c:pt idx="4">
                        <c:v>8.0950118764845609</c:v>
                      </c:pt>
                      <c:pt idx="5">
                        <c:v>7.9383886255924168</c:v>
                      </c:pt>
                      <c:pt idx="6">
                        <c:v>7.8199052132701423</c:v>
                      </c:pt>
                      <c:pt idx="7">
                        <c:v>8.5687203791469191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9-A457-4460-9025-0CBB2299D0CD}"/>
                  </c:ext>
                </c:extLst>
              </c15:ser>
            </c15:filteredRadarSeries>
            <c15:filteredRad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'17-18 ОБЩЕЕ'!$H$50</c15:sqref>
                        </c15:formulaRef>
                      </c:ext>
                    </c:extLst>
                    <c:strCache>
                      <c:ptCount val="1"/>
                      <c:pt idx="0">
                        <c:v>ЧФ</c:v>
                      </c:pt>
                    </c:strCache>
                  </c:strRef>
                </c:tx>
                <c:spPr>
                  <a:ln w="28575" cap="rnd">
                    <a:solidFill>
                      <a:schemeClr val="accent3"/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3"/>
                    </a:solidFill>
                    <a:ln w="9525">
                      <a:solidFill>
                        <a:schemeClr val="accent3"/>
                      </a:solidFill>
                    </a:ln>
                    <a:effectLst/>
                  </c:spPr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'17-18 ОБЩЕЕ'!$A$51:$A$58</c15:sqref>
                        </c15:formulaRef>
                      </c:ext>
                    </c:extLst>
                    <c:strCache>
                      <c:ptCount val="8"/>
                      <c:pt idx="0">
                        <c:v>Доступность и своевременность всей необходимой информации</c:v>
                      </c:pt>
                      <c:pt idx="1">
                        <c:v>Организация учебного процесса в СВФУ</c:v>
                      </c:pt>
                      <c:pt idx="2">
                        <c:v>Содержание (контент) профильных дисциплин в ЭИОС СВФУ</c:v>
                      </c:pt>
                      <c:pt idx="3">
                        <c:v>Содержание (контент) непрофильных дисциплин в ЭИОС СВФУ</c:v>
                      </c:pt>
                      <c:pt idx="4">
                        <c:v>Качество организации и проведения практик</c:v>
                      </c:pt>
                      <c:pt idx="5">
                        <c:v>Организация научно-исследовательской деятельности обучающихся</c:v>
                      </c:pt>
                      <c:pt idx="6">
                        <c:v>Воспитательная работа</c:v>
                      </c:pt>
                      <c:pt idx="7">
                        <c:v>Работа куратора/наставника группы в период обучения в СВФУ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'17-18 ОБЩЕЕ'!$H$51:$H$58</c15:sqref>
                        </c15:formulaRef>
                      </c:ext>
                    </c:extLst>
                    <c:numCache>
                      <c:formatCode>0.00</c:formatCode>
                      <c:ptCount val="8"/>
                      <c:pt idx="0">
                        <c:v>8.5081967213114762</c:v>
                      </c:pt>
                      <c:pt idx="1">
                        <c:v>8.5081967213114762</c:v>
                      </c:pt>
                      <c:pt idx="2">
                        <c:v>8.4754098360655732</c:v>
                      </c:pt>
                      <c:pt idx="3">
                        <c:v>8.0983606557377055</c:v>
                      </c:pt>
                      <c:pt idx="4">
                        <c:v>8.5666666666666664</c:v>
                      </c:pt>
                      <c:pt idx="5">
                        <c:v>8.0491803278688518</c:v>
                      </c:pt>
                      <c:pt idx="6">
                        <c:v>8.5245901639344268</c:v>
                      </c:pt>
                      <c:pt idx="7">
                        <c:v>8.4918032786885238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A-A457-4460-9025-0CBB2299D0CD}"/>
                  </c:ext>
                </c:extLst>
              </c15:ser>
            </c15:filteredRadarSeries>
            <c15:filteredRadar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'17-18 ОБЩЕЕ'!$I$50</c15:sqref>
                        </c15:formulaRef>
                      </c:ext>
                    </c:extLst>
                    <c:strCache>
                      <c:ptCount val="1"/>
                      <c:pt idx="0">
                        <c:v>По всем филиалам</c:v>
                      </c:pt>
                    </c:strCache>
                  </c:strRef>
                </c:tx>
                <c:spPr>
                  <a:ln w="28575" cap="rnd">
                    <a:solidFill>
                      <a:schemeClr val="accent4"/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4"/>
                    </a:solidFill>
                    <a:ln w="9525">
                      <a:solidFill>
                        <a:schemeClr val="accent4"/>
                      </a:solidFill>
                    </a:ln>
                    <a:effectLst/>
                  </c:spPr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endParaRPr lang="ru-RU"/>
                    </a:p>
                  </c:txPr>
                  <c:showLegendKey val="0"/>
                  <c:showVal val="1"/>
                  <c:showCatName val="1"/>
                  <c:showSerName val="1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'17-18 ОБЩЕЕ'!$A$51:$A$58</c15:sqref>
                        </c15:formulaRef>
                      </c:ext>
                    </c:extLst>
                    <c:strCache>
                      <c:ptCount val="8"/>
                      <c:pt idx="0">
                        <c:v>Доступность и своевременность всей необходимой информации</c:v>
                      </c:pt>
                      <c:pt idx="1">
                        <c:v>Организация учебного процесса в СВФУ</c:v>
                      </c:pt>
                      <c:pt idx="2">
                        <c:v>Содержание (контент) профильных дисциплин в ЭИОС СВФУ</c:v>
                      </c:pt>
                      <c:pt idx="3">
                        <c:v>Содержание (контент) непрофильных дисциплин в ЭИОС СВФУ</c:v>
                      </c:pt>
                      <c:pt idx="4">
                        <c:v>Качество организации и проведения практик</c:v>
                      </c:pt>
                      <c:pt idx="5">
                        <c:v>Организация научно-исследовательской деятельности обучающихся</c:v>
                      </c:pt>
                      <c:pt idx="6">
                        <c:v>Воспитательная работа</c:v>
                      </c:pt>
                      <c:pt idx="7">
                        <c:v>Работа куратора/наставника группы в период обучения в СВФУ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'17-18 ОБЩЕЕ'!$I$51:$I$58</c15:sqref>
                        </c15:formulaRef>
                      </c:ext>
                    </c:extLst>
                    <c:numCache>
                      <c:formatCode>0.00</c:formatCode>
                      <c:ptCount val="8"/>
                      <c:pt idx="0">
                        <c:v>8.555160142348754</c:v>
                      </c:pt>
                      <c:pt idx="1">
                        <c:v>8.52491103202847</c:v>
                      </c:pt>
                      <c:pt idx="2">
                        <c:v>8.4368327402135233</c:v>
                      </c:pt>
                      <c:pt idx="3">
                        <c:v>8.212633451957295</c:v>
                      </c:pt>
                      <c:pt idx="4">
                        <c:v>8.2310437109723456</c:v>
                      </c:pt>
                      <c:pt idx="5">
                        <c:v>8.3318505338078293</c:v>
                      </c:pt>
                      <c:pt idx="6">
                        <c:v>8.3042704626334523</c:v>
                      </c:pt>
                      <c:pt idx="7">
                        <c:v>8.7782724844167408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B-A457-4460-9025-0CBB2299D0CD}"/>
                  </c:ext>
                </c:extLst>
              </c15:ser>
            </c15:filteredRadarSeries>
          </c:ext>
        </c:extLst>
      </c:radarChart>
      <c:catAx>
        <c:axId val="28656985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86566528"/>
        <c:crosses val="autoZero"/>
        <c:auto val="1"/>
        <c:lblAlgn val="ctr"/>
        <c:lblOffset val="100"/>
        <c:noMultiLvlLbl val="0"/>
      </c:catAx>
      <c:valAx>
        <c:axId val="286566528"/>
        <c:scaling>
          <c:orientation val="minMax"/>
          <c:max val="1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86569856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1615983932160948"/>
          <c:y val="0.95727269919633728"/>
          <c:w val="0.57218125411519294"/>
          <c:h val="3.794404265912995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5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6B6BCD-C575-44FD-99ED-BD5E813E43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3591348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5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984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4835"/>
            <a:ext cx="540893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2E8E0B-AA6F-4818-8DBC-A0B2363281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4623575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0C73F-F4FB-4D09-9600-5753F7F18FBB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655CE-E228-4AFD-B860-0B4EFD9B6A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28518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0C73F-F4FB-4D09-9600-5753F7F18FBB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655CE-E228-4AFD-B860-0B4EFD9B6A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1857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0C73F-F4FB-4D09-9600-5753F7F18FBB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655CE-E228-4AFD-B860-0B4EFD9B6A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6152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0C73F-F4FB-4D09-9600-5753F7F18FBB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655CE-E228-4AFD-B860-0B4EFD9B6A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820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0C73F-F4FB-4D09-9600-5753F7F18FBB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655CE-E228-4AFD-B860-0B4EFD9B6A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81341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0C73F-F4FB-4D09-9600-5753F7F18FBB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655CE-E228-4AFD-B860-0B4EFD9B6A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3636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0C73F-F4FB-4D09-9600-5753F7F18FBB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655CE-E228-4AFD-B860-0B4EFD9B6A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9304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0C73F-F4FB-4D09-9600-5753F7F18FBB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655CE-E228-4AFD-B860-0B4EFD9B6A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0952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0C73F-F4FB-4D09-9600-5753F7F18FBB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655CE-E228-4AFD-B860-0B4EFD9B6A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1581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0C73F-F4FB-4D09-9600-5753F7F18FBB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655CE-E228-4AFD-B860-0B4EFD9B6A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6793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0C73F-F4FB-4D09-9600-5753F7F18FBB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655CE-E228-4AFD-B860-0B4EFD9B6A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6875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D0C73F-F4FB-4D09-9600-5753F7F18FBB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655CE-E228-4AFD-B860-0B4EFD9B6A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1044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887134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Анкетирование обучающихся, преподавателей и работодателей 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4666067"/>
            <a:ext cx="9144000" cy="1655762"/>
          </a:xfrm>
        </p:spPr>
        <p:txBody>
          <a:bodyPr>
            <a:normAutofit/>
          </a:bodyPr>
          <a:lstStyle/>
          <a:p>
            <a:r>
              <a:rPr lang="ru-RU" sz="3600" dirty="0" smtClean="0"/>
              <a:t>2023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936958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64911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70C0"/>
                </a:solidFill>
              </a:rPr>
              <a:t>Анкетирование НПР об удовлетворенности условиями и организацией образовательной деятельности</a:t>
            </a:r>
            <a:br>
              <a:rPr lang="ru-RU" sz="3200" dirty="0" smtClean="0">
                <a:solidFill>
                  <a:srgbClr val="0070C0"/>
                </a:solidFill>
              </a:rPr>
            </a:b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8941" y="1330035"/>
            <a:ext cx="10949247" cy="4987637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ru-RU" dirty="0" smtClean="0"/>
              <a:t>Всего в анкетировании приняло участие 48 НПР института. </a:t>
            </a:r>
          </a:p>
          <a:p>
            <a:pPr algn="just"/>
            <a:r>
              <a:rPr lang="ru-RU" dirty="0" smtClean="0"/>
              <a:t>Опрос показал, что преподаватели часто применяют в работе современные методики образования - 93% респондентов; качество проводимых в СВФУ научных семинаров, конференций удовлетворяет 90% НПР; 46% НПР часто публикуются в отечественных рецензируемых изданиях; 89% ППС проходят обучение на курсах повышения квалификации.</a:t>
            </a:r>
          </a:p>
          <a:p>
            <a:pPr algn="just"/>
            <a:r>
              <a:rPr lang="ru-RU" dirty="0" smtClean="0"/>
              <a:t>Качество учебно-методического обеспечения в институте на «5» по 5-балльной шкале оценили 54% преподавателей; средний балл по филиалу составил 4,4.</a:t>
            </a:r>
          </a:p>
          <a:p>
            <a:pPr algn="just"/>
            <a:r>
              <a:rPr lang="ru-RU" dirty="0" smtClean="0"/>
              <a:t>57% НПР удовлетворены условиями организации труда на кафедре и оснащенностью своего рабочего места; удовлетворены качеством аудиторий, помещений кафедр, учебных лабораторий и оборудования 73% ППС; средний балл удовлетворенности качеством фондов читального зала и библиотеки составил 4,4 (по 5-балльной шкале); качество подключения к ЭБС из любой точки оценено сотрудниками на 4,5 (по 5 балльной шкале). 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63405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3880" y="462336"/>
            <a:ext cx="10515600" cy="6013279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 smtClean="0"/>
              <a:t>Качество функционирования ЭИОС большинство преподавателей (91%) оценило достаточно высоко (на 5 и 4 балла по 5-балльной шкале), среднее значение оценок – 4,5.</a:t>
            </a:r>
          </a:p>
          <a:p>
            <a:pPr algn="just"/>
            <a:r>
              <a:rPr lang="ru-RU" dirty="0" smtClean="0"/>
              <a:t>Средний балл оценки удовлетворенности технической и информационной оснащенностью учебного процесса составил 4,3 балла по 5-балльной шкале. </a:t>
            </a:r>
          </a:p>
          <a:p>
            <a:pPr algn="just"/>
            <a:r>
              <a:rPr lang="ru-RU" dirty="0" smtClean="0"/>
              <a:t>Сочетанием педагогической и исследовательской деятельности удовлетворены 83% НПР; доступностью информации, касающейся учебного процесса – 90%.</a:t>
            </a:r>
          </a:p>
          <a:p>
            <a:pPr algn="just"/>
            <a:r>
              <a:rPr lang="ru-RU" dirty="0" smtClean="0"/>
              <a:t>Условиями работы в СВФУ удовлетворены 88% респондентов; в среднем  4,5 балла (по 5-балльной шкале) составила оценка удовлетворенности условиями организации образовательного процесса в филиале.</a:t>
            </a:r>
          </a:p>
          <a:p>
            <a:pPr algn="just"/>
            <a:r>
              <a:rPr lang="ru-RU" dirty="0" smtClean="0"/>
              <a:t>В целом по филиалу условиями реализации образовательных программ удовлетворены 87% ППС, суммарный средний балл оценки удовлетворенностью (по 5-балльной шкале) составил 4,4; материально-техническим и учебно-методическим обеспечением образовательных программ удовлетворены 88%; суммарный средний балл – 4,4; удовлетворены условиями организации образовательного процесса 89% НПР; суммарный средний балл оценки удовлетворенностью составил 4,5 (по 5-балльной шкале).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51898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98904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700" dirty="0" smtClean="0">
                <a:solidFill>
                  <a:srgbClr val="0070C0"/>
                </a:solidFill>
              </a:rPr>
              <a:t>Результаты оценивания преподавателями качества образовательной деятельности и качества подготовки обучающихся по образовательным программам</a:t>
            </a:r>
            <a:endParaRPr lang="ru-RU" sz="2700" dirty="0">
              <a:solidFill>
                <a:srgbClr val="0070C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42455439"/>
              </p:ext>
            </p:extLst>
          </p:nvPr>
        </p:nvGraphicFramePr>
        <p:xfrm>
          <a:off x="548641" y="1496291"/>
          <a:ext cx="10921538" cy="5030268"/>
        </p:xfrm>
        <a:graphic>
          <a:graphicData uri="http://schemas.openxmlformats.org/drawingml/2006/table">
            <a:tbl>
              <a:tblPr firstRow="1" firstCol="1" bandRow="1"/>
              <a:tblGrid>
                <a:gridCol w="792329">
                  <a:extLst>
                    <a:ext uri="{9D8B030D-6E8A-4147-A177-3AD203B41FA5}">
                      <a16:colId xmlns:a16="http://schemas.microsoft.com/office/drawing/2014/main" val="2722458131"/>
                    </a:ext>
                  </a:extLst>
                </a:gridCol>
                <a:gridCol w="6888630">
                  <a:extLst>
                    <a:ext uri="{9D8B030D-6E8A-4147-A177-3AD203B41FA5}">
                      <a16:colId xmlns:a16="http://schemas.microsoft.com/office/drawing/2014/main" val="1526553986"/>
                    </a:ext>
                  </a:extLst>
                </a:gridCol>
                <a:gridCol w="1400440">
                  <a:extLst>
                    <a:ext uri="{9D8B030D-6E8A-4147-A177-3AD203B41FA5}">
                      <a16:colId xmlns:a16="http://schemas.microsoft.com/office/drawing/2014/main" val="2511390544"/>
                    </a:ext>
                  </a:extLst>
                </a:gridCol>
                <a:gridCol w="1840139">
                  <a:extLst>
                    <a:ext uri="{9D8B030D-6E8A-4147-A177-3AD203B41FA5}">
                      <a16:colId xmlns:a16="http://schemas.microsoft.com/office/drawing/2014/main" val="886810804"/>
                    </a:ext>
                  </a:extLst>
                </a:gridCol>
              </a:tblGrid>
              <a:tr h="609592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Образовательная программа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качества образовательной программы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подготовки обучающихся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1366290"/>
                  </a:ext>
                </a:extLst>
              </a:tr>
              <a:tr h="305332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01.03.02 Прикладная математика и информатика. Профиль: Системное программирование и компьютерные технологии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9,00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8,50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2520053"/>
                  </a:ext>
                </a:extLst>
              </a:tr>
              <a:tr h="203555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08.03.01 Строительство. Профиль: Промышленное и гражданское строительство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8,14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7,86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1240664"/>
                  </a:ext>
                </a:extLst>
              </a:tr>
              <a:tr h="203555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09.03.03 Прикладная информатика. Профиль: Прикладная информатика в менеджменте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9,20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8,80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0388538"/>
                  </a:ext>
                </a:extLst>
              </a:tr>
              <a:tr h="407110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13.03.02 Электроэнергетика и электротехника. Профиль: Электрооборудование и электрохозяйство предприятий, организаций, учреждений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9,00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8,84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442364"/>
                  </a:ext>
                </a:extLst>
              </a:tr>
              <a:tr h="305332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13.03.02 Электроэнергетика и электротехника. Профиль: Электропривод и автоматика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9,04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8,76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162176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21.05.04 Горное дело. Профиль: Маркшейдерское дело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7,83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6,67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565034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21.05.04 Горное дело. Профиль: Обогащение полезных ископаемых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7,80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7,20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559738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21.05.04 Горное дело. Профиль: Открытые горные работы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7,63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7,13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1037460"/>
                  </a:ext>
                </a:extLst>
              </a:tr>
              <a:tr h="208149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21.05.04 Горное дело. Профиль: Подземная разработка пластовых месторождений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8,67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7,00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4565021"/>
                  </a:ext>
                </a:extLst>
              </a:tr>
              <a:tr h="305332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21.05.04 Горное дело. Профиль: Электрификация и автоматизация горного производства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9,20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9,10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523188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38.03.01 Экономика. Профиль: Экономика труда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7,20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7,00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6187491"/>
                  </a:ext>
                </a:extLst>
              </a:tr>
              <a:tr h="305332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44.03.02 Психолого-педагогическое образование. Профиль: Общая и специальная психология и педагогика в образовании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8,25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8,17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4766697"/>
                  </a:ext>
                </a:extLst>
              </a:tr>
              <a:tr h="305332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44.03.05 Педагогическое образование (с двумя профилями подготовки). Профиль: Дошкольное образование и начальное образование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8,00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7,91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132911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45.03.01 Филология. Профиль: Зарубежная филология (английский язык и литература)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8,83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8,17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255918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45.03.01 Филология. Профиль: Отечественная филология (русский язык и литература)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8,50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7,83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67" marR="38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59074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29798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70C0"/>
                </a:solidFill>
              </a:rPr>
              <a:t>Результаты опросов работодателей и (или) их объединений, иных юридических и (или) физических лиц об удовлетворенности качеством образования </a:t>
            </a:r>
            <a:endParaRPr lang="ru-RU" sz="5400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274512"/>
            <a:ext cx="10515600" cy="4351338"/>
          </a:xfrm>
        </p:spPr>
        <p:txBody>
          <a:bodyPr/>
          <a:lstStyle/>
          <a:p>
            <a:pPr algn="just"/>
            <a:r>
              <a:rPr lang="ru-RU" dirty="0" smtClean="0"/>
              <a:t>В 2023 г. в анкетировании приняло участие 109 представителей работодателей. </a:t>
            </a:r>
          </a:p>
          <a:p>
            <a:pPr algn="just"/>
            <a:r>
              <a:rPr lang="ru-RU" dirty="0" smtClean="0"/>
              <a:t>Наибольшее количество респондентов, принявших участие в анкетировании (более 10), было привлечено по образовательным программам: 13.03.02 «Электроэнергетика и электротехника», профиль «Электрооборудование и электрохозяйство предприятий, организаций, учреждений» – 11 чел.; 13.03.02 «Электроэнергетика и электротехника», профиль «Электропривод и автоматика» – 12 чел.; 21.05.04 «Горное дело», специализация «Подземная разработка пластовых месторождений» – 12 чел.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64231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6883" y="420774"/>
            <a:ext cx="10515600" cy="435133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800" dirty="0" smtClean="0"/>
              <a:t>Анализ анкет показал, что:</a:t>
            </a:r>
          </a:p>
          <a:p>
            <a:pPr algn="just"/>
            <a:r>
              <a:rPr lang="ru-RU" sz="1800" dirty="0" smtClean="0"/>
              <a:t>­	работодатели удовлетворены сотрудничеством как в целом с институтом (93%), так и по отдельным образовательным программам;</a:t>
            </a:r>
          </a:p>
          <a:p>
            <a:pPr algn="just"/>
            <a:r>
              <a:rPr lang="ru-RU" sz="1800" dirty="0" smtClean="0"/>
              <a:t>­	83% представителей работодателей подтвердили, что трудоустраивают на свои предприятия/организации выпускников образовательных программ института; </a:t>
            </a:r>
          </a:p>
          <a:p>
            <a:pPr algn="just"/>
            <a:r>
              <a:rPr lang="ru-RU" sz="1800" dirty="0" smtClean="0"/>
              <a:t>­	работодатели продемонстрировали высокий уровень удовлетворенности качеством подготовки обучающихся: «в полной мере удовлетворены» - 45%, и «в большей степени удовлетворены» – 52%;</a:t>
            </a:r>
          </a:p>
          <a:p>
            <a:pPr algn="just"/>
            <a:r>
              <a:rPr lang="ru-RU" sz="1800" dirty="0" smtClean="0"/>
              <a:t>­	работодатели демонстрируют разную степень удовлетворенности в зависимости от степени вовлеченности в образовательный процесс. Чем выше вовлеченность в образовательный процесс, тем выше удовлетворенность качеством подготовки выпускников;</a:t>
            </a:r>
          </a:p>
          <a:p>
            <a:pPr algn="just"/>
            <a:r>
              <a:rPr lang="ru-RU" sz="1800" dirty="0" smtClean="0"/>
              <a:t>­	наибольшую степень удовлетворённости качеством подготовки продемонстрировали работодатели, сотрудничающие с СВФУ по 2-3 направлениям (100%): участие в разработке оценочных материалов; актуализации и разработки учебных курсов; преподавание и проведение мастер-классов; работа в качестве организатора/наставника на практике; участие в работе государственной экзаменационной комиссии.</a:t>
            </a:r>
          </a:p>
          <a:p>
            <a:pPr algn="just"/>
            <a:r>
              <a:rPr lang="ru-RU" sz="1800" dirty="0" smtClean="0"/>
              <a:t>Ответы на открытый вопрос «Какие качества и компетенции, на Ваш взгляд недостаточно сформированы у выпускников?» показали наиболее важные и значимые для работодателей качества и компетенции обучающихся, нуждающиеся в усилении: правовая и финансовая/экономическая грамотность, саморазвитие, инициативность, стратегическое мышление, а также навыки методической работы (для филологов).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0720582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0294" y="132369"/>
            <a:ext cx="10515600" cy="790344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70C0"/>
                </a:solidFill>
              </a:rPr>
              <a:t>Оценка качества образования обучающихся представителями работодателей в разрезе образовательных программ </a:t>
            </a:r>
            <a:endParaRPr lang="ru-RU" sz="2800" dirty="0">
              <a:solidFill>
                <a:srgbClr val="0070C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7707433"/>
              </p:ext>
            </p:extLst>
          </p:nvPr>
        </p:nvGraphicFramePr>
        <p:xfrm>
          <a:off x="470364" y="1014154"/>
          <a:ext cx="10926384" cy="5685128"/>
        </p:xfrm>
        <a:graphic>
          <a:graphicData uri="http://schemas.openxmlformats.org/drawingml/2006/table">
            <a:tbl>
              <a:tblPr firstRow="1" firstCol="1" bandRow="1"/>
              <a:tblGrid>
                <a:gridCol w="808899">
                  <a:extLst>
                    <a:ext uri="{9D8B030D-6E8A-4147-A177-3AD203B41FA5}">
                      <a16:colId xmlns:a16="http://schemas.microsoft.com/office/drawing/2014/main" val="2205494868"/>
                    </a:ext>
                  </a:extLst>
                </a:gridCol>
                <a:gridCol w="6301182">
                  <a:extLst>
                    <a:ext uri="{9D8B030D-6E8A-4147-A177-3AD203B41FA5}">
                      <a16:colId xmlns:a16="http://schemas.microsoft.com/office/drawing/2014/main" val="3336182992"/>
                    </a:ext>
                  </a:extLst>
                </a:gridCol>
                <a:gridCol w="969761">
                  <a:extLst>
                    <a:ext uri="{9D8B030D-6E8A-4147-A177-3AD203B41FA5}">
                      <a16:colId xmlns:a16="http://schemas.microsoft.com/office/drawing/2014/main" val="60705642"/>
                    </a:ext>
                  </a:extLst>
                </a:gridCol>
                <a:gridCol w="970907">
                  <a:extLst>
                    <a:ext uri="{9D8B030D-6E8A-4147-A177-3AD203B41FA5}">
                      <a16:colId xmlns:a16="http://schemas.microsoft.com/office/drawing/2014/main" val="3576625411"/>
                    </a:ext>
                  </a:extLst>
                </a:gridCol>
                <a:gridCol w="969761">
                  <a:extLst>
                    <a:ext uri="{9D8B030D-6E8A-4147-A177-3AD203B41FA5}">
                      <a16:colId xmlns:a16="http://schemas.microsoft.com/office/drawing/2014/main" val="3441208692"/>
                    </a:ext>
                  </a:extLst>
                </a:gridCol>
                <a:gridCol w="905874">
                  <a:extLst>
                    <a:ext uri="{9D8B030D-6E8A-4147-A177-3AD203B41FA5}">
                      <a16:colId xmlns:a16="http://schemas.microsoft.com/office/drawing/2014/main" val="3788843"/>
                    </a:ext>
                  </a:extLst>
                </a:gridCol>
              </a:tblGrid>
              <a:tr h="822958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Образовательная программа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indent="0" algn="ctr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Удовлетворен в полной мере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indent="0" algn="ctr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Удовлетворен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indent="0" algn="ctr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 удовлетворен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indent="0" algn="ctr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Затрудняюсь ответить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117547"/>
                  </a:ext>
                </a:extLst>
              </a:tr>
              <a:tr h="415091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01.03.02 Прикладная математика и информатика. Профиль: Системное программирование и компьютерные технологии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43%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57%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3968093"/>
                  </a:ext>
                </a:extLst>
              </a:tr>
              <a:tr h="207546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08.03.01 Строительство. Профиль: Промышленное и гражданское строительство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29%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71%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3089970"/>
                  </a:ext>
                </a:extLst>
              </a:tr>
              <a:tr h="415091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09.03.03 Прикладная информатика. Профиль: Прикладная информатика в менеджменте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60%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40%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7286473"/>
                  </a:ext>
                </a:extLst>
              </a:tr>
              <a:tr h="415091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13.03.02 Электроэнергетика и электротехника. Профиль: Электрооборудование и электрохозяйство предприятий, организаций, учреждений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55%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45%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456859"/>
                  </a:ext>
                </a:extLst>
              </a:tr>
              <a:tr h="296166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13.03.02 Электроэнергетика и электротехника. Профиль: Электропривод и автоматика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50%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42%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8%</a:t>
                      </a:r>
                      <a:endParaRPr lang="ru-RU" sz="13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3369784"/>
                  </a:ext>
                </a:extLst>
              </a:tr>
              <a:tr h="207546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21.05.04 Горное дело. Профиль: Маркшейдерское дело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33%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67%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6070048"/>
                  </a:ext>
                </a:extLst>
              </a:tr>
              <a:tr h="207546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21.05.04 Горное дело. Профиль: Обогащение полезных ископаемых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57%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43%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2378887"/>
                  </a:ext>
                </a:extLst>
              </a:tr>
              <a:tr h="207546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21.05.04 Горное дело. Профиль: Открытые горные работы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57%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43%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2512766"/>
                  </a:ext>
                </a:extLst>
              </a:tr>
              <a:tr h="207546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21.05.04 Горное дело. Профиль: Подземная разработка пластовых месторождений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67%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33%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0366002"/>
                  </a:ext>
                </a:extLst>
              </a:tr>
              <a:tr h="415091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21.05.04 Горное дело. Профиль: Электрификация и автоматизация горного производства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63%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38%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27339"/>
                  </a:ext>
                </a:extLst>
              </a:tr>
              <a:tr h="207546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38.03.01 Экономика. Профиль: Экономика труда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1004069"/>
                  </a:ext>
                </a:extLst>
              </a:tr>
              <a:tr h="415091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44.03.02 Психолого-педагогическое образование. Профиль: Общая и специальная психология и педагогика в образовании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053276"/>
                  </a:ext>
                </a:extLst>
              </a:tr>
              <a:tr h="415091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44.03.05 Педагогическое образование (с двумя профилями подготовки). Профиль: Дошкольное образование и начальное образование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5091063"/>
                  </a:ext>
                </a:extLst>
              </a:tr>
              <a:tr h="415091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45.03.01 Филология. Профиль: Зарубежная филология (английский язык и литература)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50%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17%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33%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093104"/>
                  </a:ext>
                </a:extLst>
              </a:tr>
              <a:tr h="415091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45.03.01 Филология. Профиль: Отечественная филология (русский язык и литература)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60%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40%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0605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15660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Проект постановления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59618"/>
            <a:ext cx="10515600" cy="435133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/>
              <a:t>1. Информацию принять к сведению.</a:t>
            </a:r>
          </a:p>
          <a:p>
            <a:pPr marL="0" indent="0" algn="just">
              <a:buNone/>
            </a:pPr>
            <a:r>
              <a:rPr lang="ru-RU" dirty="0" smtClean="0"/>
              <a:t>2. Руководителям ОПОП обсудить результаты анкетирования на заседаниях кафедр; принять меры по повышению качества удовлетворенности образовательным процессом обучающимися, качеством подготовки студентов работодателями.</a:t>
            </a:r>
          </a:p>
          <a:p>
            <a:pPr marL="0" indent="0" algn="just">
              <a:buNone/>
            </a:pPr>
            <a:r>
              <a:rPr lang="ru-RU" dirty="0" smtClean="0"/>
              <a:t>3. Принять меры по повышению качества удовлетворенности студентов по следующим показателям: «</a:t>
            </a:r>
            <a:r>
              <a:rPr lang="ru-RU" dirty="0"/>
              <a:t>Комфортность условий предоставления образовательных услуг в СВФУ», «Санитарно-гигиеническое состояние учебных аудиторий», «Обслуживание и организация питания</a:t>
            </a:r>
            <a:r>
              <a:rPr lang="ru-RU" dirty="0" smtClean="0"/>
              <a:t>».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70913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9887" y="462338"/>
            <a:ext cx="10515600" cy="6512040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 smtClean="0"/>
              <a:t>В 2023 г. сбор данных осуществлялся методом анкетирования в форме интернет опроса (онлайн опроса) с использованием внутривузовской системы онлайн анкетирования для обучающихся (http://anket.s-vfu.ru/) и электронной анкеты, созданной в «Yandex Forms» для работодателей и педагогических работников.</a:t>
            </a:r>
          </a:p>
          <a:p>
            <a:pPr algn="just"/>
            <a:r>
              <a:rPr lang="ru-RU" dirty="0" smtClean="0"/>
              <a:t>Охват обучающихся анкетированием по Техническому институту составил 73,43%. Для оценки уровня удовлетворенности обучающихся качеством образовательного процесса задавались как общие вопросы, так и вопросы более предметного характера с оценкой разных аспектов обучения.</a:t>
            </a:r>
          </a:p>
          <a:p>
            <a:pPr algn="just"/>
            <a:r>
              <a:rPr lang="ru-RU" dirty="0"/>
              <a:t>На вопрос «Оправдались ли Ваши ожидания, связанные с выбором учебного заведения?», ответы обучающихся распределились следующим образом: «да, гораздо, лучше, чем ожидал(а)» - 31,37%, «да, скорее да, лучше, чем ожидал(а)» - 20,96%, «да, так как ожидал(а)» - 40,84%, «скорее нет, ожидал(а) лучшего – 5,28% и «нет, хуже, чем ожидал(а)» – 1,55%.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42397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9887" y="462338"/>
            <a:ext cx="10515600" cy="6512040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На вопрос «Оцените, пожалуйста, по шкале от 1-10, насколько Вы удовлетворены тем, что обучаетесь на данной образовательной программе (из расчёта, что 1 балл – соответствует абсолютной неудовлетворенности, а 10 баллов -  абсолютной удовлетворенности по данному показателю)» были получены следующие результаты: низкую удовлетворенность обучением по образовательной программе (1-5 баллов) показали 8,69% студентов; на 6-7 баллов (средний уровень удовлетворенности) оценили удовлетворенность образовательными программами 10,56% студентов; высокую и очень высокую удовлетворенность качеством получаемого образования (8, 9, 10 баллов) отметили 80,75% опрошенных. </a:t>
            </a:r>
          </a:p>
          <a:p>
            <a:pPr algn="just"/>
            <a:r>
              <a:rPr lang="ru-RU" dirty="0" smtClean="0"/>
              <a:t>Таким образом, подавляющее большинство обучающихся отметили высокую удовлетворенность обучением по выбранной образовательной программе.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45435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9887" y="462338"/>
            <a:ext cx="10515600" cy="6512040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У 80,28% респондентов обучение по образовательным программам института полностью соответствует ожиданиям. У 13,35% обучающихся в целом обучение соответствует ожиданиям (6,7 баллов). Низкую оценку поставили (1—5 баллов) 6,37% всех респондентов в совокупности.</a:t>
            </a:r>
          </a:p>
          <a:p>
            <a:pPr algn="just"/>
            <a:r>
              <a:rPr lang="ru-RU" dirty="0" smtClean="0"/>
              <a:t>На вопрос «Оцените, пожалуйста, по шкале от 1-10, насколько обучение на данной образовательной программе соответствует вашему идеалу (из расчёта, что 1 балл – крайне далек от идеала, а 10 баллов -  практически соответствует идеалу)» 74,85% обучающихся ответили, что обучение соответствует идеалу; обучение в общем соответствует идеальным представлениям у 13,35%  обучающихся, не соответствует - у 11,8%.</a:t>
            </a:r>
          </a:p>
          <a:p>
            <a:pPr algn="just"/>
            <a:r>
              <a:rPr lang="ru-RU" dirty="0" smtClean="0"/>
              <a:t>Индекс CSI удовлетворенности обучением по образовательной программе составил 84%.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69307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9887" y="462338"/>
            <a:ext cx="10515600" cy="6512040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На вопрос: «Как Вы считаете, достаточно ли для успешного трудоустройства по получаемой профессии тех знаний и навыков, которые Вы приобретаете во время обучения в СВФУ?», большинство опрошенных выбрали ответ «да, достаточно» - 54%, «скорее достаточно» - 34%, ответили «скорее недостаточно» - 5%, «нет, недостаточно» - 3% и 4% затруднились ответить.</a:t>
            </a:r>
          </a:p>
          <a:p>
            <a:pPr algn="just"/>
            <a:r>
              <a:rPr lang="ru-RU" dirty="0" smtClean="0"/>
              <a:t>93% («да» – 66%, «скорее да» – 27%) студентов считают, что прохождение практики в полной мере позволяет получить навыки, необходимые для будущего трудоустройства в соответствии с профилем программы; «скорее, нет» - ответили 2%, «нет» - 1%, затруднились ответить – 4%.</a:t>
            </a:r>
          </a:p>
          <a:p>
            <a:pPr algn="just"/>
            <a:r>
              <a:rPr lang="ru-RU" dirty="0" smtClean="0"/>
              <a:t>Средние </a:t>
            </a:r>
            <a:r>
              <a:rPr lang="ru-RU" dirty="0"/>
              <a:t>оценки удовлетворенности показателями института в разрезе образовательных программ ТИ (ф) </a:t>
            </a:r>
            <a:r>
              <a:rPr lang="ru-RU" dirty="0" smtClean="0"/>
              <a:t>СВФУ представлены на следующем слайде.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53103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4263605"/>
              </p:ext>
            </p:extLst>
          </p:nvPr>
        </p:nvGraphicFramePr>
        <p:xfrm>
          <a:off x="123827" y="118459"/>
          <a:ext cx="11932575" cy="6530244"/>
        </p:xfrm>
        <a:graphic>
          <a:graphicData uri="http://schemas.openxmlformats.org/drawingml/2006/table">
            <a:tbl>
              <a:tblPr firstRow="1" firstCol="1" bandRow="1"/>
              <a:tblGrid>
                <a:gridCol w="3108871">
                  <a:extLst>
                    <a:ext uri="{9D8B030D-6E8A-4147-A177-3AD203B41FA5}">
                      <a16:colId xmlns:a16="http://schemas.microsoft.com/office/drawing/2014/main" val="2095445542"/>
                    </a:ext>
                  </a:extLst>
                </a:gridCol>
                <a:gridCol w="587112">
                  <a:extLst>
                    <a:ext uri="{9D8B030D-6E8A-4147-A177-3AD203B41FA5}">
                      <a16:colId xmlns:a16="http://schemas.microsoft.com/office/drawing/2014/main" val="2605348530"/>
                    </a:ext>
                  </a:extLst>
                </a:gridCol>
                <a:gridCol w="588328">
                  <a:extLst>
                    <a:ext uri="{9D8B030D-6E8A-4147-A177-3AD203B41FA5}">
                      <a16:colId xmlns:a16="http://schemas.microsoft.com/office/drawing/2014/main" val="102492205"/>
                    </a:ext>
                  </a:extLst>
                </a:gridCol>
                <a:gridCol w="588328">
                  <a:extLst>
                    <a:ext uri="{9D8B030D-6E8A-4147-A177-3AD203B41FA5}">
                      <a16:colId xmlns:a16="http://schemas.microsoft.com/office/drawing/2014/main" val="4099987247"/>
                    </a:ext>
                  </a:extLst>
                </a:gridCol>
                <a:gridCol w="588328">
                  <a:extLst>
                    <a:ext uri="{9D8B030D-6E8A-4147-A177-3AD203B41FA5}">
                      <a16:colId xmlns:a16="http://schemas.microsoft.com/office/drawing/2014/main" val="466917569"/>
                    </a:ext>
                  </a:extLst>
                </a:gridCol>
                <a:gridCol w="588328">
                  <a:extLst>
                    <a:ext uri="{9D8B030D-6E8A-4147-A177-3AD203B41FA5}">
                      <a16:colId xmlns:a16="http://schemas.microsoft.com/office/drawing/2014/main" val="1515663690"/>
                    </a:ext>
                  </a:extLst>
                </a:gridCol>
                <a:gridCol w="588328">
                  <a:extLst>
                    <a:ext uri="{9D8B030D-6E8A-4147-A177-3AD203B41FA5}">
                      <a16:colId xmlns:a16="http://schemas.microsoft.com/office/drawing/2014/main" val="1591139334"/>
                    </a:ext>
                  </a:extLst>
                </a:gridCol>
                <a:gridCol w="588328">
                  <a:extLst>
                    <a:ext uri="{9D8B030D-6E8A-4147-A177-3AD203B41FA5}">
                      <a16:colId xmlns:a16="http://schemas.microsoft.com/office/drawing/2014/main" val="3566025535"/>
                    </a:ext>
                  </a:extLst>
                </a:gridCol>
                <a:gridCol w="588328">
                  <a:extLst>
                    <a:ext uri="{9D8B030D-6E8A-4147-A177-3AD203B41FA5}">
                      <a16:colId xmlns:a16="http://schemas.microsoft.com/office/drawing/2014/main" val="1452855503"/>
                    </a:ext>
                  </a:extLst>
                </a:gridCol>
                <a:gridCol w="588328">
                  <a:extLst>
                    <a:ext uri="{9D8B030D-6E8A-4147-A177-3AD203B41FA5}">
                      <a16:colId xmlns:a16="http://schemas.microsoft.com/office/drawing/2014/main" val="2737758403"/>
                    </a:ext>
                  </a:extLst>
                </a:gridCol>
                <a:gridCol w="588328">
                  <a:extLst>
                    <a:ext uri="{9D8B030D-6E8A-4147-A177-3AD203B41FA5}">
                      <a16:colId xmlns:a16="http://schemas.microsoft.com/office/drawing/2014/main" val="1499993482"/>
                    </a:ext>
                  </a:extLst>
                </a:gridCol>
                <a:gridCol w="588328">
                  <a:extLst>
                    <a:ext uri="{9D8B030D-6E8A-4147-A177-3AD203B41FA5}">
                      <a16:colId xmlns:a16="http://schemas.microsoft.com/office/drawing/2014/main" val="2670612951"/>
                    </a:ext>
                  </a:extLst>
                </a:gridCol>
                <a:gridCol w="588328">
                  <a:extLst>
                    <a:ext uri="{9D8B030D-6E8A-4147-A177-3AD203B41FA5}">
                      <a16:colId xmlns:a16="http://schemas.microsoft.com/office/drawing/2014/main" val="477695510"/>
                    </a:ext>
                  </a:extLst>
                </a:gridCol>
                <a:gridCol w="588328">
                  <a:extLst>
                    <a:ext uri="{9D8B030D-6E8A-4147-A177-3AD203B41FA5}">
                      <a16:colId xmlns:a16="http://schemas.microsoft.com/office/drawing/2014/main" val="324704082"/>
                    </a:ext>
                  </a:extLst>
                </a:gridCol>
                <a:gridCol w="588328">
                  <a:extLst>
                    <a:ext uri="{9D8B030D-6E8A-4147-A177-3AD203B41FA5}">
                      <a16:colId xmlns:a16="http://schemas.microsoft.com/office/drawing/2014/main" val="3100233516"/>
                    </a:ext>
                  </a:extLst>
                </a:gridCol>
                <a:gridCol w="588328">
                  <a:extLst>
                    <a:ext uri="{9D8B030D-6E8A-4147-A177-3AD203B41FA5}">
                      <a16:colId xmlns:a16="http://schemas.microsoft.com/office/drawing/2014/main" val="30016519"/>
                    </a:ext>
                  </a:extLst>
                </a:gridCol>
              </a:tblGrid>
              <a:tr h="1910366">
                <a:tc>
                  <a:txBody>
                    <a:bodyPr/>
                    <a:lstStyle/>
                    <a:p>
                      <a:pPr indent="450215" algn="l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Образовательная программа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indent="0" algn="l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Доступность и своевременность всей необходимой информации, касающейся учебного процесса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indent="0" algn="l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Организация учебного процесса в СВФУ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indent="0" algn="l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Содержание (контент) профильных дисциплин в ЭИОС СВФУ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indent="0" algn="l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Содержание (контент) непрофильных дисциплин в ЭИОС СВФУ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indent="0" algn="l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Качество организации и проведения практик</a:t>
                      </a:r>
                      <a:endParaRPr lang="ru-RU" sz="1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indent="0" algn="l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Организация научно-исследовательской деятельности обучающихся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indent="0" algn="l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Воспитательная работа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indent="0" algn="l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Работа куратора/наставника группы в период обучения в СВФУ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indent="0" algn="l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Открытость, полнота и доступность информации о деятельности СВФУ, размещенная на ее официальном сайте</a:t>
                      </a:r>
                      <a:endParaRPr lang="ru-RU" sz="1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indent="0" algn="l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Качество аудиторий, помещений кафедр, фондов читального зала и библиотеки, учебных лабораторий и оборудования СВФУ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indent="0" algn="l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Комфортность условий предоставления образовательных услуг в СВФУ 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indent="0" algn="l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Санитарно-гигиеническое состояние учебных аудиторий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indent="0" algn="l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Обслуживание и организация питания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indent="0" algn="l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Доброжелательность и вежливость сотрудников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indent="0" algn="l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Доброжелательность и вежливость ППС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4490371"/>
                  </a:ext>
                </a:extLst>
              </a:tr>
              <a:tr h="349574">
                <a:tc>
                  <a:txBody>
                    <a:bodyPr/>
                    <a:lstStyle/>
                    <a:p>
                      <a:pPr indent="450215" algn="l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01.03.02 Прикладная математика и информатика. Системное программирование и компьютерные технологии</a:t>
                      </a:r>
                      <a:endParaRPr lang="ru-RU" sz="1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8,2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7,5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7,6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7,5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7,1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7,4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8,1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9,1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7,9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7,1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7,5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7,8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7,1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8,3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8,7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4847422"/>
                  </a:ext>
                </a:extLst>
              </a:tr>
              <a:tr h="349574">
                <a:tc>
                  <a:txBody>
                    <a:bodyPr/>
                    <a:lstStyle/>
                    <a:p>
                      <a:pPr indent="450215" algn="l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08.03.01 Строительство. Промышленное и гражданское строительство</a:t>
                      </a:r>
                      <a:endParaRPr lang="ru-RU" sz="1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8,4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8,4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8,3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8,1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8,2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8,3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7,9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8,4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8,6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8,2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8,1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8,4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7,8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8,6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8,6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2507040"/>
                  </a:ext>
                </a:extLst>
              </a:tr>
              <a:tr h="279658">
                <a:tc>
                  <a:txBody>
                    <a:bodyPr/>
                    <a:lstStyle/>
                    <a:p>
                      <a:pPr indent="450215" algn="l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09.03.03 Прикладная информатика. Прикладная информатика в менеджменте</a:t>
                      </a:r>
                      <a:endParaRPr lang="ru-RU" sz="1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8,4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8,1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8,0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7,6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7,5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7,6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7,8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9,0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8,0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7,2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6,7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7,3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4,9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8,5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8,8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0139069"/>
                  </a:ext>
                </a:extLst>
              </a:tr>
              <a:tr h="489403">
                <a:tc>
                  <a:txBody>
                    <a:bodyPr/>
                    <a:lstStyle/>
                    <a:p>
                      <a:pPr indent="450215" algn="l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13.03.02 Электроэнергетика и электротехника. Электрооборудование и электрохозяйство предприятий, организаций, учреждений</a:t>
                      </a:r>
                      <a:endParaRPr lang="ru-RU" sz="1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9,1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9,1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9,1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8,8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9,1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9,0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8,9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9,1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9,1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8,7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8,7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8,8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8,4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9,2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9,1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6333304"/>
                  </a:ext>
                </a:extLst>
              </a:tr>
              <a:tr h="349574">
                <a:tc>
                  <a:txBody>
                    <a:bodyPr/>
                    <a:lstStyle/>
                    <a:p>
                      <a:pPr indent="450215" algn="l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13.03.02 Электроэнергетика и электротехника. Электропривод и автоматика</a:t>
                      </a:r>
                      <a:endParaRPr lang="ru-RU" sz="1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9,0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9,0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8,8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8,8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8,8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8,8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8,7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9,1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9,1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7,4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8,1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8,1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7,9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9,2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9,2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160972"/>
                  </a:ext>
                </a:extLst>
              </a:tr>
              <a:tr h="209744">
                <a:tc>
                  <a:txBody>
                    <a:bodyPr/>
                    <a:lstStyle/>
                    <a:p>
                      <a:pPr indent="450215" algn="l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21.05.04 Горное дело. Маркшейдерское дело</a:t>
                      </a:r>
                      <a:endParaRPr lang="ru-RU" sz="1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8,3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8,4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8,2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8,3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8,8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8,4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8,6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8,6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8,6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8,8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8,8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9,0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9,1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9,1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9,3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8448750"/>
                  </a:ext>
                </a:extLst>
              </a:tr>
              <a:tr h="209744">
                <a:tc>
                  <a:txBody>
                    <a:bodyPr/>
                    <a:lstStyle/>
                    <a:p>
                      <a:pPr indent="450215" algn="l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21.05.04 Горное дело. Обогащение полезных ископаемых</a:t>
                      </a:r>
                      <a:endParaRPr lang="ru-RU" sz="1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8,7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9,0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9,2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9,0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9,1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9,1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9,1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9,5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9,3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9,4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9,0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9,2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8,9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9,3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9,6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348830"/>
                  </a:ext>
                </a:extLst>
              </a:tr>
              <a:tr h="209744">
                <a:tc>
                  <a:txBody>
                    <a:bodyPr/>
                    <a:lstStyle/>
                    <a:p>
                      <a:pPr indent="450215" algn="l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21.05.04 Горное дело. Открытые горные работы</a:t>
                      </a:r>
                      <a:endParaRPr lang="ru-RU" sz="1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9,1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9,1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9,1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9,1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9,1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9,0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9,0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9,1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9,2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9,1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8,9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9,2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9,0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9,3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9,2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3599076"/>
                  </a:ext>
                </a:extLst>
              </a:tr>
              <a:tr h="279658">
                <a:tc>
                  <a:txBody>
                    <a:bodyPr/>
                    <a:lstStyle/>
                    <a:p>
                      <a:pPr indent="450215" algn="l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21.05.04 Горное дело. Подземная разработка пластовых месторождений</a:t>
                      </a:r>
                      <a:endParaRPr lang="ru-RU" sz="1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9,6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9,5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9,6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9,5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9,6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9,6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9,5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9,6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9,6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9,6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9,5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9,6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9,4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9,5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9,5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9971509"/>
                  </a:ext>
                </a:extLst>
              </a:tr>
              <a:tr h="279658">
                <a:tc>
                  <a:txBody>
                    <a:bodyPr/>
                    <a:lstStyle/>
                    <a:p>
                      <a:pPr indent="450215" algn="l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21.05.04 Горное дело. Электрификация и автоматизация горного производства</a:t>
                      </a:r>
                      <a:endParaRPr lang="ru-RU" sz="1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8,0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8,2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8,2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8,0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8,3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8,0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8,2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8,2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8,2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7,8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7,2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7,2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7,0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7,8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8,2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4498539"/>
                  </a:ext>
                </a:extLst>
              </a:tr>
              <a:tr h="209744">
                <a:tc>
                  <a:txBody>
                    <a:bodyPr/>
                    <a:lstStyle/>
                    <a:p>
                      <a:pPr indent="450215" algn="l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38.03.01 Экономика. Экономика труда</a:t>
                      </a:r>
                      <a:endParaRPr lang="ru-RU" sz="1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9,7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9,7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9,7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9,7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9,7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9,7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9,7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9,7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9,7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6,7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7,7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6,7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6,7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9,7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9,7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3380341"/>
                  </a:ext>
                </a:extLst>
              </a:tr>
              <a:tr h="349574">
                <a:tc>
                  <a:txBody>
                    <a:bodyPr/>
                    <a:lstStyle/>
                    <a:p>
                      <a:pPr indent="450215" algn="l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44.03.02 Психолого-педагогическое образование. Общая и специальная психология и педагогика в образовании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8,6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8,5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8,4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8,3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8,3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8,2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8,4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8,7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8,4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7,7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7,4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8,0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6,7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8,7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8,7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0087170"/>
                  </a:ext>
                </a:extLst>
              </a:tr>
              <a:tr h="419489">
                <a:tc>
                  <a:txBody>
                    <a:bodyPr/>
                    <a:lstStyle/>
                    <a:p>
                      <a:pPr indent="450215" algn="l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44.03.05 Педагогическое образование (с двумя профилями подготовки). Дошкольное образование и начальное образование</a:t>
                      </a:r>
                      <a:endParaRPr lang="ru-RU" sz="1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8,1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8,3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8,0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8,0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8,4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8,1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8,1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8,6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8,4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7,0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6,7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7,0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7,2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8,3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8,5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6481513"/>
                  </a:ext>
                </a:extLst>
              </a:tr>
              <a:tr h="279658">
                <a:tc>
                  <a:txBody>
                    <a:bodyPr/>
                    <a:lstStyle/>
                    <a:p>
                      <a:pPr indent="450215" algn="l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45.03.01 Филология. Зарубежная филология (английский язык и литература)</a:t>
                      </a:r>
                      <a:endParaRPr lang="ru-RU" sz="1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7,6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8,2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7,6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7,4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8,1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7,8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7,9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7,7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7,6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7,2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7,9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7,7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6,3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7,2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7,9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9264873"/>
                  </a:ext>
                </a:extLst>
              </a:tr>
              <a:tr h="279658">
                <a:tc>
                  <a:txBody>
                    <a:bodyPr/>
                    <a:lstStyle/>
                    <a:p>
                      <a:pPr indent="450215" algn="l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45.03.01 Филология. Отечественная филология (русский язык и литература)</a:t>
                      </a:r>
                      <a:endParaRPr lang="ru-RU" sz="1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8,8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8,2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8,1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8,2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8,3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7,8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8,0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8,5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8,3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7,8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7,9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8,2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6,8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7,9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8,2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24" marR="222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55134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94868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1822" y="445712"/>
            <a:ext cx="10515600" cy="6270972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 smtClean="0"/>
              <a:t>Отдельный раздел опроса был посвящен оценке (по 10-балльной шкале) удовлетворенностью условиями образовательного процесса: качество аудиторий, помещений кафедр, фондов читальных залов и библиотеки, учебных лабораторий и оборудования оценено на 8,1;  оценка комфортности условий предоставления образовательных услуг на 8,2; санитарно-гигиеническое состояние учебных аудиторий на 8,5; обслуживание и организация питания на 7,9 и др.</a:t>
            </a:r>
          </a:p>
          <a:p>
            <a:pPr algn="just"/>
            <a:r>
              <a:rPr lang="ru-RU" dirty="0"/>
              <a:t>Наименьшие оценки удовлетворенности были получены по таким показателям, как «Комфортность условий предоставления образовательных услуг в СВФУ», «Санитарно-гигиеническое состояние учебных аудиторий», «Обслуживание и организация питания»; наибольшие оценки удовлетворенности отмечены по показателям «Работа куратора/наставника группы в период обучения в СВФУ», «Доброжелательность и вежливость ППС».</a:t>
            </a:r>
            <a:endParaRPr lang="ru-RU" dirty="0" smtClean="0"/>
          </a:p>
          <a:p>
            <a:pPr algn="just"/>
            <a:r>
              <a:rPr lang="ru-RU" dirty="0" smtClean="0"/>
              <a:t>Индекс потребительской лояльности по методике «</a:t>
            </a:r>
            <a:r>
              <a:rPr lang="ru-RU" dirty="0" err="1" smtClean="0"/>
              <a:t>Net</a:t>
            </a:r>
            <a:r>
              <a:rPr lang="ru-RU" dirty="0" smtClean="0"/>
              <a:t> </a:t>
            </a:r>
            <a:r>
              <a:rPr lang="ru-RU" dirty="0" err="1" smtClean="0"/>
              <a:t>Promoter</a:t>
            </a:r>
            <a:r>
              <a:rPr lang="ru-RU" dirty="0" smtClean="0"/>
              <a:t> </a:t>
            </a:r>
            <a:r>
              <a:rPr lang="ru-RU" dirty="0" err="1" smtClean="0"/>
              <a:t>Score</a:t>
            </a:r>
            <a:r>
              <a:rPr lang="ru-RU" dirty="0" smtClean="0"/>
              <a:t>» по ТИ (ф) СВФУ составил 44.67, что является высоким уровнем лояльности потребителей образовательных услуг.</a:t>
            </a:r>
          </a:p>
          <a:p>
            <a:pPr algn="just"/>
            <a:endParaRPr lang="ru-RU" dirty="0" smtClean="0"/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46919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Средние значения оценок удовлетворенности содержанием, организацией и качеством учебного процесса</a:t>
            </a:r>
            <a:endParaRPr lang="ru-RU" sz="3200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08082171"/>
              </p:ext>
            </p:extLst>
          </p:nvPr>
        </p:nvGraphicFramePr>
        <p:xfrm>
          <a:off x="904702" y="1800686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215425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358082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70C0"/>
                </a:solidFill>
              </a:rPr>
              <a:t>Средние оценки степени удовлетворенности обучающихся качеством образования (по образовательным программам)</a:t>
            </a:r>
            <a:endParaRPr lang="ru-RU" sz="2800" dirty="0">
              <a:solidFill>
                <a:srgbClr val="0070C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2494002"/>
              </p:ext>
            </p:extLst>
          </p:nvPr>
        </p:nvGraphicFramePr>
        <p:xfrm>
          <a:off x="648395" y="1064027"/>
          <a:ext cx="10607038" cy="5636382"/>
        </p:xfrm>
        <a:graphic>
          <a:graphicData uri="http://schemas.openxmlformats.org/drawingml/2006/table">
            <a:tbl>
              <a:tblPr firstRow="1" firstCol="1" bandRow="1"/>
              <a:tblGrid>
                <a:gridCol w="1221974">
                  <a:extLst>
                    <a:ext uri="{9D8B030D-6E8A-4147-A177-3AD203B41FA5}">
                      <a16:colId xmlns:a16="http://schemas.microsoft.com/office/drawing/2014/main" val="292043986"/>
                    </a:ext>
                  </a:extLst>
                </a:gridCol>
                <a:gridCol w="6598010">
                  <a:extLst>
                    <a:ext uri="{9D8B030D-6E8A-4147-A177-3AD203B41FA5}">
                      <a16:colId xmlns:a16="http://schemas.microsoft.com/office/drawing/2014/main" val="3955076730"/>
                    </a:ext>
                  </a:extLst>
                </a:gridCol>
                <a:gridCol w="2787054">
                  <a:extLst>
                    <a:ext uri="{9D8B030D-6E8A-4147-A177-3AD203B41FA5}">
                      <a16:colId xmlns:a16="http://schemas.microsoft.com/office/drawing/2014/main" val="2255314107"/>
                    </a:ext>
                  </a:extLst>
                </a:gridCol>
              </a:tblGrid>
              <a:tr h="803334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267" marR="41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Образовательная программа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267" marR="41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Средняя оценка степени удовлетворенности  обучающихся качеством образования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267" marR="41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7976899"/>
                  </a:ext>
                </a:extLst>
              </a:tr>
              <a:tr h="401667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267" marR="41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01.03.02 Прикладная математика и информатика. Системное программирование и компьютерные технологии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267" marR="41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7,29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267" marR="41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2047503"/>
                  </a:ext>
                </a:extLst>
              </a:tr>
              <a:tr h="267779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267" marR="41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08.03.01 Строительство. Промышленное и гражданское строительство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267" marR="41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8,40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267" marR="41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8164634"/>
                  </a:ext>
                </a:extLst>
              </a:tr>
              <a:tr h="267779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267" marR="41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09.03.03 Прикладная информатика. Прикладная информатика в менеджменте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267" marR="41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7,71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267" marR="41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8734992"/>
                  </a:ext>
                </a:extLst>
              </a:tr>
              <a:tr h="401667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267" marR="41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13.03.02 Электроэнергетика и электротехника. Электрооборудование и электрохозяйство предприятий, организаций, учреждений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267" marR="41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9,00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267" marR="41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913473"/>
                  </a:ext>
                </a:extLst>
              </a:tr>
              <a:tr h="267779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267" marR="41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13.03.02 Электроэнергетика и электротехника. Электропривод и автоматика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267" marR="41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8,80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267" marR="41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211832"/>
                  </a:ext>
                </a:extLst>
              </a:tr>
              <a:tr h="158063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267" marR="41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21.05.04 Горное дело. Маркшейдерское дело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267" marR="41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8,53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267" marR="41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6768681"/>
                  </a:ext>
                </a:extLst>
              </a:tr>
              <a:tr h="267779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267" marR="41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21.05.04 Горное дело. Обогащение полезных ископаемых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267" marR="41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8,63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267" marR="41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4663236"/>
                  </a:ext>
                </a:extLst>
              </a:tr>
              <a:tr h="259591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267" marR="41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21.05.04 Горное дело. Открытые горные работы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267" marR="41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9,16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267" marR="41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6328691"/>
                  </a:ext>
                </a:extLst>
              </a:tr>
              <a:tr h="267779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267" marR="41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21.05.04 Горное дело. Подземная разработка пластовых месторождений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267" marR="41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9,48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267" marR="41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1731724"/>
                  </a:ext>
                </a:extLst>
              </a:tr>
              <a:tr h="267779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267" marR="41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21.05.04 Горное дело. Электрификация и автоматизация горного производства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267" marR="41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6,83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267" marR="41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7428151"/>
                  </a:ext>
                </a:extLst>
              </a:tr>
              <a:tr h="267779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267" marR="41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38.03.01 Экономика. Экономика труда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267" marR="41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9,67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267" marR="41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0588739"/>
                  </a:ext>
                </a:extLst>
              </a:tr>
              <a:tr h="401667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267" marR="41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44.03.02 Психолого-педагогическое образование. Общая и специальная психология и педагогика в образовании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267" marR="41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8,61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267" marR="41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5766478"/>
                  </a:ext>
                </a:extLst>
              </a:tr>
              <a:tr h="401667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267" marR="41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44.03.05 Педагогическое образование (с двумя профилями подготовки). Дошкольное образование и начальное образование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267" marR="41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7,73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267" marR="41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9005612"/>
                  </a:ext>
                </a:extLst>
              </a:tr>
              <a:tr h="267779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267" marR="41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45.03.01 Филология. Зарубежная филология (английский язык и литература)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267" marR="41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7,64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267" marR="41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3785137"/>
                  </a:ext>
                </a:extLst>
              </a:tr>
              <a:tr h="267779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267" marR="41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45.03.01 Филология. Отечественная филология (русский язык и литература)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267" marR="41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7,94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267" marR="41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0594054"/>
                  </a:ext>
                </a:extLst>
              </a:tr>
              <a:tr h="158063">
                <a:tc gridSpan="2"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 всем образовательным программам института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267" marR="41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8,36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267" marR="41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4162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884441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2560</Words>
  <Application>Microsoft Office PowerPoint</Application>
  <PresentationFormat>Широкоэкранный</PresentationFormat>
  <Paragraphs>532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Тема Office</vt:lpstr>
      <vt:lpstr>Анкетирование обучающихся, преподавателей и работодателей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Средние значения оценок удовлетворенности содержанием, организацией и качеством учебного процесса</vt:lpstr>
      <vt:lpstr>Средние оценки степени удовлетворенности обучающихся качеством образования (по образовательным программам)</vt:lpstr>
      <vt:lpstr>Анкетирование НПР об удовлетворенности условиями и организацией образовательной деятельности </vt:lpstr>
      <vt:lpstr>Презентация PowerPoint</vt:lpstr>
      <vt:lpstr>Результаты оценивания преподавателями качества образовательной деятельности и качества подготовки обучающихся по образовательным программам</vt:lpstr>
      <vt:lpstr>Результаты опросов работодателей и (или) их объединений, иных юридических и (или) физических лиц об удовлетворенности качеством образования </vt:lpstr>
      <vt:lpstr>Презентация PowerPoint</vt:lpstr>
      <vt:lpstr>Оценка качества образования обучающихся представителями работодателей в разрезе образовательных программ </vt:lpstr>
      <vt:lpstr>Проект постановления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Анкетирование обучающихся, преподавателей и работодателей </dc:title>
  <dc:creator>Лидия Дмитриевна Ядреева</dc:creator>
  <cp:lastModifiedBy>Лидия Дмитриевна Ядреева</cp:lastModifiedBy>
  <cp:revision>7</cp:revision>
  <cp:lastPrinted>2024-03-29T03:33:22Z</cp:lastPrinted>
  <dcterms:created xsi:type="dcterms:W3CDTF">2024-03-28T02:41:11Z</dcterms:created>
  <dcterms:modified xsi:type="dcterms:W3CDTF">2024-03-29T03:42:38Z</dcterms:modified>
</cp:coreProperties>
</file>