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65" r:id="rId2"/>
    <p:sldId id="278" r:id="rId3"/>
    <p:sldId id="279" r:id="rId4"/>
    <p:sldId id="292" r:id="rId5"/>
    <p:sldId id="288" r:id="rId6"/>
    <p:sldId id="287" r:id="rId7"/>
    <p:sldId id="286" r:id="rId8"/>
    <p:sldId id="289" r:id="rId9"/>
    <p:sldId id="290" r:id="rId10"/>
    <p:sldId id="293" r:id="rId11"/>
    <p:sldId id="294" r:id="rId12"/>
    <p:sldId id="291" r:id="rId13"/>
  </p:sldIdLst>
  <p:sldSz cx="12192000" cy="6858000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26DC18"/>
    <a:srgbClr val="2C10F8"/>
    <a:srgbClr val="2C05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257" autoAdjust="0"/>
  </p:normalViewPr>
  <p:slideViewPr>
    <p:cSldViewPr snapToGrid="0">
      <p:cViewPr varScale="1">
        <p:scale>
          <a:sx n="111" d="100"/>
          <a:sy n="111" d="100"/>
        </p:scale>
        <p:origin x="53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1.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r">
              <a:defRPr sz="1200"/>
            </a:lvl1pPr>
          </a:lstStyle>
          <a:p>
            <a:fld id="{8370D165-A32D-4162-AA1C-BB32AC8FB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921865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1.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882" tIns="45441" rIns="90882" bIns="4544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5608"/>
            <a:ext cx="5408930" cy="3914488"/>
          </a:xfrm>
          <a:prstGeom prst="rect">
            <a:avLst/>
          </a:prstGeom>
        </p:spPr>
        <p:txBody>
          <a:bodyPr vert="horz" lIns="90882" tIns="45441" rIns="90882" bIns="45441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r">
              <a:defRPr sz="1200"/>
            </a:lvl1pPr>
          </a:lstStyle>
          <a:p>
            <a:fld id="{7CE32B99-B84D-4A19-98C3-FAD1BBC3F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64109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264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137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360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432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9338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046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8872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8306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125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087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508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E4F75C-E85F-4CC3-A29A-3A70A2F26DE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428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1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055890" y="166654"/>
            <a:ext cx="103455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Министерство науки и высшего образования Российской Федерации</a:t>
            </a:r>
            <a:endParaRPr lang="ru-RU" sz="1600" dirty="0"/>
          </a:p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Федеральное государственное автономное образовательное учреждение высшего образования</a:t>
            </a:r>
            <a:endParaRPr lang="ru-RU" sz="1600" dirty="0"/>
          </a:p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«СЕВЕРО-ВОСТОЧНЫЙ ФЕДЕРАЛЬНЫЙ УНИВЕРСИТЕТ</a:t>
            </a:r>
            <a:endParaRPr lang="ru-RU" sz="1600" dirty="0"/>
          </a:p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ИМЕНИ М.К.АММОСОВА»</a:t>
            </a:r>
            <a:endParaRPr lang="ru-RU" sz="1600" dirty="0"/>
          </a:p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Технический институт (филиал) в г. Нерюнгри</a:t>
            </a:r>
            <a:endParaRPr lang="ru-RU" sz="1600" dirty="0"/>
          </a:p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(ТИ (ф) СВФУ)</a:t>
            </a:r>
            <a:endParaRPr lang="ru-RU" sz="1600" dirty="0"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20686" y="2715274"/>
            <a:ext cx="6881752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500" b="1" dirty="0">
                <a:cs typeface="Times New Roman" panose="02020603050405020304" pitchFamily="18" charset="0"/>
              </a:rPr>
              <a:t>ПЛАН</a:t>
            </a:r>
          </a:p>
          <a:p>
            <a:pPr algn="ctr">
              <a:spcAft>
                <a:spcPts val="0"/>
              </a:spcAft>
            </a:pPr>
            <a:r>
              <a:rPr lang="ru-RU" sz="2500" b="1" dirty="0">
                <a:cs typeface="Times New Roman" panose="02020603050405020304" pitchFamily="18" charset="0"/>
              </a:rPr>
              <a:t> НАУЧНО-ИССЛЕДОВАТЕЛЬСКОЙ Работы ТЕХНИЧЕСКОГО ИНСТИТУТА</a:t>
            </a:r>
          </a:p>
          <a:p>
            <a:pPr algn="ctr">
              <a:spcAft>
                <a:spcPts val="0"/>
              </a:spcAft>
            </a:pPr>
            <a:r>
              <a:rPr lang="ru-RU" sz="2500" b="1" dirty="0">
                <a:cs typeface="Times New Roman" panose="02020603050405020304" pitchFamily="18" charset="0"/>
              </a:rPr>
              <a:t> (ФИЛИАЛА) ФГАОУ ВО «СВФУ»</a:t>
            </a:r>
          </a:p>
          <a:p>
            <a:pPr algn="ctr"/>
            <a:r>
              <a:rPr lang="ru-RU" sz="2500" b="1" dirty="0">
                <a:cs typeface="Times New Roman" panose="02020603050405020304" pitchFamily="18" charset="0"/>
              </a:rPr>
              <a:t>на 2024 год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637913" y="5953883"/>
            <a:ext cx="833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2024 г.</a:t>
            </a:r>
          </a:p>
        </p:txBody>
      </p:sp>
    </p:spTree>
    <p:extLst>
      <p:ext uri="{BB962C8B-B14F-4D97-AF65-F5344CB8AC3E}">
        <p14:creationId xmlns:p14="http://schemas.microsoft.com/office/powerpoint/2010/main" val="35642935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94300" y="207819"/>
            <a:ext cx="11097943" cy="671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ТЕМАТИЧЕСКИЙ ПЛАН НАУЧНО-ИССЛЕДОВАТЕЛЬСКИХ РАБОТ, ПРОВОДИМЫХ В ТИ (ф) СВФУ В 2024 ГОДУ</a:t>
            </a:r>
          </a:p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(инициативные темы НИР -11 тем)</a:t>
            </a:r>
          </a:p>
        </p:txBody>
      </p:sp>
      <p:sp>
        <p:nvSpPr>
          <p:cNvPr id="374" name="Скругленный прямоугольник 373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5" name="TextBox 374"/>
          <p:cNvSpPr txBox="1"/>
          <p:nvPr/>
        </p:nvSpPr>
        <p:spPr>
          <a:xfrm>
            <a:off x="917871" y="79248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10</a:t>
            </a:r>
          </a:p>
        </p:txBody>
      </p:sp>
      <p:sp>
        <p:nvSpPr>
          <p:cNvPr id="288" name="Скругленный прямоугольник 4">
            <a:extLst>
              <a:ext uri="{FF2B5EF4-FFF2-40B4-BE49-F238E27FC236}">
                <a16:creationId xmlns:a16="http://schemas.microsoft.com/office/drawing/2014/main" id="{74437900-B80B-46E6-9D19-8B266473CC75}"/>
              </a:ext>
            </a:extLst>
          </p:cNvPr>
          <p:cNvSpPr/>
          <p:nvPr/>
        </p:nvSpPr>
        <p:spPr bwMode="auto">
          <a:xfrm>
            <a:off x="191194" y="1131752"/>
            <a:ext cx="4496536" cy="51839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Наименования НИР (научный руководитель)</a:t>
            </a:r>
          </a:p>
        </p:txBody>
      </p:sp>
      <p:grpSp>
        <p:nvGrpSpPr>
          <p:cNvPr id="289" name="Группа 288">
            <a:extLst>
              <a:ext uri="{FF2B5EF4-FFF2-40B4-BE49-F238E27FC236}">
                <a16:creationId xmlns:a16="http://schemas.microsoft.com/office/drawing/2014/main" id="{F38FF7A6-6FD1-41F8-B49C-C1FF98C6E0C6}"/>
              </a:ext>
            </a:extLst>
          </p:cNvPr>
          <p:cNvGrpSpPr/>
          <p:nvPr/>
        </p:nvGrpSpPr>
        <p:grpSpPr>
          <a:xfrm>
            <a:off x="190161" y="1667081"/>
            <a:ext cx="4497249" cy="149298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90" name="Скругленный прямоугольник 260">
              <a:extLst>
                <a:ext uri="{FF2B5EF4-FFF2-40B4-BE49-F238E27FC236}">
                  <a16:creationId xmlns:a16="http://schemas.microsoft.com/office/drawing/2014/main" id="{1C77E72C-7121-4003-9E39-EF6D0B5F6C11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1" name="Скругленный прямоугольник 4">
              <a:extLst>
                <a:ext uri="{FF2B5EF4-FFF2-40B4-BE49-F238E27FC236}">
                  <a16:creationId xmlns:a16="http://schemas.microsoft.com/office/drawing/2014/main" id="{F384AE41-2A37-458A-A443-CBACB77D2552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>
              <a:defPPr>
                <a:defRPr lang="ru-RU"/>
              </a:defPPr>
              <a:lvl1pPr>
                <a:lnSpc>
                  <a:spcPct val="107000"/>
                </a:lnSpc>
                <a:spcAft>
                  <a:spcPts val="0"/>
                </a:spcAft>
                <a:defRPr sz="1400" b="1" i="1"/>
              </a:lvl1pPr>
            </a:lstStyle>
            <a:p>
              <a:r>
                <a:rPr lang="ru-RU" dirty="0"/>
                <a:t>Психолого-педагогическое сопровождение участников образовательного процесса</a:t>
              </a:r>
            </a:p>
            <a:p>
              <a:r>
                <a:rPr lang="ru-RU" dirty="0"/>
                <a:t> (Мамедова Л.В.)</a:t>
              </a:r>
            </a:p>
          </p:txBody>
        </p:sp>
      </p:grpSp>
      <p:sp>
        <p:nvSpPr>
          <p:cNvPr id="370" name="Скругленный прямоугольник 4">
            <a:extLst>
              <a:ext uri="{FF2B5EF4-FFF2-40B4-BE49-F238E27FC236}">
                <a16:creationId xmlns:a16="http://schemas.microsoft.com/office/drawing/2014/main" id="{14287659-A4F8-4E21-B294-78755179A065}"/>
              </a:ext>
            </a:extLst>
          </p:cNvPr>
          <p:cNvSpPr/>
          <p:nvPr/>
        </p:nvSpPr>
        <p:spPr bwMode="auto">
          <a:xfrm>
            <a:off x="4761924" y="1148330"/>
            <a:ext cx="1008562" cy="51008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lvl="0"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Сроки исполнения</a:t>
            </a:r>
          </a:p>
        </p:txBody>
      </p:sp>
      <p:sp>
        <p:nvSpPr>
          <p:cNvPr id="371" name="Скругленный прямоугольник 4">
            <a:extLst>
              <a:ext uri="{FF2B5EF4-FFF2-40B4-BE49-F238E27FC236}">
                <a16:creationId xmlns:a16="http://schemas.microsoft.com/office/drawing/2014/main" id="{8DB830DE-5839-4A4F-8CC8-EBB819CB4052}"/>
              </a:ext>
            </a:extLst>
          </p:cNvPr>
          <p:cNvSpPr/>
          <p:nvPr/>
        </p:nvSpPr>
        <p:spPr bwMode="auto">
          <a:xfrm>
            <a:off x="5827244" y="1131753"/>
            <a:ext cx="6173563" cy="51839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Ожидаемые научные результаты в плановые сроки</a:t>
            </a:r>
          </a:p>
        </p:txBody>
      </p:sp>
      <p:grpSp>
        <p:nvGrpSpPr>
          <p:cNvPr id="390" name="Группа 389">
            <a:extLst>
              <a:ext uri="{FF2B5EF4-FFF2-40B4-BE49-F238E27FC236}">
                <a16:creationId xmlns:a16="http://schemas.microsoft.com/office/drawing/2014/main" id="{28BD306D-F056-4256-9F4B-F6B738233BF4}"/>
              </a:ext>
            </a:extLst>
          </p:cNvPr>
          <p:cNvGrpSpPr/>
          <p:nvPr/>
        </p:nvGrpSpPr>
        <p:grpSpPr>
          <a:xfrm>
            <a:off x="4744168" y="1668522"/>
            <a:ext cx="1026318" cy="149298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91" name="Скругленный прямоугольник 265">
              <a:extLst>
                <a:ext uri="{FF2B5EF4-FFF2-40B4-BE49-F238E27FC236}">
                  <a16:creationId xmlns:a16="http://schemas.microsoft.com/office/drawing/2014/main" id="{86FAD292-58CE-4347-9D5C-8C163C1E198C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2" name="Скругленный прямоугольник 4">
              <a:extLst>
                <a:ext uri="{FF2B5EF4-FFF2-40B4-BE49-F238E27FC236}">
                  <a16:creationId xmlns:a16="http://schemas.microsoft.com/office/drawing/2014/main" id="{52717DBA-3C08-403C-9701-A7797A0723BB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>
              <a:defPPr>
                <a:defRPr lang="ru-RU"/>
              </a:defPPr>
              <a:lvl1pPr algn="ctr">
                <a:defRPr sz="1400" b="1" i="1">
                  <a:solidFill>
                    <a:srgbClr val="2C10F8"/>
                  </a:solidFill>
                </a:defRPr>
              </a:lvl1pPr>
            </a:lstStyle>
            <a:p>
              <a:r>
                <a:rPr lang="ru-RU" dirty="0"/>
                <a:t>01.01.2010- 31.12.2024 </a:t>
              </a:r>
            </a:p>
          </p:txBody>
        </p:sp>
      </p:grpSp>
      <p:grpSp>
        <p:nvGrpSpPr>
          <p:cNvPr id="52" name="Группа 51">
            <a:extLst>
              <a:ext uri="{FF2B5EF4-FFF2-40B4-BE49-F238E27FC236}">
                <a16:creationId xmlns:a16="http://schemas.microsoft.com/office/drawing/2014/main" id="{711B0073-5988-48C6-BB47-7B0121080EAC}"/>
              </a:ext>
            </a:extLst>
          </p:cNvPr>
          <p:cNvGrpSpPr/>
          <p:nvPr/>
        </p:nvGrpSpPr>
        <p:grpSpPr>
          <a:xfrm>
            <a:off x="5827244" y="1684758"/>
            <a:ext cx="6158084" cy="1478627"/>
            <a:chOff x="0" y="33248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3" name="Скругленный прямоугольник 265">
              <a:extLst>
                <a:ext uri="{FF2B5EF4-FFF2-40B4-BE49-F238E27FC236}">
                  <a16:creationId xmlns:a16="http://schemas.microsoft.com/office/drawing/2014/main" id="{833BE3B8-8C21-4D79-8009-38D3F6FF7BD4}"/>
                </a:ext>
              </a:extLst>
            </p:cNvPr>
            <p:cNvSpPr/>
            <p:nvPr/>
          </p:nvSpPr>
          <p:spPr>
            <a:xfrm>
              <a:off x="0" y="33248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Скругленный прямоугольник 4">
              <a:extLst>
                <a:ext uri="{FF2B5EF4-FFF2-40B4-BE49-F238E27FC236}">
                  <a16:creationId xmlns:a16="http://schemas.microsoft.com/office/drawing/2014/main" id="{2307586B-3B6B-4C54-B19A-6E7F83AE7B71}"/>
                </a:ext>
              </a:extLst>
            </p:cNvPr>
            <p:cNvSpPr txBox="1"/>
            <p:nvPr/>
          </p:nvSpPr>
          <p:spPr>
            <a:xfrm>
              <a:off x="20105" y="3344974"/>
              <a:ext cx="5435846" cy="371632"/>
            </a:xfrm>
            <a:prstGeom prst="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>
              <a:defPPr>
                <a:defRPr lang="ru-RU"/>
              </a:defPPr>
              <a:lvl1pPr>
                <a:defRPr sz="1400" b="1" i="1">
                  <a:solidFill>
                    <a:srgbClr val="2C10F8"/>
                  </a:solidFill>
                </a:defRPr>
              </a:lvl1pPr>
            </a:lstStyle>
            <a:p>
              <a:r>
                <a:rPr lang="ru-RU" dirty="0"/>
                <a:t>Плановые индикаторы (14 лет):</a:t>
              </a:r>
            </a:p>
            <a:p>
              <a:r>
                <a:rPr lang="ru-RU" dirty="0"/>
                <a:t>Разработки: (3 </a:t>
              </a:r>
              <a:r>
                <a:rPr lang="ru-RU" dirty="0" err="1"/>
                <a:t>Ед</a:t>
              </a:r>
              <a:r>
                <a:rPr lang="ru-RU" dirty="0"/>
                <a:t>);</a:t>
              </a:r>
            </a:p>
            <a:p>
              <a:r>
                <a:rPr lang="ru-RU" dirty="0"/>
                <a:t>Участие в грантах и конкурсах: (3 Заявки);</a:t>
              </a:r>
            </a:p>
            <a:p>
              <a:r>
                <a:rPr lang="ru-RU" dirty="0"/>
                <a:t>Проведение научных мероприятий: (14 Ед.);</a:t>
              </a:r>
            </a:p>
            <a:p>
              <a:r>
                <a:rPr lang="ru-RU" dirty="0"/>
                <a:t>Реализация в договорах: (6 Ед.);</a:t>
              </a:r>
            </a:p>
            <a:p>
              <a:r>
                <a:rPr lang="ru-RU" dirty="0"/>
                <a:t>Статьи: РИНЦ - (40 Ед.); ВАК - (75 Ед.); </a:t>
              </a:r>
              <a:r>
                <a:rPr lang="ru-RU" dirty="0" err="1"/>
                <a:t>Scopus</a:t>
              </a:r>
              <a:r>
                <a:rPr lang="ru-RU" dirty="0"/>
                <a:t> - (4 Ед.); </a:t>
              </a:r>
              <a:r>
                <a:rPr lang="ru-RU" dirty="0" err="1"/>
                <a:t>Wos</a:t>
              </a:r>
              <a:r>
                <a:rPr lang="ru-RU" dirty="0"/>
                <a:t> - (3 Ед.)</a:t>
              </a:r>
            </a:p>
          </p:txBody>
        </p:sp>
      </p:grpSp>
      <p:grpSp>
        <p:nvGrpSpPr>
          <p:cNvPr id="82" name="Группа 81">
            <a:extLst>
              <a:ext uri="{FF2B5EF4-FFF2-40B4-BE49-F238E27FC236}">
                <a16:creationId xmlns:a16="http://schemas.microsoft.com/office/drawing/2014/main" id="{81543A7F-9C2C-4CC6-B07A-AD04DA3D02BD}"/>
              </a:ext>
            </a:extLst>
          </p:cNvPr>
          <p:cNvGrpSpPr/>
          <p:nvPr/>
        </p:nvGrpSpPr>
        <p:grpSpPr>
          <a:xfrm>
            <a:off x="203221" y="3221555"/>
            <a:ext cx="4497249" cy="1176271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3" name="Скругленный прямоугольник 260">
              <a:extLst>
                <a:ext uri="{FF2B5EF4-FFF2-40B4-BE49-F238E27FC236}">
                  <a16:creationId xmlns:a16="http://schemas.microsoft.com/office/drawing/2014/main" id="{8F49E5E1-1F66-4BE1-90AE-28AC0294598E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4" name="Скругленный прямоугольник 4">
              <a:extLst>
                <a:ext uri="{FF2B5EF4-FFF2-40B4-BE49-F238E27FC236}">
                  <a16:creationId xmlns:a16="http://schemas.microsoft.com/office/drawing/2014/main" id="{DE08A1E0-E1D0-42A6-A91E-80740DD71F47}"/>
                </a:ext>
              </a:extLst>
            </p:cNvPr>
            <p:cNvSpPr txBox="1"/>
            <p:nvPr/>
          </p:nvSpPr>
          <p:spPr>
            <a:xfrm>
              <a:off x="20104" y="3353374"/>
              <a:ext cx="5435846" cy="371632"/>
            </a:xfrm>
            <a:prstGeom prst="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Тепловизионное обследование (Косарев Л.В.)</a:t>
              </a:r>
            </a:p>
          </p:txBody>
        </p:sp>
      </p:grpSp>
      <p:grpSp>
        <p:nvGrpSpPr>
          <p:cNvPr id="85" name="Группа 84">
            <a:extLst>
              <a:ext uri="{FF2B5EF4-FFF2-40B4-BE49-F238E27FC236}">
                <a16:creationId xmlns:a16="http://schemas.microsoft.com/office/drawing/2014/main" id="{FF02CE74-B446-43DD-9EF0-779C5DF1F8A6}"/>
              </a:ext>
            </a:extLst>
          </p:cNvPr>
          <p:cNvGrpSpPr/>
          <p:nvPr/>
        </p:nvGrpSpPr>
        <p:grpSpPr>
          <a:xfrm>
            <a:off x="4757228" y="3222996"/>
            <a:ext cx="1026318" cy="1176271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6" name="Скругленный прямоугольник 265">
              <a:extLst>
                <a:ext uri="{FF2B5EF4-FFF2-40B4-BE49-F238E27FC236}">
                  <a16:creationId xmlns:a16="http://schemas.microsoft.com/office/drawing/2014/main" id="{94E91D2A-EC39-49E1-BD0C-D36A16287D0A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7" name="Скругленный прямоугольник 4">
              <a:extLst>
                <a:ext uri="{FF2B5EF4-FFF2-40B4-BE49-F238E27FC236}">
                  <a16:creationId xmlns:a16="http://schemas.microsoft.com/office/drawing/2014/main" id="{425CEF45-7FF9-4CC8-B97F-7E278C211E08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>
              <a:defPPr>
                <a:defRPr lang="ru-RU"/>
              </a:defPPr>
              <a:lvl1pPr algn="ctr">
                <a:defRPr sz="1400" b="1" i="1">
                  <a:solidFill>
                    <a:srgbClr val="2C10F8"/>
                  </a:solidFill>
                </a:defRPr>
              </a:lvl1pPr>
            </a:lstStyle>
            <a:p>
              <a:r>
                <a:rPr lang="ru-RU" dirty="0"/>
                <a:t>20.02.2020 - 31.12.2026 </a:t>
              </a:r>
            </a:p>
          </p:txBody>
        </p:sp>
      </p:grpSp>
      <p:grpSp>
        <p:nvGrpSpPr>
          <p:cNvPr id="88" name="Группа 87">
            <a:extLst>
              <a:ext uri="{FF2B5EF4-FFF2-40B4-BE49-F238E27FC236}">
                <a16:creationId xmlns:a16="http://schemas.microsoft.com/office/drawing/2014/main" id="{6AB842AD-6E3F-4A97-A016-302C23B67A9F}"/>
              </a:ext>
            </a:extLst>
          </p:cNvPr>
          <p:cNvGrpSpPr/>
          <p:nvPr/>
        </p:nvGrpSpPr>
        <p:grpSpPr>
          <a:xfrm>
            <a:off x="5840304" y="3239231"/>
            <a:ext cx="6158084" cy="1141183"/>
            <a:chOff x="0" y="33248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9" name="Скругленный прямоугольник 265">
              <a:extLst>
                <a:ext uri="{FF2B5EF4-FFF2-40B4-BE49-F238E27FC236}">
                  <a16:creationId xmlns:a16="http://schemas.microsoft.com/office/drawing/2014/main" id="{416453F2-AE05-474D-9940-9CF50A290125}"/>
                </a:ext>
              </a:extLst>
            </p:cNvPr>
            <p:cNvSpPr/>
            <p:nvPr/>
          </p:nvSpPr>
          <p:spPr>
            <a:xfrm>
              <a:off x="0" y="33248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0" name="Скругленный прямоугольник 4">
              <a:extLst>
                <a:ext uri="{FF2B5EF4-FFF2-40B4-BE49-F238E27FC236}">
                  <a16:creationId xmlns:a16="http://schemas.microsoft.com/office/drawing/2014/main" id="{08625AC5-0325-42A2-A14E-16C05E565548}"/>
                </a:ext>
              </a:extLst>
            </p:cNvPr>
            <p:cNvSpPr txBox="1"/>
            <p:nvPr/>
          </p:nvSpPr>
          <p:spPr>
            <a:xfrm>
              <a:off x="20105" y="3344974"/>
              <a:ext cx="5435846" cy="371632"/>
            </a:xfrm>
            <a:prstGeom prst="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r>
                <a:rPr lang="ru-RU" sz="1400" b="1" i="1" dirty="0">
                  <a:solidFill>
                    <a:srgbClr val="2C10F8"/>
                  </a:solidFill>
                </a:rPr>
                <a:t>Плановые индикаторы (6 лет):</a:t>
              </a:r>
            </a:p>
            <a:p>
              <a:r>
                <a:rPr lang="ru-RU" sz="1400" b="1" i="1" dirty="0">
                  <a:solidFill>
                    <a:srgbClr val="2C10F8"/>
                  </a:solidFill>
                </a:rPr>
                <a:t>Разработки: (2 </a:t>
              </a:r>
              <a:r>
                <a:rPr lang="ru-RU" sz="1400" b="1" i="1" dirty="0" err="1">
                  <a:solidFill>
                    <a:srgbClr val="2C10F8"/>
                  </a:solidFill>
                </a:rPr>
                <a:t>Ед</a:t>
              </a:r>
              <a:r>
                <a:rPr lang="ru-RU" sz="1400" b="1" i="1" dirty="0">
                  <a:solidFill>
                    <a:srgbClr val="2C10F8"/>
                  </a:solidFill>
                </a:rPr>
                <a:t>);</a:t>
              </a:r>
            </a:p>
            <a:p>
              <a:r>
                <a:rPr lang="ru-RU" sz="1400" b="1" i="1" dirty="0">
                  <a:solidFill>
                    <a:srgbClr val="2C10F8"/>
                  </a:solidFill>
                </a:rPr>
                <a:t>Участие в грантах и конкурсах: (2 Заявок);</a:t>
              </a:r>
            </a:p>
            <a:p>
              <a:r>
                <a:rPr lang="ru-RU" sz="1400" b="1" i="1" dirty="0">
                  <a:solidFill>
                    <a:srgbClr val="2C10F8"/>
                  </a:solidFill>
                </a:rPr>
                <a:t>Реализация в договорах: (9 Ед.);</a:t>
              </a:r>
            </a:p>
            <a:p>
              <a:r>
                <a:rPr lang="ru-RU" sz="1400" b="1" i="1" dirty="0">
                  <a:solidFill>
                    <a:srgbClr val="2C10F8"/>
                  </a:solidFill>
                </a:rPr>
                <a:t>Статьи: РИНЦ -(6 Ед.); ВАК - (5 Ед.).</a:t>
              </a:r>
            </a:p>
          </p:txBody>
        </p:sp>
      </p:grpSp>
      <p:grpSp>
        <p:nvGrpSpPr>
          <p:cNvPr id="91" name="Группа 90">
            <a:extLst>
              <a:ext uri="{FF2B5EF4-FFF2-40B4-BE49-F238E27FC236}">
                <a16:creationId xmlns:a16="http://schemas.microsoft.com/office/drawing/2014/main" id="{51033893-1434-4800-AE51-3BF08C4C937F}"/>
              </a:ext>
            </a:extLst>
          </p:cNvPr>
          <p:cNvGrpSpPr/>
          <p:nvPr/>
        </p:nvGrpSpPr>
        <p:grpSpPr>
          <a:xfrm>
            <a:off x="186710" y="4446764"/>
            <a:ext cx="4497249" cy="1061431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2" name="Скругленный прямоугольник 260">
              <a:extLst>
                <a:ext uri="{FF2B5EF4-FFF2-40B4-BE49-F238E27FC236}">
                  <a16:creationId xmlns:a16="http://schemas.microsoft.com/office/drawing/2014/main" id="{9ADADB97-483D-48D8-ABE3-8BF6C21AD1C9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3" name="Скругленный прямоугольник 4">
              <a:extLst>
                <a:ext uri="{FF2B5EF4-FFF2-40B4-BE49-F238E27FC236}">
                  <a16:creationId xmlns:a16="http://schemas.microsoft.com/office/drawing/2014/main" id="{630B1603-0A77-4675-A46F-2314E83E44FD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Повышение эксплуатационных характеристик инженерных сетей зданий, расположенных на территориях Крайнего Севера (Косарев Л.В.)</a:t>
              </a:r>
            </a:p>
          </p:txBody>
        </p:sp>
      </p:grpSp>
      <p:grpSp>
        <p:nvGrpSpPr>
          <p:cNvPr id="94" name="Группа 93">
            <a:extLst>
              <a:ext uri="{FF2B5EF4-FFF2-40B4-BE49-F238E27FC236}">
                <a16:creationId xmlns:a16="http://schemas.microsoft.com/office/drawing/2014/main" id="{75E3D208-2E0D-4E26-91A1-E64F5E48C759}"/>
              </a:ext>
            </a:extLst>
          </p:cNvPr>
          <p:cNvGrpSpPr/>
          <p:nvPr/>
        </p:nvGrpSpPr>
        <p:grpSpPr>
          <a:xfrm>
            <a:off x="4740717" y="4448205"/>
            <a:ext cx="1026318" cy="1061431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5" name="Скругленный прямоугольник 265">
              <a:extLst>
                <a:ext uri="{FF2B5EF4-FFF2-40B4-BE49-F238E27FC236}">
                  <a16:creationId xmlns:a16="http://schemas.microsoft.com/office/drawing/2014/main" id="{DC33AB63-18D6-4549-BC6F-F7D6AC8CBE86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6" name="Скругленный прямоугольник 4">
              <a:extLst>
                <a:ext uri="{FF2B5EF4-FFF2-40B4-BE49-F238E27FC236}">
                  <a16:creationId xmlns:a16="http://schemas.microsoft.com/office/drawing/2014/main" id="{77486635-92F3-42C9-AC1C-9C7BFB8692A4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>
              <a:defPPr>
                <a:defRPr lang="ru-RU"/>
              </a:defPPr>
              <a:lvl1pPr algn="ctr">
                <a:defRPr sz="1400" b="1" i="1">
                  <a:solidFill>
                    <a:srgbClr val="2C10F8"/>
                  </a:solidFill>
                </a:defRPr>
              </a:lvl1pPr>
            </a:lstStyle>
            <a:p>
              <a:r>
                <a:rPr lang="ru-RU" dirty="0"/>
                <a:t>23.11.2023 – 31.12.2026</a:t>
              </a:r>
            </a:p>
          </p:txBody>
        </p:sp>
      </p:grpSp>
      <p:grpSp>
        <p:nvGrpSpPr>
          <p:cNvPr id="97" name="Группа 96">
            <a:extLst>
              <a:ext uri="{FF2B5EF4-FFF2-40B4-BE49-F238E27FC236}">
                <a16:creationId xmlns:a16="http://schemas.microsoft.com/office/drawing/2014/main" id="{AE041C18-6AE1-4D3B-B01B-7C5FC636903F}"/>
              </a:ext>
            </a:extLst>
          </p:cNvPr>
          <p:cNvGrpSpPr/>
          <p:nvPr/>
        </p:nvGrpSpPr>
        <p:grpSpPr>
          <a:xfrm>
            <a:off x="5823793" y="4464440"/>
            <a:ext cx="6158084" cy="1029769"/>
            <a:chOff x="0" y="33248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8" name="Скругленный прямоугольник 265">
              <a:extLst>
                <a:ext uri="{FF2B5EF4-FFF2-40B4-BE49-F238E27FC236}">
                  <a16:creationId xmlns:a16="http://schemas.microsoft.com/office/drawing/2014/main" id="{E0B03F40-5959-4315-8044-AE93B5D2984C}"/>
                </a:ext>
              </a:extLst>
            </p:cNvPr>
            <p:cNvSpPr/>
            <p:nvPr/>
          </p:nvSpPr>
          <p:spPr>
            <a:xfrm>
              <a:off x="0" y="33248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9" name="Скругленный прямоугольник 4">
              <a:extLst>
                <a:ext uri="{FF2B5EF4-FFF2-40B4-BE49-F238E27FC236}">
                  <a16:creationId xmlns:a16="http://schemas.microsoft.com/office/drawing/2014/main" id="{5A764338-513E-4B53-A59C-B498E6713E58}"/>
                </a:ext>
              </a:extLst>
            </p:cNvPr>
            <p:cNvSpPr txBox="1"/>
            <p:nvPr/>
          </p:nvSpPr>
          <p:spPr>
            <a:xfrm>
              <a:off x="20105" y="3344974"/>
              <a:ext cx="5435846" cy="371632"/>
            </a:xfrm>
            <a:prstGeom prst="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>
              <a:defPPr>
                <a:defRPr lang="ru-RU"/>
              </a:defPPr>
              <a:lvl1pPr>
                <a:defRPr sz="1400" b="1" i="1">
                  <a:solidFill>
                    <a:srgbClr val="2C10F8"/>
                  </a:solidFill>
                </a:defRPr>
              </a:lvl1pPr>
            </a:lstStyle>
            <a:p>
              <a:r>
                <a:rPr lang="ru-RU" dirty="0"/>
                <a:t>Плановые индикаторы (6 лет): </a:t>
              </a:r>
            </a:p>
            <a:p>
              <a:r>
                <a:rPr lang="ru-RU" dirty="0"/>
                <a:t>Участие в грантах и конкурсах: (3); </a:t>
              </a:r>
            </a:p>
            <a:p>
              <a:r>
                <a:rPr lang="ru-RU" dirty="0"/>
                <a:t>Реализация в договорах: (3 Ед.); </a:t>
              </a:r>
            </a:p>
            <a:p>
              <a:r>
                <a:rPr lang="ru-RU" dirty="0"/>
                <a:t>Статьи: ВАК - 3 (Ед.); </a:t>
              </a:r>
              <a:r>
                <a:rPr lang="ru-RU" dirty="0" err="1"/>
                <a:t>Scopus</a:t>
              </a:r>
              <a:r>
                <a:rPr lang="ru-RU" dirty="0"/>
                <a:t> - (6 Ед.); </a:t>
              </a:r>
              <a:r>
                <a:rPr lang="ru-RU" dirty="0" err="1"/>
                <a:t>Wos</a:t>
              </a:r>
              <a:r>
                <a:rPr lang="ru-RU" dirty="0"/>
                <a:t> - (3 Ед.). </a:t>
              </a:r>
            </a:p>
          </p:txBody>
        </p:sp>
      </p:grpSp>
      <p:grpSp>
        <p:nvGrpSpPr>
          <p:cNvPr id="38" name="Группа 37">
            <a:extLst>
              <a:ext uri="{FF2B5EF4-FFF2-40B4-BE49-F238E27FC236}">
                <a16:creationId xmlns:a16="http://schemas.microsoft.com/office/drawing/2014/main" id="{D8C7F84E-4C01-4ACE-9CE6-380885E8B72C}"/>
              </a:ext>
            </a:extLst>
          </p:cNvPr>
          <p:cNvGrpSpPr/>
          <p:nvPr/>
        </p:nvGrpSpPr>
        <p:grpSpPr>
          <a:xfrm>
            <a:off x="203221" y="5607714"/>
            <a:ext cx="4497249" cy="88103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9" name="Скругленный прямоугольник 260">
              <a:extLst>
                <a:ext uri="{FF2B5EF4-FFF2-40B4-BE49-F238E27FC236}">
                  <a16:creationId xmlns:a16="http://schemas.microsoft.com/office/drawing/2014/main" id="{81BD52F9-B18F-42AB-94B8-842053A28404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Скругленный прямоугольник 4">
              <a:extLst>
                <a:ext uri="{FF2B5EF4-FFF2-40B4-BE49-F238E27FC236}">
                  <a16:creationId xmlns:a16="http://schemas.microsoft.com/office/drawing/2014/main" id="{0C93B439-6432-4918-9120-5C91E5356BA4}"/>
                </a:ext>
              </a:extLst>
            </p:cNvPr>
            <p:cNvSpPr txBox="1"/>
            <p:nvPr/>
          </p:nvSpPr>
          <p:spPr>
            <a:xfrm>
              <a:off x="20104" y="3353374"/>
              <a:ext cx="5435846" cy="371632"/>
            </a:xfrm>
            <a:prstGeom prst="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Формирование компетенций сохранения здоровья в подготовке студентов к профессиональной деятельности в условиях Севера (Прокопенко Л.А.)</a:t>
              </a:r>
            </a:p>
          </p:txBody>
        </p:sp>
      </p:grpSp>
      <p:grpSp>
        <p:nvGrpSpPr>
          <p:cNvPr id="41" name="Группа 40">
            <a:extLst>
              <a:ext uri="{FF2B5EF4-FFF2-40B4-BE49-F238E27FC236}">
                <a16:creationId xmlns:a16="http://schemas.microsoft.com/office/drawing/2014/main" id="{E0AE4442-AC39-4EAA-A58E-B3F25EC0B016}"/>
              </a:ext>
            </a:extLst>
          </p:cNvPr>
          <p:cNvGrpSpPr/>
          <p:nvPr/>
        </p:nvGrpSpPr>
        <p:grpSpPr>
          <a:xfrm>
            <a:off x="4757228" y="5609155"/>
            <a:ext cx="1026318" cy="88103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2" name="Скругленный прямоугольник 265">
              <a:extLst>
                <a:ext uri="{FF2B5EF4-FFF2-40B4-BE49-F238E27FC236}">
                  <a16:creationId xmlns:a16="http://schemas.microsoft.com/office/drawing/2014/main" id="{67ADFDD3-3013-4AC8-9422-D2EAF9D45A0A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Скругленный прямоугольник 4">
              <a:extLst>
                <a:ext uri="{FF2B5EF4-FFF2-40B4-BE49-F238E27FC236}">
                  <a16:creationId xmlns:a16="http://schemas.microsoft.com/office/drawing/2014/main" id="{315967FA-7120-4311-A1A1-F5ACE5B9C264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>
              <a:defPPr>
                <a:defRPr lang="ru-RU"/>
              </a:defPPr>
              <a:lvl1pPr algn="ctr">
                <a:defRPr sz="1400" b="1" i="1">
                  <a:solidFill>
                    <a:srgbClr val="2C10F8"/>
                  </a:solidFill>
                </a:defRPr>
              </a:lvl1pPr>
            </a:lstStyle>
            <a:p>
              <a:r>
                <a:rPr lang="ru-RU" dirty="0"/>
                <a:t>21.09.2023-20.09.2026</a:t>
              </a:r>
            </a:p>
          </p:txBody>
        </p:sp>
      </p:grpSp>
      <p:grpSp>
        <p:nvGrpSpPr>
          <p:cNvPr id="44" name="Группа 43">
            <a:extLst>
              <a:ext uri="{FF2B5EF4-FFF2-40B4-BE49-F238E27FC236}">
                <a16:creationId xmlns:a16="http://schemas.microsoft.com/office/drawing/2014/main" id="{7E05AB13-03EF-4FDC-BE42-218AA427E56C}"/>
              </a:ext>
            </a:extLst>
          </p:cNvPr>
          <p:cNvGrpSpPr/>
          <p:nvPr/>
        </p:nvGrpSpPr>
        <p:grpSpPr>
          <a:xfrm>
            <a:off x="5840304" y="5625390"/>
            <a:ext cx="6158084" cy="854757"/>
            <a:chOff x="0" y="33248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5" name="Скругленный прямоугольник 265">
              <a:extLst>
                <a:ext uri="{FF2B5EF4-FFF2-40B4-BE49-F238E27FC236}">
                  <a16:creationId xmlns:a16="http://schemas.microsoft.com/office/drawing/2014/main" id="{8E7AA11D-0116-44B8-B5CE-06D2723BBE9C}"/>
                </a:ext>
              </a:extLst>
            </p:cNvPr>
            <p:cNvSpPr/>
            <p:nvPr/>
          </p:nvSpPr>
          <p:spPr>
            <a:xfrm>
              <a:off x="0" y="33248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6" name="Скругленный прямоугольник 4">
              <a:extLst>
                <a:ext uri="{FF2B5EF4-FFF2-40B4-BE49-F238E27FC236}">
                  <a16:creationId xmlns:a16="http://schemas.microsoft.com/office/drawing/2014/main" id="{7D818B2F-BA7A-4FB8-90D8-FEBE973E5BDF}"/>
                </a:ext>
              </a:extLst>
            </p:cNvPr>
            <p:cNvSpPr txBox="1"/>
            <p:nvPr/>
          </p:nvSpPr>
          <p:spPr>
            <a:xfrm>
              <a:off x="20105" y="3344974"/>
              <a:ext cx="5435846" cy="371632"/>
            </a:xfrm>
            <a:prstGeom prst="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>
              <a:defPPr>
                <a:defRPr lang="ru-RU"/>
              </a:defPPr>
              <a:lvl1pPr>
                <a:defRPr sz="1400" b="1" i="1">
                  <a:solidFill>
                    <a:srgbClr val="2C10F8"/>
                  </a:solidFill>
                </a:defRPr>
              </a:lvl1pPr>
            </a:lstStyle>
            <a:p>
              <a:r>
                <a:rPr lang="ru-RU" dirty="0"/>
                <a:t>Плановые индикаторы (3 года):</a:t>
              </a:r>
            </a:p>
            <a:p>
              <a:r>
                <a:rPr lang="ru-RU" dirty="0"/>
                <a:t>Участие в грантах и конкурсах: (1 Заявок);</a:t>
              </a:r>
            </a:p>
            <a:p>
              <a:r>
                <a:rPr lang="ru-RU" dirty="0"/>
                <a:t>Статьи: ВАК - (3 Ед.); </a:t>
              </a:r>
              <a:r>
                <a:rPr lang="ru-RU" dirty="0" err="1"/>
                <a:t>Wos</a:t>
              </a:r>
              <a:r>
                <a:rPr lang="ru-RU" dirty="0"/>
                <a:t> - (1 Ед.).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01928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94300" y="207819"/>
            <a:ext cx="11097943" cy="671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ТЕМАТИЧЕСКИЙ ПЛАН НАУЧНО-ИССЛЕДОВАТЕЛЬСКИХ РАБОТ, ПРОВОДИМЫХ В ТИ (ф) СВФУ В 2024 ГОДУ</a:t>
            </a:r>
          </a:p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(инициативные темы НИР -11 тем)</a:t>
            </a:r>
          </a:p>
        </p:txBody>
      </p:sp>
      <p:sp>
        <p:nvSpPr>
          <p:cNvPr id="374" name="Скругленный прямоугольник 373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5" name="TextBox 374"/>
          <p:cNvSpPr txBox="1"/>
          <p:nvPr/>
        </p:nvSpPr>
        <p:spPr>
          <a:xfrm>
            <a:off x="917871" y="79248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11</a:t>
            </a:r>
          </a:p>
        </p:txBody>
      </p:sp>
      <p:sp>
        <p:nvSpPr>
          <p:cNvPr id="288" name="Скругленный прямоугольник 4">
            <a:extLst>
              <a:ext uri="{FF2B5EF4-FFF2-40B4-BE49-F238E27FC236}">
                <a16:creationId xmlns:a16="http://schemas.microsoft.com/office/drawing/2014/main" id="{74437900-B80B-46E6-9D19-8B266473CC75}"/>
              </a:ext>
            </a:extLst>
          </p:cNvPr>
          <p:cNvSpPr/>
          <p:nvPr/>
        </p:nvSpPr>
        <p:spPr bwMode="auto">
          <a:xfrm>
            <a:off x="191194" y="1131752"/>
            <a:ext cx="4496536" cy="51839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Наименования НИР (научный руководитель)</a:t>
            </a:r>
          </a:p>
        </p:txBody>
      </p:sp>
      <p:grpSp>
        <p:nvGrpSpPr>
          <p:cNvPr id="289" name="Группа 288">
            <a:extLst>
              <a:ext uri="{FF2B5EF4-FFF2-40B4-BE49-F238E27FC236}">
                <a16:creationId xmlns:a16="http://schemas.microsoft.com/office/drawing/2014/main" id="{F38FF7A6-6FD1-41F8-B49C-C1FF98C6E0C6}"/>
              </a:ext>
            </a:extLst>
          </p:cNvPr>
          <p:cNvGrpSpPr/>
          <p:nvPr/>
        </p:nvGrpSpPr>
        <p:grpSpPr>
          <a:xfrm>
            <a:off x="190161" y="1667080"/>
            <a:ext cx="4497249" cy="160509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90" name="Скругленный прямоугольник 260">
              <a:extLst>
                <a:ext uri="{FF2B5EF4-FFF2-40B4-BE49-F238E27FC236}">
                  <a16:creationId xmlns:a16="http://schemas.microsoft.com/office/drawing/2014/main" id="{1C77E72C-7121-4003-9E39-EF6D0B5F6C11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1" name="Скругленный прямоугольник 4">
              <a:extLst>
                <a:ext uri="{FF2B5EF4-FFF2-40B4-BE49-F238E27FC236}">
                  <a16:creationId xmlns:a16="http://schemas.microsoft.com/office/drawing/2014/main" id="{F384AE41-2A37-458A-A443-CBACB77D2552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>
              <a:defPPr>
                <a:defRPr lang="ru-RU"/>
              </a:defPPr>
              <a:lvl1pPr>
                <a:lnSpc>
                  <a:spcPct val="107000"/>
                </a:lnSpc>
                <a:spcAft>
                  <a:spcPts val="0"/>
                </a:spcAft>
                <a:defRPr sz="1400" b="1" i="1"/>
              </a:lvl1pPr>
            </a:lstStyle>
            <a:p>
              <a:r>
                <a:rPr lang="ru-RU" dirty="0"/>
                <a:t>IT-технологии в методике преподавания химии (Погуляева И.А.)</a:t>
              </a:r>
            </a:p>
          </p:txBody>
        </p:sp>
      </p:grpSp>
      <p:sp>
        <p:nvSpPr>
          <p:cNvPr id="370" name="Скругленный прямоугольник 4">
            <a:extLst>
              <a:ext uri="{FF2B5EF4-FFF2-40B4-BE49-F238E27FC236}">
                <a16:creationId xmlns:a16="http://schemas.microsoft.com/office/drawing/2014/main" id="{14287659-A4F8-4E21-B294-78755179A065}"/>
              </a:ext>
            </a:extLst>
          </p:cNvPr>
          <p:cNvSpPr/>
          <p:nvPr/>
        </p:nvSpPr>
        <p:spPr bwMode="auto">
          <a:xfrm>
            <a:off x="4761924" y="1148330"/>
            <a:ext cx="1008562" cy="51008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lvl="0"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Сроки исполнения</a:t>
            </a:r>
          </a:p>
        </p:txBody>
      </p:sp>
      <p:sp>
        <p:nvSpPr>
          <p:cNvPr id="371" name="Скругленный прямоугольник 4">
            <a:extLst>
              <a:ext uri="{FF2B5EF4-FFF2-40B4-BE49-F238E27FC236}">
                <a16:creationId xmlns:a16="http://schemas.microsoft.com/office/drawing/2014/main" id="{8DB830DE-5839-4A4F-8CC8-EBB819CB4052}"/>
              </a:ext>
            </a:extLst>
          </p:cNvPr>
          <p:cNvSpPr/>
          <p:nvPr/>
        </p:nvSpPr>
        <p:spPr bwMode="auto">
          <a:xfrm>
            <a:off x="5827244" y="1131753"/>
            <a:ext cx="6173563" cy="51839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Ожидаемые научные результаты в плановые сроки</a:t>
            </a:r>
          </a:p>
        </p:txBody>
      </p:sp>
      <p:grpSp>
        <p:nvGrpSpPr>
          <p:cNvPr id="390" name="Группа 389">
            <a:extLst>
              <a:ext uri="{FF2B5EF4-FFF2-40B4-BE49-F238E27FC236}">
                <a16:creationId xmlns:a16="http://schemas.microsoft.com/office/drawing/2014/main" id="{28BD306D-F056-4256-9F4B-F6B738233BF4}"/>
              </a:ext>
            </a:extLst>
          </p:cNvPr>
          <p:cNvGrpSpPr/>
          <p:nvPr/>
        </p:nvGrpSpPr>
        <p:grpSpPr>
          <a:xfrm>
            <a:off x="4744168" y="1668521"/>
            <a:ext cx="1026318" cy="160509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91" name="Скругленный прямоугольник 265">
              <a:extLst>
                <a:ext uri="{FF2B5EF4-FFF2-40B4-BE49-F238E27FC236}">
                  <a16:creationId xmlns:a16="http://schemas.microsoft.com/office/drawing/2014/main" id="{86FAD292-58CE-4347-9D5C-8C163C1E198C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2" name="Скругленный прямоугольник 4">
              <a:extLst>
                <a:ext uri="{FF2B5EF4-FFF2-40B4-BE49-F238E27FC236}">
                  <a16:creationId xmlns:a16="http://schemas.microsoft.com/office/drawing/2014/main" id="{52717DBA-3C08-403C-9701-A7797A0723BB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>
              <a:defPPr>
                <a:defRPr lang="ru-RU"/>
              </a:defPPr>
              <a:lvl1pPr algn="ctr">
                <a:defRPr sz="1400" b="1" i="1">
                  <a:solidFill>
                    <a:srgbClr val="2C10F8"/>
                  </a:solidFill>
                </a:defRPr>
              </a:lvl1pPr>
            </a:lstStyle>
            <a:p>
              <a:r>
                <a:rPr lang="ru-RU" dirty="0"/>
                <a:t>01.06.2019-31.12.2024</a:t>
              </a:r>
            </a:p>
          </p:txBody>
        </p:sp>
      </p:grpSp>
      <p:grpSp>
        <p:nvGrpSpPr>
          <p:cNvPr id="52" name="Группа 51">
            <a:extLst>
              <a:ext uri="{FF2B5EF4-FFF2-40B4-BE49-F238E27FC236}">
                <a16:creationId xmlns:a16="http://schemas.microsoft.com/office/drawing/2014/main" id="{711B0073-5988-48C6-BB47-7B0121080EAC}"/>
              </a:ext>
            </a:extLst>
          </p:cNvPr>
          <p:cNvGrpSpPr/>
          <p:nvPr/>
        </p:nvGrpSpPr>
        <p:grpSpPr>
          <a:xfrm>
            <a:off x="5827244" y="1684758"/>
            <a:ext cx="6158084" cy="1589665"/>
            <a:chOff x="0" y="33248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3" name="Скругленный прямоугольник 265">
              <a:extLst>
                <a:ext uri="{FF2B5EF4-FFF2-40B4-BE49-F238E27FC236}">
                  <a16:creationId xmlns:a16="http://schemas.microsoft.com/office/drawing/2014/main" id="{833BE3B8-8C21-4D79-8009-38D3F6FF7BD4}"/>
                </a:ext>
              </a:extLst>
            </p:cNvPr>
            <p:cNvSpPr/>
            <p:nvPr/>
          </p:nvSpPr>
          <p:spPr>
            <a:xfrm>
              <a:off x="0" y="33248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Скругленный прямоугольник 4">
              <a:extLst>
                <a:ext uri="{FF2B5EF4-FFF2-40B4-BE49-F238E27FC236}">
                  <a16:creationId xmlns:a16="http://schemas.microsoft.com/office/drawing/2014/main" id="{2307586B-3B6B-4C54-B19A-6E7F83AE7B71}"/>
                </a:ext>
              </a:extLst>
            </p:cNvPr>
            <p:cNvSpPr txBox="1"/>
            <p:nvPr/>
          </p:nvSpPr>
          <p:spPr>
            <a:xfrm>
              <a:off x="20105" y="3344974"/>
              <a:ext cx="5435846" cy="371632"/>
            </a:xfrm>
            <a:prstGeom prst="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>
              <a:defPPr>
                <a:defRPr lang="ru-RU"/>
              </a:defPPr>
              <a:lvl1pPr>
                <a:defRPr sz="1400" b="1" i="1">
                  <a:solidFill>
                    <a:srgbClr val="2C10F8"/>
                  </a:solidFill>
                </a:defRPr>
              </a:lvl1pPr>
            </a:lstStyle>
            <a:p>
              <a:r>
                <a:rPr lang="ru-RU" dirty="0"/>
                <a:t>Плановые индикаторы (5 лет):</a:t>
              </a:r>
            </a:p>
            <a:p>
              <a:r>
                <a:rPr lang="ru-RU" dirty="0"/>
                <a:t>Разработки: Создание и внедрение интерактивного виртуального лабораторного практикума по неорганической химии с теоретическим уклоном (1 </a:t>
              </a:r>
              <a:r>
                <a:rPr lang="ru-RU" dirty="0" err="1"/>
                <a:t>Ед</a:t>
              </a:r>
              <a:r>
                <a:rPr lang="ru-RU" dirty="0"/>
                <a:t>);</a:t>
              </a:r>
            </a:p>
            <a:p>
              <a:r>
                <a:rPr lang="ru-RU" dirty="0"/>
                <a:t>Участие в грантах и конкурсах: (2 Заявки);</a:t>
              </a:r>
            </a:p>
            <a:p>
              <a:r>
                <a:rPr lang="ru-RU" dirty="0"/>
                <a:t>Реализация в договорах: (1 Ед.);</a:t>
              </a:r>
            </a:p>
            <a:p>
              <a:r>
                <a:rPr lang="ru-RU" dirty="0"/>
                <a:t>Статьи: РИНЦ - (5 Ед.); ВАК - (5 Ед.); </a:t>
              </a:r>
              <a:r>
                <a:rPr lang="ru-RU" dirty="0" err="1"/>
                <a:t>Scopus</a:t>
              </a:r>
              <a:r>
                <a:rPr lang="ru-RU" dirty="0"/>
                <a:t> - (1 Ед.).</a:t>
              </a:r>
            </a:p>
          </p:txBody>
        </p:sp>
      </p:grpSp>
      <p:grpSp>
        <p:nvGrpSpPr>
          <p:cNvPr id="97" name="Группа 96">
            <a:extLst>
              <a:ext uri="{FF2B5EF4-FFF2-40B4-BE49-F238E27FC236}">
                <a16:creationId xmlns:a16="http://schemas.microsoft.com/office/drawing/2014/main" id="{AE041C18-6AE1-4D3B-B01B-7C5FC636903F}"/>
              </a:ext>
            </a:extLst>
          </p:cNvPr>
          <p:cNvGrpSpPr/>
          <p:nvPr/>
        </p:nvGrpSpPr>
        <p:grpSpPr>
          <a:xfrm>
            <a:off x="5823793" y="3349745"/>
            <a:ext cx="6158084" cy="1149966"/>
            <a:chOff x="0" y="33248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8" name="Скругленный прямоугольник 265">
              <a:extLst>
                <a:ext uri="{FF2B5EF4-FFF2-40B4-BE49-F238E27FC236}">
                  <a16:creationId xmlns:a16="http://schemas.microsoft.com/office/drawing/2014/main" id="{E0B03F40-5959-4315-8044-AE93B5D2984C}"/>
                </a:ext>
              </a:extLst>
            </p:cNvPr>
            <p:cNvSpPr/>
            <p:nvPr/>
          </p:nvSpPr>
          <p:spPr>
            <a:xfrm>
              <a:off x="0" y="33248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9" name="Скругленный прямоугольник 4">
              <a:extLst>
                <a:ext uri="{FF2B5EF4-FFF2-40B4-BE49-F238E27FC236}">
                  <a16:creationId xmlns:a16="http://schemas.microsoft.com/office/drawing/2014/main" id="{5A764338-513E-4B53-A59C-B498E6713E58}"/>
                </a:ext>
              </a:extLst>
            </p:cNvPr>
            <p:cNvSpPr txBox="1"/>
            <p:nvPr/>
          </p:nvSpPr>
          <p:spPr>
            <a:xfrm>
              <a:off x="20105" y="3344974"/>
              <a:ext cx="5435846" cy="371632"/>
            </a:xfrm>
            <a:prstGeom prst="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>
              <a:defPPr>
                <a:defRPr lang="ru-RU"/>
              </a:defPPr>
              <a:lvl1pPr>
                <a:defRPr sz="1400" b="1" i="1">
                  <a:solidFill>
                    <a:srgbClr val="2C10F8"/>
                  </a:solidFill>
                </a:defRPr>
              </a:lvl1pPr>
            </a:lstStyle>
            <a:p>
              <a:r>
                <a:rPr lang="ru-RU" dirty="0"/>
                <a:t>Плановые индикаторы (5 лет):</a:t>
              </a:r>
            </a:p>
            <a:p>
              <a:r>
                <a:rPr lang="ru-RU" dirty="0"/>
                <a:t>Разработки: (1 </a:t>
              </a:r>
              <a:r>
                <a:rPr lang="ru-RU" dirty="0" err="1"/>
                <a:t>Ед</a:t>
              </a:r>
              <a:r>
                <a:rPr lang="ru-RU" dirty="0"/>
                <a:t>);</a:t>
              </a:r>
            </a:p>
            <a:p>
              <a:r>
                <a:rPr lang="ru-RU" dirty="0"/>
                <a:t>Участие в грантах и конкурсах: (2 Заявки);</a:t>
              </a:r>
            </a:p>
            <a:p>
              <a:r>
                <a:rPr lang="ru-RU" dirty="0"/>
                <a:t>Реализация в договорах: (2 Ед.);</a:t>
              </a:r>
            </a:p>
            <a:p>
              <a:r>
                <a:rPr lang="ru-RU" dirty="0"/>
                <a:t>Статьи: ВАК - (1 Ед.); RCSI - (1 Ед.); </a:t>
              </a:r>
              <a:r>
                <a:rPr lang="ru-RU" dirty="0" err="1"/>
                <a:t>Scopus</a:t>
              </a:r>
              <a:r>
                <a:rPr lang="ru-RU" dirty="0"/>
                <a:t> - (3 Ед.); </a:t>
              </a:r>
              <a:r>
                <a:rPr lang="ru-RU" dirty="0" err="1"/>
                <a:t>Wos</a:t>
              </a:r>
              <a:r>
                <a:rPr lang="ru-RU" dirty="0"/>
                <a:t> - (3 Ед.).</a:t>
              </a:r>
            </a:p>
          </p:txBody>
        </p:sp>
      </p:grp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C122DC4B-FA95-4398-9706-53C894C4B020}"/>
              </a:ext>
            </a:extLst>
          </p:cNvPr>
          <p:cNvGrpSpPr/>
          <p:nvPr/>
        </p:nvGrpSpPr>
        <p:grpSpPr>
          <a:xfrm>
            <a:off x="206672" y="3307074"/>
            <a:ext cx="4497249" cy="1185324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1" name="Скругленный прямоугольник 260">
              <a:extLst>
                <a:ext uri="{FF2B5EF4-FFF2-40B4-BE49-F238E27FC236}">
                  <a16:creationId xmlns:a16="http://schemas.microsoft.com/office/drawing/2014/main" id="{7E8DBB5A-BE04-4B12-AAA8-53A0B1438E8B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2" name="Скругленный прямоугольник 4">
              <a:extLst>
                <a:ext uri="{FF2B5EF4-FFF2-40B4-BE49-F238E27FC236}">
                  <a16:creationId xmlns:a16="http://schemas.microsoft.com/office/drawing/2014/main" id="{9221AD6C-DA9C-4A2D-B926-23EEFEE0CD92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Наименование темы: </a:t>
              </a:r>
              <a:r>
                <a:rPr lang="ru-RU" sz="1400" b="1" i="1" dirty="0" err="1"/>
                <a:t>Криогипергинез</a:t>
              </a:r>
              <a:r>
                <a:rPr lang="ru-RU" sz="1400" b="1" i="1" dirty="0"/>
                <a:t> грунтовых массивов Южной Якутии ( Мельников А.Е.)</a:t>
              </a:r>
            </a:p>
          </p:txBody>
        </p:sp>
      </p:grp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id="{02657325-C692-4846-8ED2-06EB0FFF7E49}"/>
              </a:ext>
            </a:extLst>
          </p:cNvPr>
          <p:cNvGrpSpPr/>
          <p:nvPr/>
        </p:nvGrpSpPr>
        <p:grpSpPr>
          <a:xfrm>
            <a:off x="4760679" y="3308515"/>
            <a:ext cx="1026318" cy="1185324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4" name="Скругленный прямоугольник 265">
              <a:extLst>
                <a:ext uri="{FF2B5EF4-FFF2-40B4-BE49-F238E27FC236}">
                  <a16:creationId xmlns:a16="http://schemas.microsoft.com/office/drawing/2014/main" id="{E58CD820-CD13-406C-9982-EC3396FF55DC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5" name="Скругленный прямоугольник 4">
              <a:extLst>
                <a:ext uri="{FF2B5EF4-FFF2-40B4-BE49-F238E27FC236}">
                  <a16:creationId xmlns:a16="http://schemas.microsoft.com/office/drawing/2014/main" id="{7D5187E6-4C5D-44DD-B512-CFB7BF2CC27F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>
              <a:defPPr>
                <a:defRPr lang="ru-RU"/>
              </a:defPPr>
              <a:lvl1pPr algn="ctr">
                <a:defRPr sz="1400" b="1" i="1">
                  <a:solidFill>
                    <a:srgbClr val="2C10F8"/>
                  </a:solidFill>
                </a:defRPr>
              </a:lvl1pPr>
            </a:lstStyle>
            <a:p>
              <a:r>
                <a:rPr lang="ru-RU" dirty="0"/>
                <a:t>23.09.2020-31.12.2025</a:t>
              </a:r>
            </a:p>
          </p:txBody>
        </p:sp>
      </p:grpSp>
      <p:grpSp>
        <p:nvGrpSpPr>
          <p:cNvPr id="58" name="Группа 57">
            <a:extLst>
              <a:ext uri="{FF2B5EF4-FFF2-40B4-BE49-F238E27FC236}">
                <a16:creationId xmlns:a16="http://schemas.microsoft.com/office/drawing/2014/main" id="{4529596D-80C1-45F7-B7E1-B12D43801719}"/>
              </a:ext>
            </a:extLst>
          </p:cNvPr>
          <p:cNvGrpSpPr/>
          <p:nvPr/>
        </p:nvGrpSpPr>
        <p:grpSpPr>
          <a:xfrm>
            <a:off x="223183" y="4570751"/>
            <a:ext cx="4497249" cy="95867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9" name="Скругленный прямоугольник 260">
              <a:extLst>
                <a:ext uri="{FF2B5EF4-FFF2-40B4-BE49-F238E27FC236}">
                  <a16:creationId xmlns:a16="http://schemas.microsoft.com/office/drawing/2014/main" id="{300E2806-789B-4526-85A6-D95B712A88FF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0" name="Скругленный прямоугольник 4">
              <a:extLst>
                <a:ext uri="{FF2B5EF4-FFF2-40B4-BE49-F238E27FC236}">
                  <a16:creationId xmlns:a16="http://schemas.microsoft.com/office/drawing/2014/main" id="{6FFA6AC6-6D82-4DA5-8EF7-2F5FFEBF3BE9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>
              <a:defPPr>
                <a:defRPr lang="ru-RU"/>
              </a:defPPr>
              <a:lvl1pPr>
                <a:lnSpc>
                  <a:spcPct val="107000"/>
                </a:lnSpc>
                <a:spcAft>
                  <a:spcPts val="0"/>
                </a:spcAft>
                <a:defRPr sz="1400" b="1" i="1"/>
              </a:lvl1pPr>
            </a:lstStyle>
            <a:p>
              <a:r>
                <a:rPr lang="ru-RU" dirty="0"/>
                <a:t>Обеспечение устойчивости линейных сооружений в переходных типах природно-территориальных комплексов </a:t>
              </a:r>
              <a:r>
                <a:rPr lang="ru-RU" dirty="0" err="1"/>
                <a:t>криолитозоны</a:t>
              </a:r>
              <a:r>
                <a:rPr lang="ru-RU" dirty="0"/>
                <a:t> Южной Якутии (Мельников А.Е.)</a:t>
              </a:r>
            </a:p>
          </p:txBody>
        </p:sp>
      </p:grpSp>
      <p:grpSp>
        <p:nvGrpSpPr>
          <p:cNvPr id="61" name="Группа 60">
            <a:extLst>
              <a:ext uri="{FF2B5EF4-FFF2-40B4-BE49-F238E27FC236}">
                <a16:creationId xmlns:a16="http://schemas.microsoft.com/office/drawing/2014/main" id="{55A3FDD7-FC81-473B-942E-9C8496EB01F3}"/>
              </a:ext>
            </a:extLst>
          </p:cNvPr>
          <p:cNvGrpSpPr/>
          <p:nvPr/>
        </p:nvGrpSpPr>
        <p:grpSpPr>
          <a:xfrm>
            <a:off x="4777190" y="4572192"/>
            <a:ext cx="1026318" cy="95867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2" name="Скругленный прямоугольник 265">
              <a:extLst>
                <a:ext uri="{FF2B5EF4-FFF2-40B4-BE49-F238E27FC236}">
                  <a16:creationId xmlns:a16="http://schemas.microsoft.com/office/drawing/2014/main" id="{828D5917-2019-4DC0-84FC-B477BF4DE886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3" name="Скругленный прямоугольник 4">
              <a:extLst>
                <a:ext uri="{FF2B5EF4-FFF2-40B4-BE49-F238E27FC236}">
                  <a16:creationId xmlns:a16="http://schemas.microsoft.com/office/drawing/2014/main" id="{8D139025-84AD-478A-A768-56CA54642B76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>
              <a:defPPr>
                <a:defRPr lang="ru-RU"/>
              </a:defPPr>
              <a:lvl1pPr algn="ctr">
                <a:defRPr sz="1400" b="1" i="1">
                  <a:solidFill>
                    <a:srgbClr val="2C10F8"/>
                  </a:solidFill>
                </a:defRPr>
              </a:lvl1pPr>
            </a:lstStyle>
            <a:p>
              <a:r>
                <a:rPr lang="ru-RU" dirty="0"/>
                <a:t>23.09.2020-31.12.2025</a:t>
              </a:r>
            </a:p>
          </p:txBody>
        </p:sp>
      </p:grpSp>
      <p:grpSp>
        <p:nvGrpSpPr>
          <p:cNvPr id="64" name="Группа 63">
            <a:extLst>
              <a:ext uri="{FF2B5EF4-FFF2-40B4-BE49-F238E27FC236}">
                <a16:creationId xmlns:a16="http://schemas.microsoft.com/office/drawing/2014/main" id="{ED0E2F27-7081-4AC3-986F-999FE761A72E}"/>
              </a:ext>
            </a:extLst>
          </p:cNvPr>
          <p:cNvGrpSpPr/>
          <p:nvPr/>
        </p:nvGrpSpPr>
        <p:grpSpPr>
          <a:xfrm>
            <a:off x="5860266" y="4588429"/>
            <a:ext cx="6158084" cy="949459"/>
            <a:chOff x="0" y="33248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5" name="Скругленный прямоугольник 265">
              <a:extLst>
                <a:ext uri="{FF2B5EF4-FFF2-40B4-BE49-F238E27FC236}">
                  <a16:creationId xmlns:a16="http://schemas.microsoft.com/office/drawing/2014/main" id="{238872A8-A33D-43BE-9A6E-07CD1FAA45B6}"/>
                </a:ext>
              </a:extLst>
            </p:cNvPr>
            <p:cNvSpPr/>
            <p:nvPr/>
          </p:nvSpPr>
          <p:spPr>
            <a:xfrm>
              <a:off x="0" y="33248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6" name="Скругленный прямоугольник 4">
              <a:extLst>
                <a:ext uri="{FF2B5EF4-FFF2-40B4-BE49-F238E27FC236}">
                  <a16:creationId xmlns:a16="http://schemas.microsoft.com/office/drawing/2014/main" id="{E4BE8447-4A51-440A-8FB5-832959FC2FBA}"/>
                </a:ext>
              </a:extLst>
            </p:cNvPr>
            <p:cNvSpPr txBox="1"/>
            <p:nvPr/>
          </p:nvSpPr>
          <p:spPr>
            <a:xfrm>
              <a:off x="20105" y="3344974"/>
              <a:ext cx="5435846" cy="371632"/>
            </a:xfrm>
            <a:prstGeom prst="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>
              <a:defPPr>
                <a:defRPr lang="ru-RU"/>
              </a:defPPr>
              <a:lvl1pPr>
                <a:defRPr sz="1400" b="1" i="1">
                  <a:solidFill>
                    <a:srgbClr val="2C10F8"/>
                  </a:solidFill>
                </a:defRPr>
              </a:lvl1pPr>
            </a:lstStyle>
            <a:p>
              <a:r>
                <a:rPr lang="ru-RU" dirty="0"/>
                <a:t>Плановые индикаторы (5 лет):</a:t>
              </a:r>
            </a:p>
            <a:p>
              <a:r>
                <a:rPr lang="ru-RU" dirty="0"/>
                <a:t>Участие в грантах и конкурсах: (2 Заявок);</a:t>
              </a:r>
            </a:p>
            <a:p>
              <a:r>
                <a:rPr lang="ru-RU" dirty="0"/>
                <a:t>Реализация в договорах: (1 Ед.);</a:t>
              </a:r>
            </a:p>
            <a:p>
              <a:r>
                <a:rPr lang="ru-RU" dirty="0"/>
                <a:t>Статьи: RCSI - (1 Ед.); </a:t>
              </a:r>
              <a:r>
                <a:rPr lang="ru-RU" dirty="0" err="1"/>
                <a:t>Scopus</a:t>
              </a:r>
              <a:r>
                <a:rPr lang="ru-RU" dirty="0"/>
                <a:t> - (2 Ед.); </a:t>
              </a:r>
              <a:r>
                <a:rPr lang="ru-RU" dirty="0" err="1"/>
                <a:t>Wos</a:t>
              </a:r>
              <a:r>
                <a:rPr lang="ru-RU" dirty="0"/>
                <a:t> - (3 Ед.).</a:t>
              </a:r>
            </a:p>
          </p:txBody>
        </p:sp>
      </p:grpSp>
      <p:grpSp>
        <p:nvGrpSpPr>
          <p:cNvPr id="76" name="Группа 75">
            <a:extLst>
              <a:ext uri="{FF2B5EF4-FFF2-40B4-BE49-F238E27FC236}">
                <a16:creationId xmlns:a16="http://schemas.microsoft.com/office/drawing/2014/main" id="{DE92568B-7F31-4A65-8C83-47FD0B7F26A5}"/>
              </a:ext>
            </a:extLst>
          </p:cNvPr>
          <p:cNvGrpSpPr/>
          <p:nvPr/>
        </p:nvGrpSpPr>
        <p:grpSpPr>
          <a:xfrm>
            <a:off x="203221" y="5651255"/>
            <a:ext cx="4497249" cy="80445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7" name="Скругленный прямоугольник 260">
              <a:extLst>
                <a:ext uri="{FF2B5EF4-FFF2-40B4-BE49-F238E27FC236}">
                  <a16:creationId xmlns:a16="http://schemas.microsoft.com/office/drawing/2014/main" id="{6A719503-769C-441A-8E37-533D31E531D9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8" name="Скругленный прямоугольник 4">
              <a:extLst>
                <a:ext uri="{FF2B5EF4-FFF2-40B4-BE49-F238E27FC236}">
                  <a16:creationId xmlns:a16="http://schemas.microsoft.com/office/drawing/2014/main" id="{8F6CB892-2E81-4D4D-886B-8419757F3B0B}"/>
                </a:ext>
              </a:extLst>
            </p:cNvPr>
            <p:cNvSpPr txBox="1"/>
            <p:nvPr/>
          </p:nvSpPr>
          <p:spPr>
            <a:xfrm>
              <a:off x="20104" y="3353374"/>
              <a:ext cx="5435846" cy="371632"/>
            </a:xfrm>
            <a:prstGeom prst="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Локализация выходов тектонических нарушений под четвертичные отложения по геофизическим данным (Гриб Н.Н.)</a:t>
              </a:r>
            </a:p>
          </p:txBody>
        </p:sp>
      </p:grpSp>
      <p:grpSp>
        <p:nvGrpSpPr>
          <p:cNvPr id="79" name="Группа 78">
            <a:extLst>
              <a:ext uri="{FF2B5EF4-FFF2-40B4-BE49-F238E27FC236}">
                <a16:creationId xmlns:a16="http://schemas.microsoft.com/office/drawing/2014/main" id="{003CA05C-3471-4B2B-80A9-B64210B15706}"/>
              </a:ext>
            </a:extLst>
          </p:cNvPr>
          <p:cNvGrpSpPr/>
          <p:nvPr/>
        </p:nvGrpSpPr>
        <p:grpSpPr>
          <a:xfrm>
            <a:off x="4757228" y="5652696"/>
            <a:ext cx="1026318" cy="80445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0" name="Скругленный прямоугольник 265">
              <a:extLst>
                <a:ext uri="{FF2B5EF4-FFF2-40B4-BE49-F238E27FC236}">
                  <a16:creationId xmlns:a16="http://schemas.microsoft.com/office/drawing/2014/main" id="{0C0492C6-06EB-4AC6-9D3B-2F7131EC0032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1" name="Скругленный прямоугольник 4">
              <a:extLst>
                <a:ext uri="{FF2B5EF4-FFF2-40B4-BE49-F238E27FC236}">
                  <a16:creationId xmlns:a16="http://schemas.microsoft.com/office/drawing/2014/main" id="{5EF2D738-812B-4E53-AD66-176ACB8D91BC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>
              <a:defPPr>
                <a:defRPr lang="ru-RU"/>
              </a:defPPr>
              <a:lvl1pPr algn="ctr">
                <a:defRPr sz="1400" b="1" i="1">
                  <a:solidFill>
                    <a:srgbClr val="2C10F8"/>
                  </a:solidFill>
                </a:defRPr>
              </a:lvl1pPr>
            </a:lstStyle>
            <a:p>
              <a:r>
                <a:rPr lang="ru-RU" dirty="0"/>
                <a:t>19.10.2023-31.12.2026</a:t>
              </a:r>
            </a:p>
          </p:txBody>
        </p:sp>
      </p:grpSp>
      <p:grpSp>
        <p:nvGrpSpPr>
          <p:cNvPr id="100" name="Группа 99">
            <a:extLst>
              <a:ext uri="{FF2B5EF4-FFF2-40B4-BE49-F238E27FC236}">
                <a16:creationId xmlns:a16="http://schemas.microsoft.com/office/drawing/2014/main" id="{97872445-8179-4B14-8170-BA931CBC2C71}"/>
              </a:ext>
            </a:extLst>
          </p:cNvPr>
          <p:cNvGrpSpPr/>
          <p:nvPr/>
        </p:nvGrpSpPr>
        <p:grpSpPr>
          <a:xfrm>
            <a:off x="5840304" y="5668932"/>
            <a:ext cx="6158084" cy="780456"/>
            <a:chOff x="0" y="33248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1" name="Скругленный прямоугольник 265">
              <a:extLst>
                <a:ext uri="{FF2B5EF4-FFF2-40B4-BE49-F238E27FC236}">
                  <a16:creationId xmlns:a16="http://schemas.microsoft.com/office/drawing/2014/main" id="{457D30C8-C5A1-4BB2-BF49-CEC2E4DC506C}"/>
                </a:ext>
              </a:extLst>
            </p:cNvPr>
            <p:cNvSpPr/>
            <p:nvPr/>
          </p:nvSpPr>
          <p:spPr>
            <a:xfrm>
              <a:off x="0" y="33248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2" name="Скругленный прямоугольник 4">
              <a:extLst>
                <a:ext uri="{FF2B5EF4-FFF2-40B4-BE49-F238E27FC236}">
                  <a16:creationId xmlns:a16="http://schemas.microsoft.com/office/drawing/2014/main" id="{D8620D98-A757-473F-A6BF-F8322D857C2A}"/>
                </a:ext>
              </a:extLst>
            </p:cNvPr>
            <p:cNvSpPr txBox="1"/>
            <p:nvPr/>
          </p:nvSpPr>
          <p:spPr>
            <a:xfrm>
              <a:off x="20105" y="3344974"/>
              <a:ext cx="5435846" cy="371632"/>
            </a:xfrm>
            <a:prstGeom prst="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>
              <a:defPPr>
                <a:defRPr lang="ru-RU"/>
              </a:defPPr>
              <a:lvl1pPr>
                <a:defRPr sz="1400" b="1" i="1">
                  <a:solidFill>
                    <a:srgbClr val="2C10F8"/>
                  </a:solidFill>
                </a:defRPr>
              </a:lvl1pPr>
            </a:lstStyle>
            <a:p>
              <a:r>
                <a:rPr lang="ru-RU" dirty="0"/>
                <a:t>Плановые индикаторы (6 лет):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Защиты кандидатских наук: (1 Ед.)</a:t>
              </a:r>
            </a:p>
            <a:p>
              <a:r>
                <a:rPr lang="ru-RU" dirty="0"/>
                <a:t>Статьи: РИНЦ -(3 Ед.); ВАК – (3 Ед.); </a:t>
              </a:r>
              <a:r>
                <a:rPr lang="ru-RU" dirty="0" err="1"/>
                <a:t>Scopus</a:t>
              </a:r>
              <a:r>
                <a:rPr lang="ru-RU" dirty="0"/>
                <a:t> - (1 Ед.); </a:t>
              </a:r>
              <a:r>
                <a:rPr lang="ru-RU" dirty="0" err="1"/>
                <a:t>Wos</a:t>
              </a:r>
              <a:r>
                <a:rPr lang="ru-RU" dirty="0"/>
                <a:t> - (1 Ед.)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76737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94300" y="207819"/>
            <a:ext cx="11097943" cy="671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ТЕМАТИЧЕСКИЙ ПЛАН НАУЧНО-ИССЛЕДОВАТЕЛЬСКИХ РАБОТ, ПРОВОДИМЫХ В ТИ (ф) СВФУ В 2024 ГОДУ</a:t>
            </a:r>
          </a:p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(госбюджетные и грантовые исследования)</a:t>
            </a:r>
          </a:p>
        </p:txBody>
      </p:sp>
      <p:sp>
        <p:nvSpPr>
          <p:cNvPr id="374" name="Скругленный прямоугольник 373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5" name="TextBox 374"/>
          <p:cNvSpPr txBox="1"/>
          <p:nvPr/>
        </p:nvSpPr>
        <p:spPr>
          <a:xfrm>
            <a:off x="917871" y="79248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12</a:t>
            </a:r>
          </a:p>
        </p:txBody>
      </p:sp>
      <p:sp>
        <p:nvSpPr>
          <p:cNvPr id="288" name="Скругленный прямоугольник 4">
            <a:extLst>
              <a:ext uri="{FF2B5EF4-FFF2-40B4-BE49-F238E27FC236}">
                <a16:creationId xmlns:a16="http://schemas.microsoft.com/office/drawing/2014/main" id="{74437900-B80B-46E6-9D19-8B266473CC75}"/>
              </a:ext>
            </a:extLst>
          </p:cNvPr>
          <p:cNvSpPr/>
          <p:nvPr/>
        </p:nvSpPr>
        <p:spPr bwMode="auto">
          <a:xfrm>
            <a:off x="1285561" y="886766"/>
            <a:ext cx="3060618" cy="69635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Наименования НИР</a:t>
            </a:r>
          </a:p>
        </p:txBody>
      </p:sp>
      <p:grpSp>
        <p:nvGrpSpPr>
          <p:cNvPr id="289" name="Группа 288">
            <a:extLst>
              <a:ext uri="{FF2B5EF4-FFF2-40B4-BE49-F238E27FC236}">
                <a16:creationId xmlns:a16="http://schemas.microsoft.com/office/drawing/2014/main" id="{F38FF7A6-6FD1-41F8-B49C-C1FF98C6E0C6}"/>
              </a:ext>
            </a:extLst>
          </p:cNvPr>
          <p:cNvGrpSpPr/>
          <p:nvPr/>
        </p:nvGrpSpPr>
        <p:grpSpPr>
          <a:xfrm>
            <a:off x="1300749" y="1642943"/>
            <a:ext cx="3051571" cy="51839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90" name="Скругленный прямоугольник 260">
              <a:extLst>
                <a:ext uri="{FF2B5EF4-FFF2-40B4-BE49-F238E27FC236}">
                  <a16:creationId xmlns:a16="http://schemas.microsoft.com/office/drawing/2014/main" id="{1C77E72C-7121-4003-9E39-EF6D0B5F6C11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1" name="Скругленный прямоугольник 4">
              <a:extLst>
                <a:ext uri="{FF2B5EF4-FFF2-40B4-BE49-F238E27FC236}">
                  <a16:creationId xmlns:a16="http://schemas.microsoft.com/office/drawing/2014/main" id="{F384AE41-2A37-458A-A443-CBACB77D2552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Отсутствуют действующие проекты</a:t>
              </a:r>
            </a:p>
          </p:txBody>
        </p:sp>
      </p:grpSp>
      <p:sp>
        <p:nvSpPr>
          <p:cNvPr id="305" name="Скругленный прямоугольник 4">
            <a:extLst>
              <a:ext uri="{FF2B5EF4-FFF2-40B4-BE49-F238E27FC236}">
                <a16:creationId xmlns:a16="http://schemas.microsoft.com/office/drawing/2014/main" id="{F3E38FD7-A885-4FA7-B3A6-1E1070660A49}"/>
              </a:ext>
            </a:extLst>
          </p:cNvPr>
          <p:cNvSpPr/>
          <p:nvPr/>
        </p:nvSpPr>
        <p:spPr bwMode="auto">
          <a:xfrm>
            <a:off x="4405903" y="894769"/>
            <a:ext cx="1342107" cy="68285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Сроки исполнения НИР</a:t>
            </a:r>
          </a:p>
        </p:txBody>
      </p:sp>
      <p:grpSp>
        <p:nvGrpSpPr>
          <p:cNvPr id="307" name="Группа 306">
            <a:extLst>
              <a:ext uri="{FF2B5EF4-FFF2-40B4-BE49-F238E27FC236}">
                <a16:creationId xmlns:a16="http://schemas.microsoft.com/office/drawing/2014/main" id="{A65EA409-4BED-44D4-BDC5-08177AC08645}"/>
              </a:ext>
            </a:extLst>
          </p:cNvPr>
          <p:cNvGrpSpPr/>
          <p:nvPr/>
        </p:nvGrpSpPr>
        <p:grpSpPr>
          <a:xfrm>
            <a:off x="4418875" y="1664487"/>
            <a:ext cx="1311006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21" name="Скругленный прямоугольник 265">
              <a:extLst>
                <a:ext uri="{FF2B5EF4-FFF2-40B4-BE49-F238E27FC236}">
                  <a16:creationId xmlns:a16="http://schemas.microsoft.com/office/drawing/2014/main" id="{517F8274-0114-424F-94C5-5D0DCA45AE2E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2" name="Скругленный прямоугольник 4">
              <a:extLst>
                <a:ext uri="{FF2B5EF4-FFF2-40B4-BE49-F238E27FC236}">
                  <a16:creationId xmlns:a16="http://schemas.microsoft.com/office/drawing/2014/main" id="{6E129AAF-7FFC-4343-8A0B-75982E82BC01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-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355" name="Скругленный прямоугольник 4">
            <a:extLst>
              <a:ext uri="{FF2B5EF4-FFF2-40B4-BE49-F238E27FC236}">
                <a16:creationId xmlns:a16="http://schemas.microsoft.com/office/drawing/2014/main" id="{F1C43E2E-7CF4-4638-962D-753B78B3EA10}"/>
              </a:ext>
            </a:extLst>
          </p:cNvPr>
          <p:cNvSpPr/>
          <p:nvPr/>
        </p:nvSpPr>
        <p:spPr bwMode="auto">
          <a:xfrm>
            <a:off x="5807734" y="893462"/>
            <a:ext cx="1614063" cy="68285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lvl="0"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Источник финансирования НИР</a:t>
            </a:r>
          </a:p>
        </p:txBody>
      </p:sp>
      <p:sp>
        <p:nvSpPr>
          <p:cNvPr id="369" name="Скругленный прямоугольник 4">
            <a:extLst>
              <a:ext uri="{FF2B5EF4-FFF2-40B4-BE49-F238E27FC236}">
                <a16:creationId xmlns:a16="http://schemas.microsoft.com/office/drawing/2014/main" id="{8A55BC02-CFC7-4C5C-A215-57F60F24D8C6}"/>
              </a:ext>
            </a:extLst>
          </p:cNvPr>
          <p:cNvSpPr/>
          <p:nvPr/>
        </p:nvSpPr>
        <p:spPr bwMode="auto">
          <a:xfrm>
            <a:off x="7472728" y="909364"/>
            <a:ext cx="1232967" cy="67191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Руководитель проекта</a:t>
            </a:r>
          </a:p>
        </p:txBody>
      </p:sp>
      <p:sp>
        <p:nvSpPr>
          <p:cNvPr id="370" name="Скругленный прямоугольник 4">
            <a:extLst>
              <a:ext uri="{FF2B5EF4-FFF2-40B4-BE49-F238E27FC236}">
                <a16:creationId xmlns:a16="http://schemas.microsoft.com/office/drawing/2014/main" id="{14287659-A4F8-4E21-B294-78755179A065}"/>
              </a:ext>
            </a:extLst>
          </p:cNvPr>
          <p:cNvSpPr/>
          <p:nvPr/>
        </p:nvSpPr>
        <p:spPr bwMode="auto">
          <a:xfrm>
            <a:off x="8740675" y="910146"/>
            <a:ext cx="1743711" cy="67191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lvl="0"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Исполнители проекта</a:t>
            </a:r>
          </a:p>
        </p:txBody>
      </p:sp>
      <p:sp>
        <p:nvSpPr>
          <p:cNvPr id="371" name="Скругленный прямоугольник 4">
            <a:extLst>
              <a:ext uri="{FF2B5EF4-FFF2-40B4-BE49-F238E27FC236}">
                <a16:creationId xmlns:a16="http://schemas.microsoft.com/office/drawing/2014/main" id="{8DB830DE-5839-4A4F-8CC8-EBB819CB4052}"/>
              </a:ext>
            </a:extLst>
          </p:cNvPr>
          <p:cNvSpPr/>
          <p:nvPr/>
        </p:nvSpPr>
        <p:spPr bwMode="auto">
          <a:xfrm>
            <a:off x="10542139" y="906391"/>
            <a:ext cx="1448097" cy="68285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Объем финансирования, тыс. руб.</a:t>
            </a:r>
          </a:p>
        </p:txBody>
      </p:sp>
      <p:grpSp>
        <p:nvGrpSpPr>
          <p:cNvPr id="378" name="Группа 377">
            <a:extLst>
              <a:ext uri="{FF2B5EF4-FFF2-40B4-BE49-F238E27FC236}">
                <a16:creationId xmlns:a16="http://schemas.microsoft.com/office/drawing/2014/main" id="{1B2BECAD-E035-4B5D-9F0B-8DA4E99B5B2E}"/>
              </a:ext>
            </a:extLst>
          </p:cNvPr>
          <p:cNvGrpSpPr/>
          <p:nvPr/>
        </p:nvGrpSpPr>
        <p:grpSpPr>
          <a:xfrm>
            <a:off x="5849146" y="1653159"/>
            <a:ext cx="1554522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79" name="Скругленный прямоугольник 265">
              <a:extLst>
                <a:ext uri="{FF2B5EF4-FFF2-40B4-BE49-F238E27FC236}">
                  <a16:creationId xmlns:a16="http://schemas.microsoft.com/office/drawing/2014/main" id="{FE09ABB9-6669-4A8A-BEC7-DD140F1AA769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0" name="Скругленный прямоугольник 4">
              <a:extLst>
                <a:ext uri="{FF2B5EF4-FFF2-40B4-BE49-F238E27FC236}">
                  <a16:creationId xmlns:a16="http://schemas.microsoft.com/office/drawing/2014/main" id="{2C2A1B8F-D620-4444-87DB-9DB746D3BC5D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-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84" name="Группа 383">
            <a:extLst>
              <a:ext uri="{FF2B5EF4-FFF2-40B4-BE49-F238E27FC236}">
                <a16:creationId xmlns:a16="http://schemas.microsoft.com/office/drawing/2014/main" id="{58B24F68-DABC-4DE2-873B-50BF90A14F75}"/>
              </a:ext>
            </a:extLst>
          </p:cNvPr>
          <p:cNvGrpSpPr/>
          <p:nvPr/>
        </p:nvGrpSpPr>
        <p:grpSpPr>
          <a:xfrm>
            <a:off x="7448775" y="1645759"/>
            <a:ext cx="1232967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85" name="Скругленный прямоугольник 265">
              <a:extLst>
                <a:ext uri="{FF2B5EF4-FFF2-40B4-BE49-F238E27FC236}">
                  <a16:creationId xmlns:a16="http://schemas.microsoft.com/office/drawing/2014/main" id="{4A210D25-6122-43EF-AF5A-49970A869BDB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6" name="Скругленный прямоугольник 4">
              <a:extLst>
                <a:ext uri="{FF2B5EF4-FFF2-40B4-BE49-F238E27FC236}">
                  <a16:creationId xmlns:a16="http://schemas.microsoft.com/office/drawing/2014/main" id="{450D44D7-CE0D-4618-98AB-B964CA439834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-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90" name="Группа 389">
            <a:extLst>
              <a:ext uri="{FF2B5EF4-FFF2-40B4-BE49-F238E27FC236}">
                <a16:creationId xmlns:a16="http://schemas.microsoft.com/office/drawing/2014/main" id="{28BD306D-F056-4256-9F4B-F6B738233BF4}"/>
              </a:ext>
            </a:extLst>
          </p:cNvPr>
          <p:cNvGrpSpPr/>
          <p:nvPr/>
        </p:nvGrpSpPr>
        <p:grpSpPr>
          <a:xfrm>
            <a:off x="8736741" y="1638360"/>
            <a:ext cx="1723301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91" name="Скругленный прямоугольник 265">
              <a:extLst>
                <a:ext uri="{FF2B5EF4-FFF2-40B4-BE49-F238E27FC236}">
                  <a16:creationId xmlns:a16="http://schemas.microsoft.com/office/drawing/2014/main" id="{86FAD292-58CE-4347-9D5C-8C163C1E198C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2" name="Скругленный прямоугольник 4">
              <a:extLst>
                <a:ext uri="{FF2B5EF4-FFF2-40B4-BE49-F238E27FC236}">
                  <a16:creationId xmlns:a16="http://schemas.microsoft.com/office/drawing/2014/main" id="{52717DBA-3C08-403C-9701-A7797A0723BB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-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96" name="Группа 395">
            <a:extLst>
              <a:ext uri="{FF2B5EF4-FFF2-40B4-BE49-F238E27FC236}">
                <a16:creationId xmlns:a16="http://schemas.microsoft.com/office/drawing/2014/main" id="{E7BB205A-9821-4B74-9CC7-20B188BAB1AF}"/>
              </a:ext>
            </a:extLst>
          </p:cNvPr>
          <p:cNvGrpSpPr/>
          <p:nvPr/>
        </p:nvGrpSpPr>
        <p:grpSpPr>
          <a:xfrm>
            <a:off x="10521794" y="1639837"/>
            <a:ext cx="1469063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97" name="Скругленный прямоугольник 265">
              <a:extLst>
                <a:ext uri="{FF2B5EF4-FFF2-40B4-BE49-F238E27FC236}">
                  <a16:creationId xmlns:a16="http://schemas.microsoft.com/office/drawing/2014/main" id="{31D0AFC9-4CE0-45ED-88B1-79DC131A0765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8" name="Скругленный прямоугольник 4">
              <a:extLst>
                <a:ext uri="{FF2B5EF4-FFF2-40B4-BE49-F238E27FC236}">
                  <a16:creationId xmlns:a16="http://schemas.microsoft.com/office/drawing/2014/main" id="{A26403B4-1147-419F-9954-CCE949F79737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-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87" name="Скругленный прямоугольник 4">
            <a:extLst>
              <a:ext uri="{FF2B5EF4-FFF2-40B4-BE49-F238E27FC236}">
                <a16:creationId xmlns:a16="http://schemas.microsoft.com/office/drawing/2014/main" id="{AE70DCA6-DB82-4F1A-AB36-59552056CB18}"/>
              </a:ext>
            </a:extLst>
          </p:cNvPr>
          <p:cNvSpPr/>
          <p:nvPr/>
        </p:nvSpPr>
        <p:spPr bwMode="auto">
          <a:xfrm>
            <a:off x="452450" y="2853265"/>
            <a:ext cx="5195156" cy="70002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Наименования структурного подразделения</a:t>
            </a:r>
          </a:p>
        </p:txBody>
      </p:sp>
      <p:grpSp>
        <p:nvGrpSpPr>
          <p:cNvPr id="88" name="Группа 87">
            <a:extLst>
              <a:ext uri="{FF2B5EF4-FFF2-40B4-BE49-F238E27FC236}">
                <a16:creationId xmlns:a16="http://schemas.microsoft.com/office/drawing/2014/main" id="{ADACE448-D014-4740-B234-2324BAD05A88}"/>
              </a:ext>
            </a:extLst>
          </p:cNvPr>
          <p:cNvGrpSpPr/>
          <p:nvPr/>
        </p:nvGrpSpPr>
        <p:grpSpPr>
          <a:xfrm>
            <a:off x="452450" y="3643883"/>
            <a:ext cx="5219413" cy="36901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9" name="Скругленный прямоугольник 260">
              <a:extLst>
                <a:ext uri="{FF2B5EF4-FFF2-40B4-BE49-F238E27FC236}">
                  <a16:creationId xmlns:a16="http://schemas.microsoft.com/office/drawing/2014/main" id="{04586791-971E-4DEE-84A7-B767C3410EC4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3" name="Скругленный прямоугольник 4">
              <a:extLst>
                <a:ext uri="{FF2B5EF4-FFF2-40B4-BE49-F238E27FC236}">
                  <a16:creationId xmlns:a16="http://schemas.microsoft.com/office/drawing/2014/main" id="{1ACB18F7-A0AC-4F76-8A47-F6D2252CED0F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ТИ(ф) СВФУ</a:t>
              </a:r>
            </a:p>
          </p:txBody>
        </p:sp>
      </p:grpSp>
      <p:sp>
        <p:nvSpPr>
          <p:cNvPr id="94" name="Скругленный прямоугольник 4">
            <a:extLst>
              <a:ext uri="{FF2B5EF4-FFF2-40B4-BE49-F238E27FC236}">
                <a16:creationId xmlns:a16="http://schemas.microsoft.com/office/drawing/2014/main" id="{C192A8EB-A444-42EB-9B74-7CF1212350A6}"/>
              </a:ext>
            </a:extLst>
          </p:cNvPr>
          <p:cNvSpPr/>
          <p:nvPr/>
        </p:nvSpPr>
        <p:spPr bwMode="auto">
          <a:xfrm>
            <a:off x="5707330" y="2861267"/>
            <a:ext cx="3011533" cy="42905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Патентование</a:t>
            </a:r>
          </a:p>
        </p:txBody>
      </p:sp>
      <p:grpSp>
        <p:nvGrpSpPr>
          <p:cNvPr id="95" name="Группа 94">
            <a:extLst>
              <a:ext uri="{FF2B5EF4-FFF2-40B4-BE49-F238E27FC236}">
                <a16:creationId xmlns:a16="http://schemas.microsoft.com/office/drawing/2014/main" id="{98BBA4BD-78CA-4C84-8A8C-3D218D58F471}"/>
              </a:ext>
            </a:extLst>
          </p:cNvPr>
          <p:cNvGrpSpPr/>
          <p:nvPr/>
        </p:nvGrpSpPr>
        <p:grpSpPr>
          <a:xfrm>
            <a:off x="5738418" y="3665427"/>
            <a:ext cx="1311006" cy="33846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9" name="Скругленный прямоугольник 265">
              <a:extLst>
                <a:ext uri="{FF2B5EF4-FFF2-40B4-BE49-F238E27FC236}">
                  <a16:creationId xmlns:a16="http://schemas.microsoft.com/office/drawing/2014/main" id="{82B8418A-3495-471A-BCD2-3A207D259F3C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0" name="Скругленный прямоугольник 4">
              <a:extLst>
                <a:ext uri="{FF2B5EF4-FFF2-40B4-BE49-F238E27FC236}">
                  <a16:creationId xmlns:a16="http://schemas.microsoft.com/office/drawing/2014/main" id="{7EE5DE25-5102-4486-BA00-01DB2DF5EFD8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2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101" name="Группа 100">
            <a:extLst>
              <a:ext uri="{FF2B5EF4-FFF2-40B4-BE49-F238E27FC236}">
                <a16:creationId xmlns:a16="http://schemas.microsoft.com/office/drawing/2014/main" id="{B243E4EF-8ECE-4BDB-87CD-EE719F7BF429}"/>
              </a:ext>
            </a:extLst>
          </p:cNvPr>
          <p:cNvGrpSpPr/>
          <p:nvPr/>
        </p:nvGrpSpPr>
        <p:grpSpPr>
          <a:xfrm>
            <a:off x="7168689" y="3654099"/>
            <a:ext cx="1554522" cy="33846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5" name="Скругленный прямоугольник 265">
              <a:extLst>
                <a:ext uri="{FF2B5EF4-FFF2-40B4-BE49-F238E27FC236}">
                  <a16:creationId xmlns:a16="http://schemas.microsoft.com/office/drawing/2014/main" id="{C1619B46-D6FA-4E72-96CC-930A0A418D92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6" name="Скругленный прямоугольник 4">
              <a:extLst>
                <a:ext uri="{FF2B5EF4-FFF2-40B4-BE49-F238E27FC236}">
                  <a16:creationId xmlns:a16="http://schemas.microsoft.com/office/drawing/2014/main" id="{22E02517-D72D-4B6E-B157-AFF43536A3F3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107" name="Скругленный прямоугольник 4">
            <a:extLst>
              <a:ext uri="{FF2B5EF4-FFF2-40B4-BE49-F238E27FC236}">
                <a16:creationId xmlns:a16="http://schemas.microsoft.com/office/drawing/2014/main" id="{A4920FC0-E072-4CC4-88D2-115CF6212DA9}"/>
              </a:ext>
            </a:extLst>
          </p:cNvPr>
          <p:cNvSpPr/>
          <p:nvPr/>
        </p:nvSpPr>
        <p:spPr bwMode="auto">
          <a:xfrm>
            <a:off x="5707317" y="3323269"/>
            <a:ext cx="1342107" cy="24032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Кол-во заявок</a:t>
            </a:r>
          </a:p>
        </p:txBody>
      </p:sp>
      <p:sp>
        <p:nvSpPr>
          <p:cNvPr id="111" name="Скругленный прямоугольник 4">
            <a:extLst>
              <a:ext uri="{FF2B5EF4-FFF2-40B4-BE49-F238E27FC236}">
                <a16:creationId xmlns:a16="http://schemas.microsoft.com/office/drawing/2014/main" id="{67FC8122-AFD1-4B8C-8D0F-CC975E2E807B}"/>
              </a:ext>
            </a:extLst>
          </p:cNvPr>
          <p:cNvSpPr/>
          <p:nvPr/>
        </p:nvSpPr>
        <p:spPr bwMode="auto">
          <a:xfrm>
            <a:off x="7109148" y="3321962"/>
            <a:ext cx="1614063" cy="24032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lvl="0"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Кол-во патентов</a:t>
            </a:r>
          </a:p>
        </p:txBody>
      </p:sp>
      <p:sp>
        <p:nvSpPr>
          <p:cNvPr id="112" name="Скругленный прямоугольник 4">
            <a:extLst>
              <a:ext uri="{FF2B5EF4-FFF2-40B4-BE49-F238E27FC236}">
                <a16:creationId xmlns:a16="http://schemas.microsoft.com/office/drawing/2014/main" id="{2C2E0F2F-32E5-444E-BBD2-65ACBB381B80}"/>
              </a:ext>
            </a:extLst>
          </p:cNvPr>
          <p:cNvSpPr/>
          <p:nvPr/>
        </p:nvSpPr>
        <p:spPr bwMode="auto">
          <a:xfrm>
            <a:off x="8794528" y="2856912"/>
            <a:ext cx="3242633" cy="42905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Регистрация баз данных, программ для ЭВМ</a:t>
            </a:r>
          </a:p>
        </p:txBody>
      </p:sp>
      <p:grpSp>
        <p:nvGrpSpPr>
          <p:cNvPr id="113" name="Группа 112">
            <a:extLst>
              <a:ext uri="{FF2B5EF4-FFF2-40B4-BE49-F238E27FC236}">
                <a16:creationId xmlns:a16="http://schemas.microsoft.com/office/drawing/2014/main" id="{F6F7112C-AE3D-4BE6-9E09-B2069E0D6241}"/>
              </a:ext>
            </a:extLst>
          </p:cNvPr>
          <p:cNvGrpSpPr/>
          <p:nvPr/>
        </p:nvGrpSpPr>
        <p:grpSpPr>
          <a:xfrm>
            <a:off x="8825617" y="3661072"/>
            <a:ext cx="1311006" cy="33846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17" name="Скругленный прямоугольник 265">
              <a:extLst>
                <a:ext uri="{FF2B5EF4-FFF2-40B4-BE49-F238E27FC236}">
                  <a16:creationId xmlns:a16="http://schemas.microsoft.com/office/drawing/2014/main" id="{F5AA072E-30D4-4FC1-8B9D-935CDCCA4414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8" name="Скругленный прямоугольник 4">
              <a:extLst>
                <a:ext uri="{FF2B5EF4-FFF2-40B4-BE49-F238E27FC236}">
                  <a16:creationId xmlns:a16="http://schemas.microsoft.com/office/drawing/2014/main" id="{C5B358FA-6DC6-4774-8DB3-B0D90B5900FE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2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119" name="Группа 118">
            <a:extLst>
              <a:ext uri="{FF2B5EF4-FFF2-40B4-BE49-F238E27FC236}">
                <a16:creationId xmlns:a16="http://schemas.microsoft.com/office/drawing/2014/main" id="{14727778-7AD5-4EFC-9036-4407E2DE231D}"/>
              </a:ext>
            </a:extLst>
          </p:cNvPr>
          <p:cNvGrpSpPr/>
          <p:nvPr/>
        </p:nvGrpSpPr>
        <p:grpSpPr>
          <a:xfrm>
            <a:off x="10255887" y="3649744"/>
            <a:ext cx="1787839" cy="33846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20" name="Скругленный прямоугольник 265">
              <a:extLst>
                <a:ext uri="{FF2B5EF4-FFF2-40B4-BE49-F238E27FC236}">
                  <a16:creationId xmlns:a16="http://schemas.microsoft.com/office/drawing/2014/main" id="{DF2737CB-2A3E-42FA-8D6F-D0AAD1906DE4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1" name="Скругленный прямоугольник 4">
              <a:extLst>
                <a:ext uri="{FF2B5EF4-FFF2-40B4-BE49-F238E27FC236}">
                  <a16:creationId xmlns:a16="http://schemas.microsoft.com/office/drawing/2014/main" id="{7A21E44E-8268-4404-9BBC-1784FB67F595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2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122" name="Скругленный прямоугольник 4">
            <a:extLst>
              <a:ext uri="{FF2B5EF4-FFF2-40B4-BE49-F238E27FC236}">
                <a16:creationId xmlns:a16="http://schemas.microsoft.com/office/drawing/2014/main" id="{178FC4FB-A158-4F2D-BA0B-6A6B7BE3BDA3}"/>
              </a:ext>
            </a:extLst>
          </p:cNvPr>
          <p:cNvSpPr/>
          <p:nvPr/>
        </p:nvSpPr>
        <p:spPr bwMode="auto">
          <a:xfrm>
            <a:off x="8794516" y="3318914"/>
            <a:ext cx="1342107" cy="24032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Кол-во заявок</a:t>
            </a:r>
          </a:p>
        </p:txBody>
      </p:sp>
      <p:sp>
        <p:nvSpPr>
          <p:cNvPr id="123" name="Скругленный прямоугольник 4">
            <a:extLst>
              <a:ext uri="{FF2B5EF4-FFF2-40B4-BE49-F238E27FC236}">
                <a16:creationId xmlns:a16="http://schemas.microsoft.com/office/drawing/2014/main" id="{C8A1767F-AD4E-4B0E-9CC7-4144928EE018}"/>
              </a:ext>
            </a:extLst>
          </p:cNvPr>
          <p:cNvSpPr/>
          <p:nvPr/>
        </p:nvSpPr>
        <p:spPr bwMode="auto">
          <a:xfrm>
            <a:off x="10196347" y="3317607"/>
            <a:ext cx="1856316" cy="24032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lvl="0"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Кол-во свидетельств</a:t>
            </a:r>
          </a:p>
        </p:txBody>
      </p:sp>
      <p:sp>
        <p:nvSpPr>
          <p:cNvPr id="124" name="Прямоугольник 123">
            <a:extLst>
              <a:ext uri="{FF2B5EF4-FFF2-40B4-BE49-F238E27FC236}">
                <a16:creationId xmlns:a16="http://schemas.microsoft.com/office/drawing/2014/main" id="{3A646A50-6C57-49B7-82C9-8E9EA3232D9F}"/>
              </a:ext>
            </a:extLst>
          </p:cNvPr>
          <p:cNvSpPr/>
          <p:nvPr/>
        </p:nvSpPr>
        <p:spPr>
          <a:xfrm>
            <a:off x="64003" y="4112238"/>
            <a:ext cx="120639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i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Приоритет регистрации РИД НПР определяется: возможностью фактической коммерциализации РИД; реализацией стратегии подготовки научно-педагогических кадров для нужд ТИ (ф) СВФУ. </a:t>
            </a:r>
          </a:p>
        </p:txBody>
      </p:sp>
      <p:sp>
        <p:nvSpPr>
          <p:cNvPr id="125" name="Прямоугольник 124">
            <a:extLst>
              <a:ext uri="{FF2B5EF4-FFF2-40B4-BE49-F238E27FC236}">
                <a16:creationId xmlns:a16="http://schemas.microsoft.com/office/drawing/2014/main" id="{FB15999B-594D-4682-B1B8-1328CA49BA59}"/>
              </a:ext>
            </a:extLst>
          </p:cNvPr>
          <p:cNvSpPr/>
          <p:nvPr/>
        </p:nvSpPr>
        <p:spPr>
          <a:xfrm>
            <a:off x="871714" y="2428346"/>
            <a:ext cx="11097943" cy="671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ПЛАНОВЫЕ ПОКАЗАТЕЛИ ИННОВАЦИОННОЙ ДЕЯТЕЛЬНОСТИ В ТИ (Ф) СВФУ В 2024 ГОДУ *</a:t>
            </a:r>
          </a:p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endParaRPr lang="ru-RU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Arial" charset="0"/>
            </a:endParaRPr>
          </a:p>
        </p:txBody>
      </p:sp>
      <p:sp>
        <p:nvSpPr>
          <p:cNvPr id="126" name="Text Box 4">
            <a:extLst>
              <a:ext uri="{FF2B5EF4-FFF2-40B4-BE49-F238E27FC236}">
                <a16:creationId xmlns:a16="http://schemas.microsoft.com/office/drawing/2014/main" id="{E92AA5A7-E52C-4847-A521-12268DCADF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9153" y="4660893"/>
            <a:ext cx="900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alt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cs typeface="Arial" charset="0"/>
              </a:rPr>
              <a:t>Проект решения</a:t>
            </a:r>
          </a:p>
        </p:txBody>
      </p:sp>
      <p:sp>
        <p:nvSpPr>
          <p:cNvPr id="127" name="Text Box 6">
            <a:extLst>
              <a:ext uri="{FF2B5EF4-FFF2-40B4-BE49-F238E27FC236}">
                <a16:creationId xmlns:a16="http://schemas.microsoft.com/office/drawing/2014/main" id="{DB4C1EE5-8B40-454E-9681-EC83AA130B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193" y="5043120"/>
            <a:ext cx="11901050" cy="160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266700" indent="-2667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1400" b="1" i="0" u="sng" dirty="0">
                <a:solidFill>
                  <a:srgbClr val="C00000"/>
                </a:solidFill>
              </a:rPr>
              <a:t>Рекомендовать:</a:t>
            </a:r>
          </a:p>
          <a:p>
            <a:endParaRPr lang="ru-RU" sz="1400" b="1" i="0" u="sng" dirty="0">
              <a:solidFill>
                <a:srgbClr val="C00000"/>
              </a:solidFill>
            </a:endParaRPr>
          </a:p>
          <a:p>
            <a:pPr marL="342900" indent="-342900">
              <a:buAutoNum type="arabicPeriod"/>
            </a:pPr>
            <a:r>
              <a:rPr lang="ru-RU" sz="1400" b="1" dirty="0">
                <a:cs typeface="Times New Roman" panose="02020603050405020304" pitchFamily="18" charset="0"/>
              </a:rPr>
              <a:t>Утвердить план научно-исследовательской работы Технического института  (филиала) ФГАОУ ВО «СВФУ» с ключевыми показателями эффективности на 2024 год.</a:t>
            </a:r>
          </a:p>
          <a:p>
            <a:pPr marL="342900" indent="-342900" algn="just">
              <a:buFontTx/>
              <a:buAutoNum type="arabicPeriod"/>
            </a:pPr>
            <a:r>
              <a:rPr lang="ru-RU" sz="1400" b="1" dirty="0">
                <a:cs typeface="Times New Roman" panose="02020603050405020304" pitchFamily="18" charset="0"/>
              </a:rPr>
              <a:t>Принять в работу план научно-исследовательской работы Технического института  (филиала) ФГАОУ ВО «СВФУ» с ключевыми показателями эффективности на 2024 год.</a:t>
            </a:r>
          </a:p>
          <a:p>
            <a:pPr indent="-180975" algn="just"/>
            <a:endParaRPr lang="ru-RU" sz="1400" b="1" i="0" u="sng" dirty="0"/>
          </a:p>
        </p:txBody>
      </p:sp>
    </p:spTree>
    <p:extLst>
      <p:ext uri="{BB962C8B-B14F-4D97-AF65-F5344CB8AC3E}">
        <p14:creationId xmlns:p14="http://schemas.microsoft.com/office/powerpoint/2010/main" val="26216868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4"/>
          <p:cNvSpPr/>
          <p:nvPr/>
        </p:nvSpPr>
        <p:spPr bwMode="auto">
          <a:xfrm>
            <a:off x="1332658" y="1148703"/>
            <a:ext cx="5691174" cy="101896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Кафедра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352" y="5898354"/>
            <a:ext cx="1071818" cy="75807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22006" y="39990"/>
            <a:ext cx="100943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Ставки научно-педагогических работников ТИ (Ф) ФГАОУ ВО СВФУ согласно штатному расписанию по состоянию на 01.03.2024 г. </a:t>
            </a:r>
          </a:p>
          <a:p>
            <a:pPr algn="ctr">
              <a:defRPr/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(детализация до структурных подразделений ТИ (ф) СВФУ)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1314435" y="2260393"/>
            <a:ext cx="5734437" cy="42086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Строительное дело</a:t>
              </a:r>
            </a:p>
          </p:txBody>
        </p:sp>
      </p:grpSp>
      <p:sp>
        <p:nvSpPr>
          <p:cNvPr id="12" name="Скругленный прямоугольник 4"/>
          <p:cNvSpPr/>
          <p:nvPr/>
        </p:nvSpPr>
        <p:spPr bwMode="auto">
          <a:xfrm>
            <a:off x="7106538" y="1552439"/>
            <a:ext cx="943803" cy="6555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ППС</a:t>
            </a:r>
          </a:p>
        </p:txBody>
      </p:sp>
      <p:sp>
        <p:nvSpPr>
          <p:cNvPr id="13" name="Скругленный прямоугольник 4"/>
          <p:cNvSpPr/>
          <p:nvPr/>
        </p:nvSpPr>
        <p:spPr bwMode="auto">
          <a:xfrm>
            <a:off x="7089449" y="1148703"/>
            <a:ext cx="3440777" cy="358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Ставки, ед.  </a:t>
            </a:r>
          </a:p>
        </p:txBody>
      </p:sp>
      <p:sp>
        <p:nvSpPr>
          <p:cNvPr id="14" name="Скругленный прямоугольник 4"/>
          <p:cNvSpPr/>
          <p:nvPr/>
        </p:nvSpPr>
        <p:spPr bwMode="auto">
          <a:xfrm>
            <a:off x="8102668" y="1552440"/>
            <a:ext cx="1053062" cy="6555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НР</a:t>
            </a:r>
          </a:p>
        </p:txBody>
      </p:sp>
      <p:sp>
        <p:nvSpPr>
          <p:cNvPr id="15" name="Скругленный прямоугольник 4"/>
          <p:cNvSpPr/>
          <p:nvPr/>
        </p:nvSpPr>
        <p:spPr bwMode="auto">
          <a:xfrm>
            <a:off x="9208057" y="1552439"/>
            <a:ext cx="1338629" cy="6555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Итого</a:t>
            </a:r>
          </a:p>
        </p:txBody>
      </p:sp>
      <p:grpSp>
        <p:nvGrpSpPr>
          <p:cNvPr id="20" name="Группа 19"/>
          <p:cNvGrpSpPr/>
          <p:nvPr/>
        </p:nvGrpSpPr>
        <p:grpSpPr>
          <a:xfrm>
            <a:off x="7102208" y="2256402"/>
            <a:ext cx="948133" cy="42136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0000FF"/>
                  </a:solidFill>
                </a:rPr>
                <a:t>5</a:t>
              </a: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8137231" y="2256402"/>
            <a:ext cx="10080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4" name="Скругленный прямоугольник 2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0000FF"/>
                  </a:solidFill>
                </a:rPr>
                <a:t>0</a:t>
              </a: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9191732" y="2256402"/>
            <a:ext cx="13434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7" name="Скругленный прямоугольник 2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i="1" dirty="0">
                  <a:solidFill>
                    <a:srgbClr val="C00000"/>
                  </a:solidFill>
                </a:rPr>
                <a:t>5</a:t>
              </a:r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1301024" y="2763394"/>
            <a:ext cx="5732857" cy="40722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6" name="Скругленный прямоугольник 3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Педагогика и методика начального обучения</a:t>
              </a:r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7102208" y="2751702"/>
            <a:ext cx="948133" cy="42136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9" name="Скругленный прямоугольник 3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0000FF"/>
                  </a:solidFill>
                </a:rPr>
                <a:t>5</a:t>
              </a:r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8137231" y="2751702"/>
            <a:ext cx="10080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2" name="Скругленный прямоугольник 4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0000FF"/>
                  </a:solidFill>
                </a:rPr>
                <a:t>0</a:t>
              </a:r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9191732" y="2751702"/>
            <a:ext cx="13434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5" name="Скругленный прямоугольник 4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i="1" dirty="0">
                  <a:solidFill>
                    <a:srgbClr val="C00000"/>
                  </a:solidFill>
                </a:rPr>
                <a:t>5</a:t>
              </a:r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1314435" y="3263231"/>
            <a:ext cx="5734437" cy="45388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4" name="Скругленный прямоугольник 5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Электропривод и автоматизация производственных процессов</a:t>
              </a:r>
            </a:p>
            <a:p>
              <a:pPr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b="1" i="1" dirty="0"/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7102208" y="3266052"/>
            <a:ext cx="948133" cy="42136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7" name="Скругленный прямоугольник 5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0000FF"/>
                  </a:solidFill>
                </a:rPr>
                <a:t>6,5</a:t>
              </a: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8137231" y="3266052"/>
            <a:ext cx="10080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0" name="Скругленный прямоугольник 5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0000FF"/>
                  </a:solidFill>
                </a:rPr>
                <a:t>0</a:t>
              </a: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9191732" y="3266052"/>
            <a:ext cx="13434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3" name="Скругленный прямоугольник 6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i="1" dirty="0">
                  <a:solidFill>
                    <a:srgbClr val="C00000"/>
                  </a:solidFill>
                </a:rPr>
                <a:t>6,5</a:t>
              </a:r>
            </a:p>
          </p:txBody>
        </p:sp>
      </p:grpSp>
      <p:grpSp>
        <p:nvGrpSpPr>
          <p:cNvPr id="71" name="Группа 70"/>
          <p:cNvGrpSpPr/>
          <p:nvPr/>
        </p:nvGrpSpPr>
        <p:grpSpPr>
          <a:xfrm>
            <a:off x="1302195" y="3763260"/>
            <a:ext cx="5755569" cy="419457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2" name="Скругленный прямоугольник 7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b="1" i="1" dirty="0"/>
            </a:p>
            <a:p>
              <a:pPr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Экономических, гуманитарных и общеобразовательных дисциплин</a:t>
              </a:r>
            </a:p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b="1" i="1" dirty="0"/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7102208" y="3761352"/>
            <a:ext cx="948133" cy="42136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5" name="Скругленный прямоугольник 7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0000FF"/>
                  </a:solidFill>
                </a:rPr>
                <a:t>15,25</a:t>
              </a:r>
            </a:p>
          </p:txBody>
        </p:sp>
      </p:grpSp>
      <p:grpSp>
        <p:nvGrpSpPr>
          <p:cNvPr id="77" name="Группа 76"/>
          <p:cNvGrpSpPr/>
          <p:nvPr/>
        </p:nvGrpSpPr>
        <p:grpSpPr>
          <a:xfrm>
            <a:off x="8137231" y="3761352"/>
            <a:ext cx="10080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8" name="Скругленный прямоугольник 7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0000FF"/>
                  </a:solidFill>
                </a:rPr>
                <a:t>0</a:t>
              </a:r>
            </a:p>
          </p:txBody>
        </p:sp>
      </p:grpSp>
      <p:grpSp>
        <p:nvGrpSpPr>
          <p:cNvPr id="80" name="Группа 79"/>
          <p:cNvGrpSpPr/>
          <p:nvPr/>
        </p:nvGrpSpPr>
        <p:grpSpPr>
          <a:xfrm>
            <a:off x="9191732" y="3761352"/>
            <a:ext cx="13434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1" name="Скругленный прямоугольник 8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i="1" dirty="0">
                  <a:solidFill>
                    <a:srgbClr val="C00000"/>
                  </a:solidFill>
                </a:rPr>
                <a:t>15,25</a:t>
              </a:r>
            </a:p>
          </p:txBody>
        </p:sp>
      </p:grpSp>
      <p:grpSp>
        <p:nvGrpSpPr>
          <p:cNvPr id="89" name="Группа 88"/>
          <p:cNvGrpSpPr/>
          <p:nvPr/>
        </p:nvGrpSpPr>
        <p:grpSpPr>
          <a:xfrm>
            <a:off x="1293502" y="4266177"/>
            <a:ext cx="5778224" cy="41005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0" name="Скругленный прямоугольник 8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1" name="Скругленный прямоугольник 4"/>
            <p:cNvSpPr txBox="1"/>
            <p:nvPr/>
          </p:nvSpPr>
          <p:spPr>
            <a:xfrm>
              <a:off x="20105" y="3342795"/>
              <a:ext cx="5435846" cy="38221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r>
                <a:rPr lang="ru-RU" sz="1400" b="1" i="1" dirty="0"/>
                <a:t>Математика и информатика</a:t>
              </a:r>
            </a:p>
          </p:txBody>
        </p:sp>
      </p:grpSp>
      <p:grpSp>
        <p:nvGrpSpPr>
          <p:cNvPr id="92" name="Группа 91"/>
          <p:cNvGrpSpPr/>
          <p:nvPr/>
        </p:nvGrpSpPr>
        <p:grpSpPr>
          <a:xfrm>
            <a:off x="7102208" y="4256652"/>
            <a:ext cx="948133" cy="42136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3" name="Скругленный прямоугольник 9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0000FF"/>
                  </a:solidFill>
                </a:rPr>
                <a:t>7</a:t>
              </a:r>
            </a:p>
          </p:txBody>
        </p:sp>
      </p:grpSp>
      <p:grpSp>
        <p:nvGrpSpPr>
          <p:cNvPr id="95" name="Группа 94"/>
          <p:cNvGrpSpPr/>
          <p:nvPr/>
        </p:nvGrpSpPr>
        <p:grpSpPr>
          <a:xfrm>
            <a:off x="8137231" y="4256652"/>
            <a:ext cx="10080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6" name="Скругленный прямоугольник 9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0000FF"/>
                  </a:solidFill>
                </a:rPr>
                <a:t>0</a:t>
              </a:r>
            </a:p>
          </p:txBody>
        </p:sp>
      </p:grpSp>
      <p:grpSp>
        <p:nvGrpSpPr>
          <p:cNvPr id="98" name="Группа 97"/>
          <p:cNvGrpSpPr/>
          <p:nvPr/>
        </p:nvGrpSpPr>
        <p:grpSpPr>
          <a:xfrm>
            <a:off x="9191732" y="4256652"/>
            <a:ext cx="13434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9" name="Скругленный прямоугольник 9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i="1" dirty="0">
                  <a:solidFill>
                    <a:srgbClr val="C00000"/>
                  </a:solidFill>
                </a:rPr>
                <a:t>7</a:t>
              </a:r>
            </a:p>
          </p:txBody>
        </p:sp>
      </p:grpSp>
      <p:grpSp>
        <p:nvGrpSpPr>
          <p:cNvPr id="107" name="Группа 106"/>
          <p:cNvGrpSpPr/>
          <p:nvPr/>
        </p:nvGrpSpPr>
        <p:grpSpPr>
          <a:xfrm>
            <a:off x="1301024" y="4771002"/>
            <a:ext cx="5731077" cy="39173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8" name="Скругленный прямоугольник 10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/>
              <a:r>
                <a:rPr lang="ru-RU" sz="1400" b="1" i="1" dirty="0"/>
                <a:t>Горное дело</a:t>
              </a:r>
            </a:p>
          </p:txBody>
        </p:sp>
      </p:grpSp>
      <p:grpSp>
        <p:nvGrpSpPr>
          <p:cNvPr id="110" name="Группа 109"/>
          <p:cNvGrpSpPr/>
          <p:nvPr/>
        </p:nvGrpSpPr>
        <p:grpSpPr>
          <a:xfrm>
            <a:off x="7102208" y="4771002"/>
            <a:ext cx="948133" cy="42136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11" name="Скругленный прямоугольник 11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0000FF"/>
                  </a:solidFill>
                </a:rPr>
                <a:t>7,25</a:t>
              </a:r>
            </a:p>
          </p:txBody>
        </p:sp>
      </p:grpSp>
      <p:grpSp>
        <p:nvGrpSpPr>
          <p:cNvPr id="113" name="Группа 112"/>
          <p:cNvGrpSpPr/>
          <p:nvPr/>
        </p:nvGrpSpPr>
        <p:grpSpPr>
          <a:xfrm>
            <a:off x="8137231" y="4771002"/>
            <a:ext cx="10080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14" name="Скругленный прямоугольник 11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0000FF"/>
                  </a:solidFill>
                </a:rPr>
                <a:t>0,25</a:t>
              </a:r>
            </a:p>
          </p:txBody>
        </p:sp>
      </p:grpSp>
      <p:grpSp>
        <p:nvGrpSpPr>
          <p:cNvPr id="116" name="Группа 115"/>
          <p:cNvGrpSpPr/>
          <p:nvPr/>
        </p:nvGrpSpPr>
        <p:grpSpPr>
          <a:xfrm>
            <a:off x="9191732" y="4771002"/>
            <a:ext cx="13434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17" name="Скругленный прямоугольник 11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i="1" dirty="0">
                  <a:solidFill>
                    <a:srgbClr val="C00000"/>
                  </a:solidFill>
                </a:rPr>
                <a:t>7,5</a:t>
              </a:r>
            </a:p>
          </p:txBody>
        </p:sp>
      </p:grpSp>
      <p:grpSp>
        <p:nvGrpSpPr>
          <p:cNvPr id="133" name="Группа 132"/>
          <p:cNvGrpSpPr/>
          <p:nvPr/>
        </p:nvGrpSpPr>
        <p:grpSpPr>
          <a:xfrm>
            <a:off x="1313175" y="5248150"/>
            <a:ext cx="5722362" cy="42136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34" name="Скругленный прямоугольник 13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b="1" i="1" dirty="0"/>
                <a:t>Учебно-научная лаборатория физики мерзлых пород</a:t>
              </a:r>
            </a:p>
            <a:p>
              <a:pPr lvl="0"/>
              <a:endParaRPr lang="ru-RU" sz="1400" dirty="0"/>
            </a:p>
          </p:txBody>
        </p:sp>
      </p:grpSp>
      <p:grpSp>
        <p:nvGrpSpPr>
          <p:cNvPr id="136" name="Группа 135"/>
          <p:cNvGrpSpPr/>
          <p:nvPr/>
        </p:nvGrpSpPr>
        <p:grpSpPr>
          <a:xfrm>
            <a:off x="7109326" y="5248150"/>
            <a:ext cx="948133" cy="42136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37" name="Скругленный прямоугольник 13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8" name="Скругленный прямоугольник 4"/>
            <p:cNvSpPr txBox="1"/>
            <p:nvPr/>
          </p:nvSpPr>
          <p:spPr>
            <a:xfrm>
              <a:off x="20105" y="3353374"/>
              <a:ext cx="5435845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0000FF"/>
                  </a:solidFill>
                </a:rPr>
                <a:t>0</a:t>
              </a:r>
            </a:p>
          </p:txBody>
        </p:sp>
      </p:grpSp>
      <p:grpSp>
        <p:nvGrpSpPr>
          <p:cNvPr id="139" name="Группа 138"/>
          <p:cNvGrpSpPr/>
          <p:nvPr/>
        </p:nvGrpSpPr>
        <p:grpSpPr>
          <a:xfrm>
            <a:off x="8144349" y="5248150"/>
            <a:ext cx="10080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40" name="Скругленный прямоугольник 13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0000FF"/>
                  </a:solidFill>
                </a:rPr>
                <a:t>0,5</a:t>
              </a:r>
            </a:p>
          </p:txBody>
        </p:sp>
      </p:grpSp>
      <p:grpSp>
        <p:nvGrpSpPr>
          <p:cNvPr id="142" name="Группа 141"/>
          <p:cNvGrpSpPr/>
          <p:nvPr/>
        </p:nvGrpSpPr>
        <p:grpSpPr>
          <a:xfrm>
            <a:off x="9198850" y="5248150"/>
            <a:ext cx="13434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43" name="Скругленный прямоугольник 14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i="1" dirty="0">
                  <a:solidFill>
                    <a:srgbClr val="C00000"/>
                  </a:solidFill>
                </a:rPr>
                <a:t>0,5</a:t>
              </a:r>
            </a:p>
          </p:txBody>
        </p:sp>
      </p:grpSp>
      <p:grpSp>
        <p:nvGrpSpPr>
          <p:cNvPr id="151" name="Группа 150"/>
          <p:cNvGrpSpPr/>
          <p:nvPr/>
        </p:nvGrpSpPr>
        <p:grpSpPr>
          <a:xfrm>
            <a:off x="1288830" y="5708201"/>
            <a:ext cx="5762050" cy="44783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52" name="Скругленный прямоугольник 15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/>
              <a:r>
                <a:rPr lang="ru-RU" sz="1400" b="1" i="1" dirty="0"/>
                <a:t>ВСЕГО</a:t>
              </a:r>
            </a:p>
            <a:p>
              <a:pPr lvl="0"/>
              <a:endParaRPr lang="ru-RU" sz="1400" dirty="0"/>
            </a:p>
          </p:txBody>
        </p:sp>
      </p:grpSp>
      <p:grpSp>
        <p:nvGrpSpPr>
          <p:cNvPr id="154" name="Группа 153"/>
          <p:cNvGrpSpPr/>
          <p:nvPr/>
        </p:nvGrpSpPr>
        <p:grpSpPr>
          <a:xfrm>
            <a:off x="7107898" y="5708201"/>
            <a:ext cx="948133" cy="42136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55" name="Скругленный прямоугольник 15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0000FF"/>
                  </a:solidFill>
                </a:rPr>
                <a:t>46</a:t>
              </a:r>
            </a:p>
          </p:txBody>
        </p:sp>
      </p:grpSp>
      <p:grpSp>
        <p:nvGrpSpPr>
          <p:cNvPr id="157" name="Группа 156"/>
          <p:cNvGrpSpPr/>
          <p:nvPr/>
        </p:nvGrpSpPr>
        <p:grpSpPr>
          <a:xfrm>
            <a:off x="8142921" y="5708201"/>
            <a:ext cx="10080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58" name="Скругленный прямоугольник 15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0000FF"/>
                  </a:solidFill>
                </a:rPr>
                <a:t>0,75</a:t>
              </a:r>
            </a:p>
          </p:txBody>
        </p:sp>
      </p:grpSp>
      <p:grpSp>
        <p:nvGrpSpPr>
          <p:cNvPr id="160" name="Группа 159"/>
          <p:cNvGrpSpPr/>
          <p:nvPr/>
        </p:nvGrpSpPr>
        <p:grpSpPr>
          <a:xfrm>
            <a:off x="9197422" y="5708201"/>
            <a:ext cx="13434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61" name="Скругленный прямоугольник 16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i="1" dirty="0">
                  <a:solidFill>
                    <a:srgbClr val="C00000"/>
                  </a:solidFill>
                </a:rPr>
                <a:t>46,75</a:t>
              </a:r>
            </a:p>
          </p:txBody>
        </p:sp>
      </p:grpSp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8" name="Скругленный прямоугольник 187"/>
          <p:cNvSpPr/>
          <p:nvPr/>
        </p:nvSpPr>
        <p:spPr>
          <a:xfrm>
            <a:off x="872836" y="816489"/>
            <a:ext cx="369519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9" name="TextBox 188"/>
          <p:cNvSpPr txBox="1"/>
          <p:nvPr/>
        </p:nvSpPr>
        <p:spPr>
          <a:xfrm>
            <a:off x="926415" y="828924"/>
            <a:ext cx="396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1038539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Прямоугольник 429">
            <a:extLst>
              <a:ext uri="{FF2B5EF4-FFF2-40B4-BE49-F238E27FC236}">
                <a16:creationId xmlns:a16="http://schemas.microsoft.com/office/drawing/2014/main" id="{10BA488D-A2D9-4B68-AEA6-4209B5D7580A}"/>
              </a:ext>
            </a:extLst>
          </p:cNvPr>
          <p:cNvSpPr/>
          <p:nvPr/>
        </p:nvSpPr>
        <p:spPr>
          <a:xfrm>
            <a:off x="202993" y="-24709"/>
            <a:ext cx="11568798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ПЛАН ПРОВЕДЕНИЯ НАУЧНЫХ МЕРОПРИЯТИЙ НА 2024 ГОД  В ТИ (ф) СВФУ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4930041"/>
              </p:ext>
            </p:extLst>
          </p:nvPr>
        </p:nvGraphicFramePr>
        <p:xfrm>
          <a:off x="356623" y="7284434"/>
          <a:ext cx="10488058" cy="116300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51881">
                  <a:extLst>
                    <a:ext uri="{9D8B030D-6E8A-4147-A177-3AD203B41FA5}">
                      <a16:colId xmlns:a16="http://schemas.microsoft.com/office/drawing/2014/main" val="1233369175"/>
                    </a:ext>
                  </a:extLst>
                </a:gridCol>
                <a:gridCol w="9236177">
                  <a:extLst>
                    <a:ext uri="{9D8B030D-6E8A-4147-A177-3AD203B41FA5}">
                      <a16:colId xmlns:a16="http://schemas.microsoft.com/office/drawing/2014/main" val="3177573809"/>
                    </a:ext>
                  </a:extLst>
                </a:gridCol>
              </a:tblGrid>
              <a:tr h="447038"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Декабрь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458" marR="20458" marT="78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spcAft>
                          <a:spcPts val="600"/>
                        </a:spcAft>
                      </a:pPr>
                      <a:r>
                        <a:rPr lang="ru-RU" sz="1200" dirty="0">
                          <a:effectLst/>
                        </a:rPr>
                        <a:t>- Согласование и утверждение кафедральных отчетов по НИР за 2024 г.</a:t>
                      </a:r>
                    </a:p>
                    <a:p>
                      <a:pPr fontAlgn="base">
                        <a:spcAft>
                          <a:spcPts val="600"/>
                        </a:spcAft>
                      </a:pPr>
                      <a:r>
                        <a:rPr lang="ru-RU" sz="1200" dirty="0">
                          <a:effectLst/>
                        </a:rPr>
                        <a:t>- Заполнение данных в Отчетно-аналитическую систему СВФУ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458" marR="20458" marT="78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92334"/>
                  </a:ext>
                </a:extLst>
              </a:tr>
              <a:tr h="713173"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В течение года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458" marR="20458" marT="78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spcAft>
                          <a:spcPts val="600"/>
                        </a:spcAft>
                      </a:pPr>
                      <a:r>
                        <a:rPr lang="ru-RU" sz="1200" dirty="0">
                          <a:effectLst/>
                        </a:rPr>
                        <a:t>- Повышенная государственная академическая стипендия по научно-исследовательской деятельности.</a:t>
                      </a:r>
                    </a:p>
                    <a:p>
                      <a:pPr fontAlgn="base">
                        <a:spcAft>
                          <a:spcPts val="600"/>
                        </a:spcAft>
                      </a:pPr>
                      <a:r>
                        <a:rPr lang="ru-RU" sz="1200" dirty="0">
                          <a:effectLst/>
                        </a:rPr>
                        <a:t>- Участие в конференциях, семинарах, олимпиадах, публикация статей</a:t>
                      </a:r>
                    </a:p>
                    <a:p>
                      <a:pPr fontAlgn="base">
                        <a:spcAft>
                          <a:spcPts val="600"/>
                        </a:spcAft>
                      </a:pPr>
                      <a:r>
                        <a:rPr lang="ru-RU" sz="1200" dirty="0">
                          <a:effectLst/>
                        </a:rPr>
                        <a:t>- Оформление и отправка заявок на гранты, конкурсы республиканского и всероссийского уровней.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458" marR="20458" marT="78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787529"/>
                  </a:ext>
                </a:extLst>
              </a:tr>
            </a:tbl>
          </a:graphicData>
        </a:graphic>
      </p:graphicFrame>
      <p:sp>
        <p:nvSpPr>
          <p:cNvPr id="9" name="Скругленный прямоугольник 4">
            <a:extLst>
              <a:ext uri="{FF2B5EF4-FFF2-40B4-BE49-F238E27FC236}">
                <a16:creationId xmlns:a16="http://schemas.microsoft.com/office/drawing/2014/main" id="{07F7448C-9006-45F1-9B2C-3F6A7E6C02E2}"/>
              </a:ext>
            </a:extLst>
          </p:cNvPr>
          <p:cNvSpPr/>
          <p:nvPr/>
        </p:nvSpPr>
        <p:spPr bwMode="auto">
          <a:xfrm>
            <a:off x="174415" y="420708"/>
            <a:ext cx="1585728" cy="2121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Дата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FF8A737F-DA7F-4758-93F0-D329DCFC9693}"/>
              </a:ext>
            </a:extLst>
          </p:cNvPr>
          <p:cNvGrpSpPr/>
          <p:nvPr/>
        </p:nvGrpSpPr>
        <p:grpSpPr>
          <a:xfrm>
            <a:off x="174415" y="649334"/>
            <a:ext cx="1597782" cy="26466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1" name="Скругленный прямоугольник 9">
              <a:extLst>
                <a:ext uri="{FF2B5EF4-FFF2-40B4-BE49-F238E27FC236}">
                  <a16:creationId xmlns:a16="http://schemas.microsoft.com/office/drawing/2014/main" id="{5FA73194-DB99-4946-9DFC-313FCA623D62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Скругленный прямоугольник 4">
              <a:extLst>
                <a:ext uri="{FF2B5EF4-FFF2-40B4-BE49-F238E27FC236}">
                  <a16:creationId xmlns:a16="http://schemas.microsoft.com/office/drawing/2014/main" id="{F3099018-653C-46AC-8101-C78A8B35CD06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fontAlgn="base">
                <a:spcAft>
                  <a:spcPts val="0"/>
                </a:spcAft>
              </a:pPr>
              <a:r>
                <a:rPr lang="ru-RU" sz="1400" b="1" i="1" dirty="0"/>
                <a:t>Январь</a:t>
              </a:r>
            </a:p>
          </p:txBody>
        </p:sp>
      </p:grpSp>
      <p:sp>
        <p:nvSpPr>
          <p:cNvPr id="14" name="Скругленный прямоугольник 4">
            <a:extLst>
              <a:ext uri="{FF2B5EF4-FFF2-40B4-BE49-F238E27FC236}">
                <a16:creationId xmlns:a16="http://schemas.microsoft.com/office/drawing/2014/main" id="{186731E2-3DB2-4192-82AF-3D0A72D3D1BF}"/>
              </a:ext>
            </a:extLst>
          </p:cNvPr>
          <p:cNvSpPr/>
          <p:nvPr/>
        </p:nvSpPr>
        <p:spPr bwMode="auto">
          <a:xfrm>
            <a:off x="1821127" y="424840"/>
            <a:ext cx="10267906" cy="2121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Название мероприятия</a:t>
            </a: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57321C23-8645-483D-8DAE-E9BC364C0B00}"/>
              </a:ext>
            </a:extLst>
          </p:cNvPr>
          <p:cNvGrpSpPr/>
          <p:nvPr/>
        </p:nvGrpSpPr>
        <p:grpSpPr>
          <a:xfrm>
            <a:off x="1858604" y="648835"/>
            <a:ext cx="10193774" cy="26466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0" name="Скругленный прямоугольник 20">
              <a:extLst>
                <a:ext uri="{FF2B5EF4-FFF2-40B4-BE49-F238E27FC236}">
                  <a16:creationId xmlns:a16="http://schemas.microsoft.com/office/drawing/2014/main" id="{66184914-62A5-4DE7-AD2E-AFC916F6BBF6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Скругленный прямоугольник 4">
              <a:extLst>
                <a:ext uri="{FF2B5EF4-FFF2-40B4-BE49-F238E27FC236}">
                  <a16:creationId xmlns:a16="http://schemas.microsoft.com/office/drawing/2014/main" id="{1A7766B6-2589-4E82-ABAC-41AF9251ECD4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fontAlgn="base">
                <a:spcAft>
                  <a:spcPts val="600"/>
                </a:spcAft>
              </a:pPr>
              <a:r>
                <a:rPr lang="ru-RU" sz="1400" b="1" dirty="0">
                  <a:solidFill>
                    <a:srgbClr val="0000FF"/>
                  </a:solidFill>
                </a:rPr>
                <a:t>-</a:t>
              </a:r>
              <a:r>
                <a:rPr lang="ru-RU" sz="1400" b="1" i="1" dirty="0">
                  <a:solidFill>
                    <a:srgbClr val="0000FF"/>
                  </a:solidFill>
                </a:rPr>
                <a:t>Контроль заполнения данных в Отчетно-аналитическую систему СВФУ</a:t>
              </a:r>
            </a:p>
          </p:txBody>
        </p:sp>
      </p:grpSp>
      <p:grpSp>
        <p:nvGrpSpPr>
          <p:cNvPr id="28" name="Группа 27">
            <a:extLst>
              <a:ext uri="{FF2B5EF4-FFF2-40B4-BE49-F238E27FC236}">
                <a16:creationId xmlns:a16="http://schemas.microsoft.com/office/drawing/2014/main" id="{F250BA21-0F59-4D75-B549-2CF1D590F547}"/>
              </a:ext>
            </a:extLst>
          </p:cNvPr>
          <p:cNvGrpSpPr/>
          <p:nvPr/>
        </p:nvGrpSpPr>
        <p:grpSpPr>
          <a:xfrm>
            <a:off x="178769" y="940732"/>
            <a:ext cx="1597782" cy="26466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9" name="Скругленный прямоугольник 9">
              <a:extLst>
                <a:ext uri="{FF2B5EF4-FFF2-40B4-BE49-F238E27FC236}">
                  <a16:creationId xmlns:a16="http://schemas.microsoft.com/office/drawing/2014/main" id="{E4BE5A7D-7D5F-490D-89D7-A86040141169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Скругленный прямоугольник 4">
              <a:extLst>
                <a:ext uri="{FF2B5EF4-FFF2-40B4-BE49-F238E27FC236}">
                  <a16:creationId xmlns:a16="http://schemas.microsoft.com/office/drawing/2014/main" id="{62AF3378-7E07-43E6-82CB-F35098DF6C37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Март</a:t>
              </a:r>
            </a:p>
          </p:txBody>
        </p: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F10CD366-B98B-48FE-8AF1-69D836662D84}"/>
              </a:ext>
            </a:extLst>
          </p:cNvPr>
          <p:cNvGrpSpPr/>
          <p:nvPr/>
        </p:nvGrpSpPr>
        <p:grpSpPr>
          <a:xfrm>
            <a:off x="1862958" y="940233"/>
            <a:ext cx="10193774" cy="26466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2" name="Скругленный прямоугольник 20">
              <a:extLst>
                <a:ext uri="{FF2B5EF4-FFF2-40B4-BE49-F238E27FC236}">
                  <a16:creationId xmlns:a16="http://schemas.microsoft.com/office/drawing/2014/main" id="{725DEFEC-9AE2-4C25-986A-CB5AF3CF3EFD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Скругленный прямоугольник 4">
              <a:extLst>
                <a:ext uri="{FF2B5EF4-FFF2-40B4-BE49-F238E27FC236}">
                  <a16:creationId xmlns:a16="http://schemas.microsoft.com/office/drawing/2014/main" id="{C46641D7-AD3D-4AB3-9991-022E66DF1DB6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fontAlgn="base">
                <a:spcAft>
                  <a:spcPts val="600"/>
                </a:spcAft>
              </a:pPr>
              <a:r>
                <a:rPr lang="ru-RU" sz="1400" b="1" i="1" dirty="0">
                  <a:solidFill>
                    <a:srgbClr val="0000FF"/>
                  </a:solidFill>
                </a:rPr>
                <a:t>- Конкурс на соискание гранта ТИ (ф) ФГАОУ ВО «СВФУ»</a:t>
              </a:r>
            </a:p>
          </p:txBody>
        </p:sp>
      </p:grp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EFCD07B8-36C7-4C84-9322-6B03DB23AF76}"/>
              </a:ext>
            </a:extLst>
          </p:cNvPr>
          <p:cNvGrpSpPr/>
          <p:nvPr/>
        </p:nvGrpSpPr>
        <p:grpSpPr>
          <a:xfrm>
            <a:off x="183122" y="1232142"/>
            <a:ext cx="1597782" cy="77930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5" name="Скругленный прямоугольник 9">
              <a:extLst>
                <a:ext uri="{FF2B5EF4-FFF2-40B4-BE49-F238E27FC236}">
                  <a16:creationId xmlns:a16="http://schemas.microsoft.com/office/drawing/2014/main" id="{EC5E762E-AE7F-4CDF-A443-BEDFC35FB4BF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Скругленный прямоугольник 4">
              <a:extLst>
                <a:ext uri="{FF2B5EF4-FFF2-40B4-BE49-F238E27FC236}">
                  <a16:creationId xmlns:a16="http://schemas.microsoft.com/office/drawing/2014/main" id="{DEB5C1CE-A9D9-419A-A9E1-CD1822D04CDD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Апрель</a:t>
              </a:r>
            </a:p>
          </p:txBody>
        </p:sp>
      </p:grp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3948FC6A-513E-441E-9E7D-0FF443EC9524}"/>
              </a:ext>
            </a:extLst>
          </p:cNvPr>
          <p:cNvGrpSpPr/>
          <p:nvPr/>
        </p:nvGrpSpPr>
        <p:grpSpPr>
          <a:xfrm>
            <a:off x="1867311" y="1231643"/>
            <a:ext cx="10193774" cy="78023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8" name="Скругленный прямоугольник 20">
              <a:extLst>
                <a:ext uri="{FF2B5EF4-FFF2-40B4-BE49-F238E27FC236}">
                  <a16:creationId xmlns:a16="http://schemas.microsoft.com/office/drawing/2014/main" id="{00131D4E-D602-4B17-AFCC-E841A61F92D2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" name="Скругленный прямоугольник 4">
              <a:extLst>
                <a:ext uri="{FF2B5EF4-FFF2-40B4-BE49-F238E27FC236}">
                  <a16:creationId xmlns:a16="http://schemas.microsoft.com/office/drawing/2014/main" id="{7B03A6DF-8EEB-46DD-A2B5-D1087698B28A}"/>
                </a:ext>
              </a:extLst>
            </p:cNvPr>
            <p:cNvSpPr txBox="1"/>
            <p:nvPr/>
          </p:nvSpPr>
          <p:spPr>
            <a:xfrm>
              <a:off x="20105" y="3353373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eaLnBrk="0" fontAlgn="base" hangingPunct="0">
                <a:lnSpc>
                  <a:spcPct val="90000"/>
                </a:lnSpc>
                <a:spcAft>
                  <a:spcPts val="0"/>
                </a:spcAft>
              </a:pPr>
              <a:r>
                <a:rPr lang="ru-RU" sz="1400" b="1" i="1" dirty="0">
                  <a:solidFill>
                    <a:srgbClr val="0000FF"/>
                  </a:solidFill>
                </a:rPr>
                <a:t>- </a:t>
              </a:r>
              <a:r>
                <a:rPr lang="en-US" sz="1400" b="1" i="1" dirty="0">
                  <a:solidFill>
                    <a:srgbClr val="0000FF"/>
                  </a:solidFill>
                </a:rPr>
                <a:t>I</a:t>
              </a:r>
              <a:r>
                <a:rPr lang="ru-RU" sz="1400" b="1" i="1" dirty="0">
                  <a:solidFill>
                    <a:srgbClr val="0000FF"/>
                  </a:solidFill>
                </a:rPr>
                <a:t> всероссийская научно-практическая конференция «Психолого-педагогическое сопровождение образовательного процесса. Образование. Традиции. Инновации», посвященная году Детства в Якутии</a:t>
              </a:r>
            </a:p>
            <a:p>
              <a:pPr eaLnBrk="0" fontAlgn="base" hangingPunct="0">
                <a:lnSpc>
                  <a:spcPct val="90000"/>
                </a:lnSpc>
                <a:spcAft>
                  <a:spcPts val="0"/>
                </a:spcAft>
              </a:pPr>
              <a:r>
                <a:rPr lang="ru-RU" sz="1400" b="1" i="1" dirty="0">
                  <a:solidFill>
                    <a:srgbClr val="0000FF"/>
                  </a:solidFill>
                </a:rPr>
                <a:t>- Подготовка кафедральных планов НИР и НИРС на 2025 г., с учетом ключевых показателей</a:t>
              </a:r>
            </a:p>
            <a:p>
              <a:pPr eaLnBrk="0" fontAlgn="base" hangingPunct="0">
                <a:lnSpc>
                  <a:spcPct val="90000"/>
                </a:lnSpc>
                <a:spcAft>
                  <a:spcPts val="0"/>
                </a:spcAft>
              </a:pPr>
              <a:r>
                <a:rPr lang="ru-RU" sz="1400" b="1" i="1" dirty="0">
                  <a:solidFill>
                    <a:srgbClr val="0000FF"/>
                  </a:solidFill>
                </a:rPr>
                <a:t>- Составление плана издательской деятельности</a:t>
              </a:r>
            </a:p>
          </p:txBody>
        </p:sp>
      </p:grp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E4960C1C-4DC0-46CA-AB4A-4B701E1D8175}"/>
              </a:ext>
            </a:extLst>
          </p:cNvPr>
          <p:cNvGrpSpPr/>
          <p:nvPr/>
        </p:nvGrpSpPr>
        <p:grpSpPr>
          <a:xfrm>
            <a:off x="178768" y="2052892"/>
            <a:ext cx="1597782" cy="1057944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1" name="Скругленный прямоугольник 9">
              <a:extLst>
                <a:ext uri="{FF2B5EF4-FFF2-40B4-BE49-F238E27FC236}">
                  <a16:creationId xmlns:a16="http://schemas.microsoft.com/office/drawing/2014/main" id="{4D402A68-AE5C-4C26-BDDE-EE3DA2351105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2" name="Скругленный прямоугольник 4">
              <a:extLst>
                <a:ext uri="{FF2B5EF4-FFF2-40B4-BE49-F238E27FC236}">
                  <a16:creationId xmlns:a16="http://schemas.microsoft.com/office/drawing/2014/main" id="{1734B4EC-273E-43D8-A207-8D4F7C59A1AB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fontAlgn="base">
                <a:spcAft>
                  <a:spcPts val="0"/>
                </a:spcAft>
              </a:pPr>
              <a:r>
                <a:rPr lang="ru-RU" sz="1400" b="1" i="1" dirty="0"/>
                <a:t>Май-Сентябрь</a:t>
              </a:r>
            </a:p>
          </p:txBody>
        </p:sp>
      </p:grp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id="{91CB7A34-79A4-4B22-A64A-BB17DB57A2A6}"/>
              </a:ext>
            </a:extLst>
          </p:cNvPr>
          <p:cNvGrpSpPr/>
          <p:nvPr/>
        </p:nvGrpSpPr>
        <p:grpSpPr>
          <a:xfrm>
            <a:off x="1862957" y="2052392"/>
            <a:ext cx="10193774" cy="105919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4" name="Скругленный прямоугольник 20">
              <a:extLst>
                <a:ext uri="{FF2B5EF4-FFF2-40B4-BE49-F238E27FC236}">
                  <a16:creationId xmlns:a16="http://schemas.microsoft.com/office/drawing/2014/main" id="{C27743F5-2561-4B40-BC89-B855A5DE2E8D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5" name="Скругленный прямоугольник 4">
              <a:extLst>
                <a:ext uri="{FF2B5EF4-FFF2-40B4-BE49-F238E27FC236}">
                  <a16:creationId xmlns:a16="http://schemas.microsoft.com/office/drawing/2014/main" id="{8D97A485-E1F8-49BD-BC7F-0CF873412688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>
              <a:defPPr>
                <a:defRPr lang="ru-RU"/>
              </a:defPPr>
              <a:lvl1pPr eaLnBrk="0" fontAlgn="base" hangingPunct="0">
                <a:spcAft>
                  <a:spcPts val="0"/>
                </a:spcAft>
                <a:defRPr sz="1400" b="1" i="1">
                  <a:solidFill>
                    <a:srgbClr val="0000FF"/>
                  </a:solidFill>
                </a:defRPr>
              </a:lvl1pPr>
            </a:lstStyle>
            <a:p>
              <a:pPr>
                <a:lnSpc>
                  <a:spcPct val="90000"/>
                </a:lnSpc>
              </a:pPr>
              <a:r>
                <a:rPr lang="ru-RU" dirty="0"/>
                <a:t>- Подготовка к проведению XXI</a:t>
              </a:r>
              <a:r>
                <a:rPr lang="en-US" dirty="0"/>
                <a:t>V</a:t>
              </a:r>
              <a:r>
                <a:rPr lang="ru-RU" dirty="0"/>
                <a:t> Международной научно-практической конференции молодых ученых, аспирантов и студентов в г. Нерюнгри.</a:t>
              </a:r>
            </a:p>
            <a:p>
              <a:r>
                <a:rPr lang="ru-RU" dirty="0"/>
                <a:t>- Заполнение данных в Отчетно-аналитическую систему СВФУ.</a:t>
              </a:r>
            </a:p>
            <a:p>
              <a:r>
                <a:rPr lang="ru-RU" dirty="0"/>
                <a:t>- Анализ качества заполнения НПР личных кабинетов научной электронной библиотеки </a:t>
              </a:r>
              <a:r>
                <a:rPr lang="en-US" dirty="0" err="1"/>
                <a:t>Elibrary</a:t>
              </a:r>
              <a:r>
                <a:rPr lang="ru-RU" dirty="0"/>
                <a:t>, </a:t>
              </a:r>
              <a:r>
                <a:rPr lang="ru-RU" dirty="0" err="1"/>
                <a:t>наукометрических</a:t>
              </a:r>
              <a:r>
                <a:rPr lang="ru-RU" dirty="0"/>
                <a:t> систем </a:t>
              </a:r>
              <a:r>
                <a:rPr lang="en-US" dirty="0" err="1"/>
                <a:t>WoS</a:t>
              </a:r>
              <a:r>
                <a:rPr lang="en-US" dirty="0"/>
                <a:t>,</a:t>
              </a:r>
              <a:r>
                <a:rPr lang="ru-RU" dirty="0"/>
                <a:t> </a:t>
              </a:r>
              <a:r>
                <a:rPr lang="en-US" dirty="0"/>
                <a:t>Scopus </a:t>
              </a:r>
              <a:r>
                <a:rPr lang="ru-RU" dirty="0"/>
                <a:t>и</a:t>
              </a:r>
              <a:r>
                <a:rPr lang="en-US" dirty="0"/>
                <a:t> </a:t>
              </a:r>
              <a:r>
                <a:rPr lang="en-US" dirty="0" err="1"/>
                <a:t>Orcid</a:t>
              </a:r>
              <a:r>
                <a:rPr lang="ru-RU"/>
                <a:t>.</a:t>
              </a:r>
              <a:endParaRPr lang="ru-RU" dirty="0"/>
            </a:p>
          </p:txBody>
        </p:sp>
      </p:grpSp>
      <p:grpSp>
        <p:nvGrpSpPr>
          <p:cNvPr id="46" name="Группа 45">
            <a:extLst>
              <a:ext uri="{FF2B5EF4-FFF2-40B4-BE49-F238E27FC236}">
                <a16:creationId xmlns:a16="http://schemas.microsoft.com/office/drawing/2014/main" id="{D0C9142C-C5B3-471B-B083-387D2FC2296E}"/>
              </a:ext>
            </a:extLst>
          </p:cNvPr>
          <p:cNvGrpSpPr/>
          <p:nvPr/>
        </p:nvGrpSpPr>
        <p:grpSpPr>
          <a:xfrm>
            <a:off x="183122" y="3163332"/>
            <a:ext cx="1597782" cy="287229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7" name="Скругленный прямоугольник 9">
              <a:extLst>
                <a:ext uri="{FF2B5EF4-FFF2-40B4-BE49-F238E27FC236}">
                  <a16:creationId xmlns:a16="http://schemas.microsoft.com/office/drawing/2014/main" id="{F685E4BC-CC3F-4E11-A478-85070D7EC7F0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Скругленный прямоугольник 4">
              <a:extLst>
                <a:ext uri="{FF2B5EF4-FFF2-40B4-BE49-F238E27FC236}">
                  <a16:creationId xmlns:a16="http://schemas.microsoft.com/office/drawing/2014/main" id="{8A5397CA-1ADF-417A-8DF6-2C029E39D11A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Сентябрь</a:t>
              </a:r>
            </a:p>
          </p:txBody>
        </p:sp>
      </p:grpSp>
      <p:grpSp>
        <p:nvGrpSpPr>
          <p:cNvPr id="49" name="Группа 48">
            <a:extLst>
              <a:ext uri="{FF2B5EF4-FFF2-40B4-BE49-F238E27FC236}">
                <a16:creationId xmlns:a16="http://schemas.microsoft.com/office/drawing/2014/main" id="{978C6C42-B3AE-44FB-BCCC-CCFA7D68BD51}"/>
              </a:ext>
            </a:extLst>
          </p:cNvPr>
          <p:cNvGrpSpPr/>
          <p:nvPr/>
        </p:nvGrpSpPr>
        <p:grpSpPr>
          <a:xfrm>
            <a:off x="1867311" y="3162832"/>
            <a:ext cx="10152000" cy="287229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0" name="Скругленный прямоугольник 20">
              <a:extLst>
                <a:ext uri="{FF2B5EF4-FFF2-40B4-BE49-F238E27FC236}">
                  <a16:creationId xmlns:a16="http://schemas.microsoft.com/office/drawing/2014/main" id="{087AE225-339F-4229-B609-CCDF87E3A57C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Скругленный прямоугольник 4">
              <a:extLst>
                <a:ext uri="{FF2B5EF4-FFF2-40B4-BE49-F238E27FC236}">
                  <a16:creationId xmlns:a16="http://schemas.microsoft.com/office/drawing/2014/main" id="{E0D1735E-15B9-4354-823C-6F9F9A901AF1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fontAlgn="base">
                <a:spcAft>
                  <a:spcPts val="600"/>
                </a:spcAft>
              </a:pPr>
              <a:r>
                <a:rPr lang="ru-RU" sz="1400" b="1" i="1" dirty="0">
                  <a:solidFill>
                    <a:srgbClr val="0000FF"/>
                  </a:solidFill>
                </a:rPr>
                <a:t>- Анализ НИД и НИРС кафедр за 1-е полугодие 2024 года</a:t>
              </a:r>
              <a:r>
                <a:rPr lang="ru-RU" sz="1400" dirty="0"/>
                <a:t>. </a:t>
              </a:r>
              <a:endParaRPr lang="ru-RU" sz="1400" dirty="0">
                <a:latin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2" name="Группа 51">
            <a:extLst>
              <a:ext uri="{FF2B5EF4-FFF2-40B4-BE49-F238E27FC236}">
                <a16:creationId xmlns:a16="http://schemas.microsoft.com/office/drawing/2014/main" id="{47155CD3-5EF5-4BF9-BF2D-CDEA2CBCF613}"/>
              </a:ext>
            </a:extLst>
          </p:cNvPr>
          <p:cNvGrpSpPr/>
          <p:nvPr/>
        </p:nvGrpSpPr>
        <p:grpSpPr>
          <a:xfrm>
            <a:off x="187472" y="3496070"/>
            <a:ext cx="1597782" cy="24013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3" name="Скругленный прямоугольник 9">
              <a:extLst>
                <a:ext uri="{FF2B5EF4-FFF2-40B4-BE49-F238E27FC236}">
                  <a16:creationId xmlns:a16="http://schemas.microsoft.com/office/drawing/2014/main" id="{FC0FAB5C-4101-42F2-A34A-1693D5A8A2CC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Скругленный прямоугольник 4">
              <a:extLst>
                <a:ext uri="{FF2B5EF4-FFF2-40B4-BE49-F238E27FC236}">
                  <a16:creationId xmlns:a16="http://schemas.microsoft.com/office/drawing/2014/main" id="{1F337629-4501-404E-AE47-0A251CF5A2F1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Сентябрь -Ноябрь</a:t>
              </a:r>
            </a:p>
          </p:txBody>
        </p:sp>
      </p:grpSp>
      <p:grpSp>
        <p:nvGrpSpPr>
          <p:cNvPr id="55" name="Группа 54">
            <a:extLst>
              <a:ext uri="{FF2B5EF4-FFF2-40B4-BE49-F238E27FC236}">
                <a16:creationId xmlns:a16="http://schemas.microsoft.com/office/drawing/2014/main" id="{F0793E67-7215-412C-A28F-F3C507E7DC6B}"/>
              </a:ext>
            </a:extLst>
          </p:cNvPr>
          <p:cNvGrpSpPr/>
          <p:nvPr/>
        </p:nvGrpSpPr>
        <p:grpSpPr>
          <a:xfrm>
            <a:off x="1871661" y="3495570"/>
            <a:ext cx="10152000" cy="24013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6" name="Скругленный прямоугольник 20">
              <a:extLst>
                <a:ext uri="{FF2B5EF4-FFF2-40B4-BE49-F238E27FC236}">
                  <a16:creationId xmlns:a16="http://schemas.microsoft.com/office/drawing/2014/main" id="{DD9C2CE9-AF7F-4647-88F6-B114ECCF8CEF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7" name="Скругленный прямоугольник 4">
              <a:extLst>
                <a:ext uri="{FF2B5EF4-FFF2-40B4-BE49-F238E27FC236}">
                  <a16:creationId xmlns:a16="http://schemas.microsoft.com/office/drawing/2014/main" id="{67A31D24-004E-49A7-997F-D05430A374F7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fontAlgn="base">
                <a:spcAft>
                  <a:spcPts val="600"/>
                </a:spcAft>
              </a:pPr>
              <a:r>
                <a:rPr lang="ru-RU" sz="1400" b="1" i="1" dirty="0">
                  <a:solidFill>
                    <a:srgbClr val="0000FF"/>
                  </a:solidFill>
                </a:rPr>
                <a:t>- Заполнение данных в Отчетно-аналитическую систему СВФУ</a:t>
              </a:r>
            </a:p>
          </p:txBody>
        </p:sp>
      </p:grpSp>
      <p:grpSp>
        <p:nvGrpSpPr>
          <p:cNvPr id="58" name="Группа 57">
            <a:extLst>
              <a:ext uri="{FF2B5EF4-FFF2-40B4-BE49-F238E27FC236}">
                <a16:creationId xmlns:a16="http://schemas.microsoft.com/office/drawing/2014/main" id="{B4BAF638-5929-4E68-B8CA-BD7D9E9196C3}"/>
              </a:ext>
            </a:extLst>
          </p:cNvPr>
          <p:cNvGrpSpPr/>
          <p:nvPr/>
        </p:nvGrpSpPr>
        <p:grpSpPr>
          <a:xfrm>
            <a:off x="196184" y="3772214"/>
            <a:ext cx="1597782" cy="23727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9" name="Скругленный прямоугольник 9">
              <a:extLst>
                <a:ext uri="{FF2B5EF4-FFF2-40B4-BE49-F238E27FC236}">
                  <a16:creationId xmlns:a16="http://schemas.microsoft.com/office/drawing/2014/main" id="{A9B0B609-302F-4C23-9710-9682BC59D1D3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0" name="Скругленный прямоугольник 4">
              <a:extLst>
                <a:ext uri="{FF2B5EF4-FFF2-40B4-BE49-F238E27FC236}">
                  <a16:creationId xmlns:a16="http://schemas.microsoft.com/office/drawing/2014/main" id="{5F9C0C4E-4CA6-43EE-92AD-7AD8D0CA7134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Октябрь</a:t>
              </a:r>
            </a:p>
          </p:txBody>
        </p:sp>
      </p:grpSp>
      <p:grpSp>
        <p:nvGrpSpPr>
          <p:cNvPr id="61" name="Группа 60">
            <a:extLst>
              <a:ext uri="{FF2B5EF4-FFF2-40B4-BE49-F238E27FC236}">
                <a16:creationId xmlns:a16="http://schemas.microsoft.com/office/drawing/2014/main" id="{57788B09-5983-4DC0-A86C-443B9C460BE7}"/>
              </a:ext>
            </a:extLst>
          </p:cNvPr>
          <p:cNvGrpSpPr/>
          <p:nvPr/>
        </p:nvGrpSpPr>
        <p:grpSpPr>
          <a:xfrm>
            <a:off x="1880373" y="3771715"/>
            <a:ext cx="10152000" cy="23727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2" name="Скругленный прямоугольник 20">
              <a:extLst>
                <a:ext uri="{FF2B5EF4-FFF2-40B4-BE49-F238E27FC236}">
                  <a16:creationId xmlns:a16="http://schemas.microsoft.com/office/drawing/2014/main" id="{AA882421-8580-4647-8A69-A9F1881A7AFB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3" name="Скругленный прямоугольник 4">
              <a:extLst>
                <a:ext uri="{FF2B5EF4-FFF2-40B4-BE49-F238E27FC236}">
                  <a16:creationId xmlns:a16="http://schemas.microsoft.com/office/drawing/2014/main" id="{5A1DA3F0-F4AD-4800-9032-16EBC602EA3C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fontAlgn="base">
                <a:spcAft>
                  <a:spcPts val="600"/>
                </a:spcAft>
              </a:pPr>
              <a:r>
                <a:rPr lang="ru-RU" sz="1400" b="1" i="1" dirty="0">
                  <a:solidFill>
                    <a:srgbClr val="0000FF"/>
                  </a:solidFill>
                </a:rPr>
                <a:t>- Анализ НИД и НИРС кафедр за 1-е полугодие 2024 года. </a:t>
              </a:r>
            </a:p>
          </p:txBody>
        </p:sp>
      </p:grpSp>
      <p:grpSp>
        <p:nvGrpSpPr>
          <p:cNvPr id="64" name="Группа 63">
            <a:extLst>
              <a:ext uri="{FF2B5EF4-FFF2-40B4-BE49-F238E27FC236}">
                <a16:creationId xmlns:a16="http://schemas.microsoft.com/office/drawing/2014/main" id="{4D5C1755-2424-4D55-9283-62D9E37503CB}"/>
              </a:ext>
            </a:extLst>
          </p:cNvPr>
          <p:cNvGrpSpPr/>
          <p:nvPr/>
        </p:nvGrpSpPr>
        <p:grpSpPr>
          <a:xfrm>
            <a:off x="183122" y="4025976"/>
            <a:ext cx="1597782" cy="105828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5" name="Скругленный прямоугольник 9">
              <a:extLst>
                <a:ext uri="{FF2B5EF4-FFF2-40B4-BE49-F238E27FC236}">
                  <a16:creationId xmlns:a16="http://schemas.microsoft.com/office/drawing/2014/main" id="{A727DB07-A85E-404D-A151-91EA6901F7D9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6" name="Скругленный прямоугольник 4">
              <a:extLst>
                <a:ext uri="{FF2B5EF4-FFF2-40B4-BE49-F238E27FC236}">
                  <a16:creationId xmlns:a16="http://schemas.microsoft.com/office/drawing/2014/main" id="{1AE25457-2E32-4198-816D-6CE67B619923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Ноябрь</a:t>
              </a:r>
            </a:p>
          </p:txBody>
        </p:sp>
      </p:grpSp>
      <p:grpSp>
        <p:nvGrpSpPr>
          <p:cNvPr id="67" name="Группа 66">
            <a:extLst>
              <a:ext uri="{FF2B5EF4-FFF2-40B4-BE49-F238E27FC236}">
                <a16:creationId xmlns:a16="http://schemas.microsoft.com/office/drawing/2014/main" id="{BEB11A03-904F-4357-8ACF-290461C2CE95}"/>
              </a:ext>
            </a:extLst>
          </p:cNvPr>
          <p:cNvGrpSpPr/>
          <p:nvPr/>
        </p:nvGrpSpPr>
        <p:grpSpPr>
          <a:xfrm>
            <a:off x="1842949" y="4042942"/>
            <a:ext cx="10193774" cy="105919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8" name="Скругленный прямоугольник 20">
              <a:extLst>
                <a:ext uri="{FF2B5EF4-FFF2-40B4-BE49-F238E27FC236}">
                  <a16:creationId xmlns:a16="http://schemas.microsoft.com/office/drawing/2014/main" id="{8102C9DB-77E9-42A8-AF0E-57FE1A8306B7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9" name="Скругленный прямоугольник 4">
              <a:extLst>
                <a:ext uri="{FF2B5EF4-FFF2-40B4-BE49-F238E27FC236}">
                  <a16:creationId xmlns:a16="http://schemas.microsoft.com/office/drawing/2014/main" id="{A473092A-7772-42B0-810F-336806356C0F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>
              <a:defPPr>
                <a:defRPr lang="ru-RU"/>
              </a:defPPr>
              <a:lvl1pPr eaLnBrk="0" fontAlgn="base" hangingPunct="0">
                <a:spcAft>
                  <a:spcPts val="0"/>
                </a:spcAft>
                <a:defRPr sz="1400" b="1" i="1">
                  <a:solidFill>
                    <a:srgbClr val="0000FF"/>
                  </a:solidFill>
                </a:defRPr>
              </a:lvl1pPr>
            </a:lstStyle>
            <a:p>
              <a:pPr>
                <a:lnSpc>
                  <a:spcPct val="90000"/>
                </a:lnSpc>
              </a:pPr>
              <a:r>
                <a:rPr lang="ru-RU" dirty="0"/>
                <a:t>- НПК «Шаг в будущее» (г. Нерюнгри) региональный этап.</a:t>
              </a:r>
            </a:p>
            <a:p>
              <a:pPr>
                <a:lnSpc>
                  <a:spcPct val="90000"/>
                </a:lnSpc>
              </a:pPr>
              <a:r>
                <a:rPr lang="ru-RU" dirty="0"/>
                <a:t>- Подготовка кафедральных отчетов по НИР за 2024 г.</a:t>
              </a:r>
            </a:p>
            <a:p>
              <a:pPr>
                <a:lnSpc>
                  <a:spcPct val="90000"/>
                </a:lnSpc>
              </a:pPr>
              <a:r>
                <a:rPr lang="ru-RU" dirty="0"/>
                <a:t>- Конкурсы Правительства РС(Я), АН РС(Я)</a:t>
              </a:r>
            </a:p>
            <a:p>
              <a:pPr>
                <a:lnSpc>
                  <a:spcPct val="90000"/>
                </a:lnSpc>
              </a:pPr>
              <a:r>
                <a:rPr lang="ru-RU" dirty="0"/>
                <a:t>- Подготовка кафедральных планов НИР и НИРС на 2025 г</a:t>
              </a:r>
            </a:p>
            <a:p>
              <a:pPr>
                <a:lnSpc>
                  <a:spcPct val="90000"/>
                </a:lnSpc>
              </a:pPr>
              <a:r>
                <a:rPr lang="ru-RU" dirty="0"/>
                <a:t>- Заполнение данных в Отчетно-аналитическую систему СВФУ</a:t>
              </a:r>
            </a:p>
          </p:txBody>
        </p:sp>
      </p:grpSp>
      <p:grpSp>
        <p:nvGrpSpPr>
          <p:cNvPr id="70" name="Группа 69">
            <a:extLst>
              <a:ext uri="{FF2B5EF4-FFF2-40B4-BE49-F238E27FC236}">
                <a16:creationId xmlns:a16="http://schemas.microsoft.com/office/drawing/2014/main" id="{F783F177-EDA4-4CBA-91DA-A3F2B4866C07}"/>
              </a:ext>
            </a:extLst>
          </p:cNvPr>
          <p:cNvGrpSpPr/>
          <p:nvPr/>
        </p:nvGrpSpPr>
        <p:grpSpPr>
          <a:xfrm>
            <a:off x="179910" y="5149724"/>
            <a:ext cx="1597782" cy="8719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1" name="Скругленный прямоугольник 9">
              <a:extLst>
                <a:ext uri="{FF2B5EF4-FFF2-40B4-BE49-F238E27FC236}">
                  <a16:creationId xmlns:a16="http://schemas.microsoft.com/office/drawing/2014/main" id="{7618809D-EFFE-46FA-B53D-15E360C08D9F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2" name="Скругленный прямоугольник 4">
              <a:extLst>
                <a:ext uri="{FF2B5EF4-FFF2-40B4-BE49-F238E27FC236}">
                  <a16:creationId xmlns:a16="http://schemas.microsoft.com/office/drawing/2014/main" id="{31586553-A510-4D6D-B6CC-AEDD3F09C6C9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Декабрь</a:t>
              </a:r>
            </a:p>
          </p:txBody>
        </p:sp>
      </p:grpSp>
      <p:grpSp>
        <p:nvGrpSpPr>
          <p:cNvPr id="73" name="Группа 72">
            <a:extLst>
              <a:ext uri="{FF2B5EF4-FFF2-40B4-BE49-F238E27FC236}">
                <a16:creationId xmlns:a16="http://schemas.microsoft.com/office/drawing/2014/main" id="{0DF2701D-A94B-4342-A5C5-4845835A674D}"/>
              </a:ext>
            </a:extLst>
          </p:cNvPr>
          <p:cNvGrpSpPr/>
          <p:nvPr/>
        </p:nvGrpSpPr>
        <p:grpSpPr>
          <a:xfrm>
            <a:off x="1864099" y="5149223"/>
            <a:ext cx="10152000" cy="826391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4" name="Скругленный прямоугольник 20">
              <a:extLst>
                <a:ext uri="{FF2B5EF4-FFF2-40B4-BE49-F238E27FC236}">
                  <a16:creationId xmlns:a16="http://schemas.microsoft.com/office/drawing/2014/main" id="{22F0D52E-6268-4147-B68F-3FEF7CC39DF8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5" name="Скругленный прямоугольник 4">
              <a:extLst>
                <a:ext uri="{FF2B5EF4-FFF2-40B4-BE49-F238E27FC236}">
                  <a16:creationId xmlns:a16="http://schemas.microsoft.com/office/drawing/2014/main" id="{74F8E80A-C836-421A-82BD-791FCB42FDD8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fontAlgn="base">
                <a:lnSpc>
                  <a:spcPct val="90000"/>
                </a:lnSpc>
              </a:pPr>
              <a:r>
                <a:rPr lang="ru-RU" sz="1400" b="1" i="1" dirty="0">
                  <a:solidFill>
                    <a:srgbClr val="0000FF"/>
                  </a:solidFill>
                </a:rPr>
                <a:t>- Согласование и утверждение кафедральных отчетов по НИР за 2024 г.</a:t>
              </a:r>
            </a:p>
            <a:p>
              <a:pPr fontAlgn="base">
                <a:lnSpc>
                  <a:spcPct val="90000"/>
                </a:lnSpc>
              </a:pPr>
              <a:r>
                <a:rPr lang="ru-RU" sz="1400" b="1" i="1" dirty="0">
                  <a:solidFill>
                    <a:srgbClr val="0000FF"/>
                  </a:solidFill>
                </a:rPr>
                <a:t>- Заполнение данных в Отчетно-аналитическую систему СВФУ.</a:t>
              </a:r>
            </a:p>
            <a:p>
              <a:pPr fontAlgn="base">
                <a:lnSpc>
                  <a:spcPct val="90000"/>
                </a:lnSpc>
              </a:pPr>
              <a:r>
                <a:rPr lang="ru-RU" sz="1400" b="1" i="1" dirty="0">
                  <a:solidFill>
                    <a:srgbClr val="0000FF"/>
                  </a:solidFill>
                </a:rPr>
                <a:t>- Анализ качества заполнения НПР личных кабинетов научной электронной библиотеки </a:t>
              </a:r>
              <a:r>
                <a:rPr lang="en-US" sz="1400" b="1" i="1" dirty="0" err="1">
                  <a:solidFill>
                    <a:srgbClr val="0000FF"/>
                  </a:solidFill>
                </a:rPr>
                <a:t>Elibrary</a:t>
              </a:r>
              <a:r>
                <a:rPr lang="ru-RU" sz="1400" b="1" i="1" dirty="0">
                  <a:solidFill>
                    <a:srgbClr val="0000FF"/>
                  </a:solidFill>
                </a:rPr>
                <a:t>, </a:t>
              </a:r>
              <a:r>
                <a:rPr lang="ru-RU" sz="1400" b="1" i="1" dirty="0" err="1">
                  <a:solidFill>
                    <a:srgbClr val="0000FF"/>
                  </a:solidFill>
                </a:rPr>
                <a:t>наукометрических</a:t>
              </a:r>
              <a:r>
                <a:rPr lang="ru-RU" sz="1400" b="1" i="1" dirty="0">
                  <a:solidFill>
                    <a:srgbClr val="0000FF"/>
                  </a:solidFill>
                </a:rPr>
                <a:t> систем </a:t>
              </a:r>
              <a:r>
                <a:rPr lang="en-US" sz="1400" b="1" i="1" dirty="0" err="1">
                  <a:solidFill>
                    <a:srgbClr val="0000FF"/>
                  </a:solidFill>
                </a:rPr>
                <a:t>WoS</a:t>
              </a:r>
              <a:r>
                <a:rPr lang="en-US" sz="1400" b="1" i="1" dirty="0">
                  <a:solidFill>
                    <a:srgbClr val="0000FF"/>
                  </a:solidFill>
                </a:rPr>
                <a:t>,</a:t>
              </a:r>
              <a:r>
                <a:rPr lang="ru-RU" sz="1400" b="1" i="1" dirty="0">
                  <a:solidFill>
                    <a:srgbClr val="0000FF"/>
                  </a:solidFill>
                </a:rPr>
                <a:t> </a:t>
              </a:r>
              <a:r>
                <a:rPr lang="en-US" sz="1400" b="1" i="1" dirty="0">
                  <a:solidFill>
                    <a:srgbClr val="0000FF"/>
                  </a:solidFill>
                </a:rPr>
                <a:t>Scopus </a:t>
              </a:r>
              <a:r>
                <a:rPr lang="ru-RU" sz="1400" b="1" i="1" dirty="0">
                  <a:solidFill>
                    <a:srgbClr val="0000FF"/>
                  </a:solidFill>
                </a:rPr>
                <a:t>и</a:t>
              </a:r>
              <a:r>
                <a:rPr lang="en-US" sz="1400" b="1" i="1" dirty="0">
                  <a:solidFill>
                    <a:srgbClr val="0000FF"/>
                  </a:solidFill>
                </a:rPr>
                <a:t> </a:t>
              </a:r>
              <a:r>
                <a:rPr lang="en-US" sz="1400" b="1" i="1" dirty="0" err="1">
                  <a:solidFill>
                    <a:srgbClr val="0000FF"/>
                  </a:solidFill>
                </a:rPr>
                <a:t>Orcid</a:t>
              </a:r>
              <a:r>
                <a:rPr lang="ru-RU" sz="1400" b="1" i="1" dirty="0">
                  <a:solidFill>
                    <a:srgbClr val="0000FF"/>
                  </a:solidFill>
                </a:rPr>
                <a:t>.</a:t>
              </a:r>
            </a:p>
          </p:txBody>
        </p:sp>
      </p:grpSp>
      <p:grpSp>
        <p:nvGrpSpPr>
          <p:cNvPr id="76" name="Группа 75">
            <a:extLst>
              <a:ext uri="{FF2B5EF4-FFF2-40B4-BE49-F238E27FC236}">
                <a16:creationId xmlns:a16="http://schemas.microsoft.com/office/drawing/2014/main" id="{64674D7C-CA3B-425A-95D0-9E9B05D07400}"/>
              </a:ext>
            </a:extLst>
          </p:cNvPr>
          <p:cNvGrpSpPr/>
          <p:nvPr/>
        </p:nvGrpSpPr>
        <p:grpSpPr>
          <a:xfrm>
            <a:off x="172507" y="6056724"/>
            <a:ext cx="1597782" cy="61851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7" name="Скругленный прямоугольник 9">
              <a:extLst>
                <a:ext uri="{FF2B5EF4-FFF2-40B4-BE49-F238E27FC236}">
                  <a16:creationId xmlns:a16="http://schemas.microsoft.com/office/drawing/2014/main" id="{E67B8FA1-CBFA-4511-9C19-F423D6F1E9D6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8" name="Скругленный прямоугольник 4">
              <a:extLst>
                <a:ext uri="{FF2B5EF4-FFF2-40B4-BE49-F238E27FC236}">
                  <a16:creationId xmlns:a16="http://schemas.microsoft.com/office/drawing/2014/main" id="{7B927139-6B61-449D-B3D8-CABC824E25D2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fontAlgn="base">
                <a:spcAft>
                  <a:spcPts val="0"/>
                </a:spcAft>
              </a:pPr>
              <a:r>
                <a:rPr lang="ru-RU" sz="1400" b="1" i="1" dirty="0"/>
                <a:t>В течение года</a:t>
              </a:r>
            </a:p>
          </p:txBody>
        </p:sp>
      </p:grpSp>
      <p:grpSp>
        <p:nvGrpSpPr>
          <p:cNvPr id="79" name="Группа 78">
            <a:extLst>
              <a:ext uri="{FF2B5EF4-FFF2-40B4-BE49-F238E27FC236}">
                <a16:creationId xmlns:a16="http://schemas.microsoft.com/office/drawing/2014/main" id="{E2532B96-CBBD-4A6A-ADC4-D3632161239A}"/>
              </a:ext>
            </a:extLst>
          </p:cNvPr>
          <p:cNvGrpSpPr/>
          <p:nvPr/>
        </p:nvGrpSpPr>
        <p:grpSpPr>
          <a:xfrm>
            <a:off x="1856696" y="6050907"/>
            <a:ext cx="10152000" cy="618516"/>
            <a:chOff x="0" y="3329728"/>
            <a:chExt cx="5476055" cy="415382"/>
          </a:xfrm>
          <a:scene3d>
            <a:camera prst="orthographicFront"/>
            <a:lightRig rig="threePt" dir="t"/>
          </a:scene3d>
        </p:grpSpPr>
        <p:sp>
          <p:nvSpPr>
            <p:cNvPr id="80" name="Скругленный прямоугольник 20">
              <a:extLst>
                <a:ext uri="{FF2B5EF4-FFF2-40B4-BE49-F238E27FC236}">
                  <a16:creationId xmlns:a16="http://schemas.microsoft.com/office/drawing/2014/main" id="{2AE57C32-FA40-4ADF-8F80-7542D4A9FBAC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1" name="Скругленный прямоугольник 4">
              <a:extLst>
                <a:ext uri="{FF2B5EF4-FFF2-40B4-BE49-F238E27FC236}">
                  <a16:creationId xmlns:a16="http://schemas.microsoft.com/office/drawing/2014/main" id="{8C4A4BC3-7444-491B-A357-F51745F4BE7D}"/>
                </a:ext>
              </a:extLst>
            </p:cNvPr>
            <p:cNvSpPr txBox="1"/>
            <p:nvPr/>
          </p:nvSpPr>
          <p:spPr>
            <a:xfrm>
              <a:off x="20105" y="3329728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fontAlgn="base">
                <a:lnSpc>
                  <a:spcPct val="90000"/>
                </a:lnSpc>
              </a:pPr>
              <a:r>
                <a:rPr lang="ru-RU" sz="1400" b="1" i="1" dirty="0">
                  <a:solidFill>
                    <a:srgbClr val="0000FF"/>
                  </a:solidFill>
                </a:rPr>
                <a:t>- Повышенная государственная академическая стипендия по научно-исследовательской деятельности.</a:t>
              </a:r>
            </a:p>
            <a:p>
              <a:pPr fontAlgn="base">
                <a:lnSpc>
                  <a:spcPct val="90000"/>
                </a:lnSpc>
              </a:pPr>
              <a:r>
                <a:rPr lang="ru-RU" sz="1400" b="1" i="1" dirty="0">
                  <a:solidFill>
                    <a:srgbClr val="0000FF"/>
                  </a:solidFill>
                </a:rPr>
                <a:t>- Участие в конференциях, семинарах, олимпиадах, публикация статей</a:t>
              </a:r>
            </a:p>
            <a:p>
              <a:pPr fontAlgn="base">
                <a:lnSpc>
                  <a:spcPct val="90000"/>
                </a:lnSpc>
              </a:pPr>
              <a:r>
                <a:rPr lang="ru-RU" sz="1400" b="1" i="1" dirty="0">
                  <a:solidFill>
                    <a:srgbClr val="0000FF"/>
                  </a:solidFill>
                </a:rPr>
                <a:t>- Оформление и отправка заявок на гранты, конкурсы республиканского и всероссийского уровней.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0202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58" name="Прямоугольник 257"/>
          <p:cNvSpPr/>
          <p:nvPr/>
        </p:nvSpPr>
        <p:spPr>
          <a:xfrm>
            <a:off x="425214" y="848291"/>
            <a:ext cx="11616875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ПЛАН УЧАСТИЯ В НАУЧНЫХ МЕРОПРИЯТИЯ НА 2024 ГОД  НА 2024 ГОД</a:t>
            </a:r>
          </a:p>
        </p:txBody>
      </p:sp>
      <p:sp>
        <p:nvSpPr>
          <p:cNvPr id="374" name="Скругленный прямоугольник 373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5" name="TextBox 374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4</a:t>
            </a:r>
          </a:p>
        </p:txBody>
      </p:sp>
      <p:sp>
        <p:nvSpPr>
          <p:cNvPr id="9" name="Скругленный прямоугольник 4">
            <a:extLst>
              <a:ext uri="{FF2B5EF4-FFF2-40B4-BE49-F238E27FC236}">
                <a16:creationId xmlns:a16="http://schemas.microsoft.com/office/drawing/2014/main" id="{28CB40CA-EE97-4DAF-8DCA-426E47D71713}"/>
              </a:ext>
            </a:extLst>
          </p:cNvPr>
          <p:cNvSpPr/>
          <p:nvPr/>
        </p:nvSpPr>
        <p:spPr bwMode="auto">
          <a:xfrm>
            <a:off x="191193" y="1499433"/>
            <a:ext cx="1585728" cy="2121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Дата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C4667063-A3A4-4026-88A1-5B1FBD5B016E}"/>
              </a:ext>
            </a:extLst>
          </p:cNvPr>
          <p:cNvGrpSpPr/>
          <p:nvPr/>
        </p:nvGrpSpPr>
        <p:grpSpPr>
          <a:xfrm>
            <a:off x="191193" y="1728059"/>
            <a:ext cx="1597782" cy="822489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1" name="Скругленный прямоугольник 9">
              <a:extLst>
                <a:ext uri="{FF2B5EF4-FFF2-40B4-BE49-F238E27FC236}">
                  <a16:creationId xmlns:a16="http://schemas.microsoft.com/office/drawing/2014/main" id="{24F91E94-38DC-4ED0-9AE6-93E86EED8738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Скругленный прямоугольник 4">
              <a:extLst>
                <a:ext uri="{FF2B5EF4-FFF2-40B4-BE49-F238E27FC236}">
                  <a16:creationId xmlns:a16="http://schemas.microsoft.com/office/drawing/2014/main" id="{EC81465E-6497-4F2E-9AB8-3C71132E1187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fontAlgn="base">
                <a:spcAft>
                  <a:spcPts val="600"/>
                </a:spcAft>
              </a:pPr>
              <a:r>
                <a:rPr lang="ru-RU" sz="1400" b="1" i="1" dirty="0"/>
                <a:t>Март</a:t>
              </a:r>
            </a:p>
          </p:txBody>
        </p:sp>
      </p:grpSp>
      <p:sp>
        <p:nvSpPr>
          <p:cNvPr id="13" name="Скругленный прямоугольник 4">
            <a:extLst>
              <a:ext uri="{FF2B5EF4-FFF2-40B4-BE49-F238E27FC236}">
                <a16:creationId xmlns:a16="http://schemas.microsoft.com/office/drawing/2014/main" id="{C2D0912F-A6F8-402A-9D0E-306D2513BC70}"/>
              </a:ext>
            </a:extLst>
          </p:cNvPr>
          <p:cNvSpPr/>
          <p:nvPr/>
        </p:nvSpPr>
        <p:spPr bwMode="auto">
          <a:xfrm>
            <a:off x="1837905" y="1503565"/>
            <a:ext cx="10267906" cy="2121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Название мероприятия</a:t>
            </a:r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E5DEC313-E6C6-4254-92AF-38854928FE7D}"/>
              </a:ext>
            </a:extLst>
          </p:cNvPr>
          <p:cNvGrpSpPr/>
          <p:nvPr/>
        </p:nvGrpSpPr>
        <p:grpSpPr>
          <a:xfrm>
            <a:off x="1875382" y="1727560"/>
            <a:ext cx="10193774" cy="822489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5" name="Скругленный прямоугольник 20">
              <a:extLst>
                <a:ext uri="{FF2B5EF4-FFF2-40B4-BE49-F238E27FC236}">
                  <a16:creationId xmlns:a16="http://schemas.microsoft.com/office/drawing/2014/main" id="{1802CD61-0D70-414D-916B-D9B9B8424E6D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Скругленный прямоугольник 4">
              <a:extLst>
                <a:ext uri="{FF2B5EF4-FFF2-40B4-BE49-F238E27FC236}">
                  <a16:creationId xmlns:a16="http://schemas.microsoft.com/office/drawing/2014/main" id="{AFBB172F-304E-4D0F-8CE6-2E70292D48B0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fontAlgn="base">
                <a:lnSpc>
                  <a:spcPct val="90000"/>
                </a:lnSpc>
              </a:pPr>
              <a:r>
                <a:rPr lang="ru-RU" sz="1400" b="1" i="1" dirty="0">
                  <a:solidFill>
                    <a:srgbClr val="0000FF"/>
                  </a:solidFill>
                </a:rPr>
                <a:t>- </a:t>
              </a:r>
              <a:r>
                <a:rPr lang="en-US" sz="1400" b="1" i="1" dirty="0">
                  <a:solidFill>
                    <a:srgbClr val="0000FF"/>
                  </a:solidFill>
                </a:rPr>
                <a:t>I</a:t>
              </a:r>
              <a:r>
                <a:rPr lang="ru-RU" sz="1400" b="1" i="1" dirty="0">
                  <a:solidFill>
                    <a:srgbClr val="0000FF"/>
                  </a:solidFill>
                </a:rPr>
                <a:t> всероссийская научно-практическая конференция «Психолого-педагогическое сопровождение образовательного процесса. Образование. Традиции. Инновации», посвященная году Детства в Якутии»  </a:t>
              </a:r>
            </a:p>
            <a:p>
              <a:pPr fontAlgn="base">
                <a:lnSpc>
                  <a:spcPct val="90000"/>
                </a:lnSpc>
              </a:pPr>
              <a:r>
                <a:rPr lang="ru-RU" sz="1400" b="1" i="1" dirty="0">
                  <a:solidFill>
                    <a:srgbClr val="0000FF"/>
                  </a:solidFill>
                </a:rPr>
                <a:t> - Проведение недели студенческой науки.</a:t>
              </a:r>
            </a:p>
            <a:p>
              <a:pPr fontAlgn="base">
                <a:lnSpc>
                  <a:spcPct val="90000"/>
                </a:lnSpc>
              </a:pPr>
              <a:r>
                <a:rPr lang="ru-RU" sz="1400" b="1" i="1" dirty="0">
                  <a:solidFill>
                    <a:srgbClr val="0000FF"/>
                  </a:solidFill>
                </a:rPr>
                <a:t> - Конкурс на соискание гранта ТИ (ф) ФГАОУ ВО «СВФУ».</a:t>
              </a:r>
            </a:p>
          </p:txBody>
        </p:sp>
      </p:grp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35AB531F-BD80-43C8-8F28-8EB7C76621C4}"/>
              </a:ext>
            </a:extLst>
          </p:cNvPr>
          <p:cNvGrpSpPr/>
          <p:nvPr/>
        </p:nvGrpSpPr>
        <p:grpSpPr>
          <a:xfrm>
            <a:off x="183795" y="2599548"/>
            <a:ext cx="1597782" cy="396471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0" name="Скругленный прямоугольник 9">
              <a:extLst>
                <a:ext uri="{FF2B5EF4-FFF2-40B4-BE49-F238E27FC236}">
                  <a16:creationId xmlns:a16="http://schemas.microsoft.com/office/drawing/2014/main" id="{B9B41A02-4002-4806-ACC3-62A19AEC04F2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Скругленный прямоугольник 4">
              <a:extLst>
                <a:ext uri="{FF2B5EF4-FFF2-40B4-BE49-F238E27FC236}">
                  <a16:creationId xmlns:a16="http://schemas.microsoft.com/office/drawing/2014/main" id="{CADBB2A4-8B00-4AB3-B36E-12B5238950E0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fontAlgn="base">
                <a:spcAft>
                  <a:spcPts val="600"/>
                </a:spcAft>
              </a:pPr>
              <a:r>
                <a:rPr lang="ru-RU" sz="1400" b="1" i="1" dirty="0"/>
                <a:t>Сентябрь-ноябрь</a:t>
              </a:r>
            </a:p>
          </p:txBody>
        </p:sp>
      </p:grp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995C5ED6-6AFF-4E4E-AFD9-4B0D63E2EC56}"/>
              </a:ext>
            </a:extLst>
          </p:cNvPr>
          <p:cNvGrpSpPr/>
          <p:nvPr/>
        </p:nvGrpSpPr>
        <p:grpSpPr>
          <a:xfrm>
            <a:off x="176395" y="3133687"/>
            <a:ext cx="1597782" cy="355237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6" name="Скругленный прямоугольник 9">
              <a:extLst>
                <a:ext uri="{FF2B5EF4-FFF2-40B4-BE49-F238E27FC236}">
                  <a16:creationId xmlns:a16="http://schemas.microsoft.com/office/drawing/2014/main" id="{2D680BEE-7610-4E08-9DF5-3E04CF0D5CE9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Скругленный прямоугольник 4">
              <a:extLst>
                <a:ext uri="{FF2B5EF4-FFF2-40B4-BE49-F238E27FC236}">
                  <a16:creationId xmlns:a16="http://schemas.microsoft.com/office/drawing/2014/main" id="{3B361F12-47EA-44AB-8330-D0F1A8463C75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fontAlgn="base">
                <a:spcAft>
                  <a:spcPts val="600"/>
                </a:spcAft>
              </a:pPr>
              <a:r>
                <a:rPr lang="ru-RU" sz="1400" b="1" i="1" dirty="0"/>
                <a:t>Октябрь</a:t>
              </a:r>
            </a:p>
          </p:txBody>
        </p: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A6DEF7DB-BD0F-47F6-82F1-1D0C011943AC}"/>
              </a:ext>
            </a:extLst>
          </p:cNvPr>
          <p:cNvGrpSpPr/>
          <p:nvPr/>
        </p:nvGrpSpPr>
        <p:grpSpPr>
          <a:xfrm>
            <a:off x="1876863" y="2590178"/>
            <a:ext cx="10193774" cy="43710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2" name="Скругленный прямоугольник 20">
              <a:extLst>
                <a:ext uri="{FF2B5EF4-FFF2-40B4-BE49-F238E27FC236}">
                  <a16:creationId xmlns:a16="http://schemas.microsoft.com/office/drawing/2014/main" id="{6071FF4F-EDA5-46A8-8E59-0F3D34153380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Скругленный прямоугольник 4">
              <a:extLst>
                <a:ext uri="{FF2B5EF4-FFF2-40B4-BE49-F238E27FC236}">
                  <a16:creationId xmlns:a16="http://schemas.microsoft.com/office/drawing/2014/main" id="{D910B087-02EF-41F4-9038-8BD39C3A52B4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fontAlgn="base">
                <a:lnSpc>
                  <a:spcPct val="90000"/>
                </a:lnSpc>
              </a:pPr>
              <a:r>
                <a:rPr lang="ru-RU" sz="1400" b="1" i="1" dirty="0">
                  <a:solidFill>
                    <a:srgbClr val="0000FF"/>
                  </a:solidFill>
                </a:rPr>
                <a:t>- Конференция на базе ИГДС им. Н.В. Черского СО РАН</a:t>
              </a:r>
            </a:p>
          </p:txBody>
        </p:sp>
      </p:grp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507C593A-63C9-4651-A5ED-23F606D06482}"/>
              </a:ext>
            </a:extLst>
          </p:cNvPr>
          <p:cNvGrpSpPr/>
          <p:nvPr/>
        </p:nvGrpSpPr>
        <p:grpSpPr>
          <a:xfrm>
            <a:off x="1875382" y="3133687"/>
            <a:ext cx="10193774" cy="355237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8" name="Скругленный прямоугольник 20">
              <a:extLst>
                <a:ext uri="{FF2B5EF4-FFF2-40B4-BE49-F238E27FC236}">
                  <a16:creationId xmlns:a16="http://schemas.microsoft.com/office/drawing/2014/main" id="{6AA5B8BD-6D74-46B2-AC25-2349C41F20F8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" name="Скругленный прямоугольник 4">
              <a:extLst>
                <a:ext uri="{FF2B5EF4-FFF2-40B4-BE49-F238E27FC236}">
                  <a16:creationId xmlns:a16="http://schemas.microsoft.com/office/drawing/2014/main" id="{E7AE15C8-272B-4662-81AB-28856CF528B5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fontAlgn="base">
                <a:spcAft>
                  <a:spcPts val="600"/>
                </a:spcAft>
              </a:pPr>
              <a:r>
                <a:rPr lang="ru-RU" sz="1400" b="1" i="1" dirty="0">
                  <a:solidFill>
                    <a:srgbClr val="0000FF"/>
                  </a:solidFill>
                </a:rPr>
                <a:t>- XХI</a:t>
              </a:r>
              <a:r>
                <a:rPr lang="en-US" sz="1400" b="1" i="1" dirty="0">
                  <a:solidFill>
                    <a:srgbClr val="0000FF"/>
                  </a:solidFill>
                </a:rPr>
                <a:t>V </a:t>
              </a:r>
              <a:r>
                <a:rPr lang="ru-RU" sz="1400" b="1" i="1" dirty="0">
                  <a:solidFill>
                    <a:srgbClr val="0000FF"/>
                  </a:solidFill>
                </a:rPr>
                <a:t>Международная научно-практическая конференция (г. Нерюнгри).</a:t>
              </a:r>
            </a:p>
          </p:txBody>
        </p:sp>
      </p:grp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8871EB78-D481-4C46-9931-A077DA610E52}"/>
              </a:ext>
            </a:extLst>
          </p:cNvPr>
          <p:cNvGrpSpPr/>
          <p:nvPr/>
        </p:nvGrpSpPr>
        <p:grpSpPr>
          <a:xfrm>
            <a:off x="186752" y="3605680"/>
            <a:ext cx="1597782" cy="355237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1" name="Скругленный прямоугольник 9">
              <a:extLst>
                <a:ext uri="{FF2B5EF4-FFF2-40B4-BE49-F238E27FC236}">
                  <a16:creationId xmlns:a16="http://schemas.microsoft.com/office/drawing/2014/main" id="{19AA3AC7-6184-4126-A759-8DB71C3B1E1E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2" name="Скругленный прямоугольник 4">
              <a:extLst>
                <a:ext uri="{FF2B5EF4-FFF2-40B4-BE49-F238E27FC236}">
                  <a16:creationId xmlns:a16="http://schemas.microsoft.com/office/drawing/2014/main" id="{634B74F7-0DCB-4FEB-9848-FE8E57F32583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fontAlgn="base">
                <a:spcAft>
                  <a:spcPts val="600"/>
                </a:spcAft>
              </a:pPr>
              <a:r>
                <a:rPr lang="ru-RU" sz="1400" b="1" i="1" dirty="0"/>
                <a:t>Ноябрь</a:t>
              </a:r>
            </a:p>
          </p:txBody>
        </p:sp>
      </p:grp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id="{AD9E1B15-E46F-4F13-AB79-AEA13C75DADB}"/>
              </a:ext>
            </a:extLst>
          </p:cNvPr>
          <p:cNvGrpSpPr/>
          <p:nvPr/>
        </p:nvGrpSpPr>
        <p:grpSpPr>
          <a:xfrm>
            <a:off x="1885739" y="3605680"/>
            <a:ext cx="10193774" cy="355237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4" name="Скругленный прямоугольник 20">
              <a:extLst>
                <a:ext uri="{FF2B5EF4-FFF2-40B4-BE49-F238E27FC236}">
                  <a16:creationId xmlns:a16="http://schemas.microsoft.com/office/drawing/2014/main" id="{580DE865-C688-4F3E-86B9-C05DE849C49B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5" name="Скругленный прямоугольник 4">
              <a:extLst>
                <a:ext uri="{FF2B5EF4-FFF2-40B4-BE49-F238E27FC236}">
                  <a16:creationId xmlns:a16="http://schemas.microsoft.com/office/drawing/2014/main" id="{2FB2AEDF-073C-4512-9EA5-9F17F71012C9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fontAlgn="base">
                <a:spcAft>
                  <a:spcPts val="600"/>
                </a:spcAft>
              </a:pPr>
              <a:r>
                <a:rPr lang="ru-RU" sz="1400" b="1" i="1" dirty="0">
                  <a:solidFill>
                    <a:srgbClr val="0000FF"/>
                  </a:solidFill>
                </a:rPr>
                <a:t>- XХI</a:t>
              </a:r>
              <a:r>
                <a:rPr lang="en-US" sz="1400" b="1" i="1" dirty="0">
                  <a:solidFill>
                    <a:srgbClr val="0000FF"/>
                  </a:solidFill>
                </a:rPr>
                <a:t>V </a:t>
              </a:r>
              <a:r>
                <a:rPr lang="ru-RU" sz="1400" b="1" i="1" dirty="0">
                  <a:solidFill>
                    <a:srgbClr val="0000FF"/>
                  </a:solidFill>
                </a:rPr>
                <a:t>Международная научно-практическая конференция (г. Нерюнгри).</a:t>
              </a:r>
            </a:p>
          </p:txBody>
        </p:sp>
      </p:grpSp>
      <p:grpSp>
        <p:nvGrpSpPr>
          <p:cNvPr id="46" name="Группа 45">
            <a:extLst>
              <a:ext uri="{FF2B5EF4-FFF2-40B4-BE49-F238E27FC236}">
                <a16:creationId xmlns:a16="http://schemas.microsoft.com/office/drawing/2014/main" id="{FD9037CE-1FE2-4028-A6EF-5A34E36D97A4}"/>
              </a:ext>
            </a:extLst>
          </p:cNvPr>
          <p:cNvGrpSpPr/>
          <p:nvPr/>
        </p:nvGrpSpPr>
        <p:grpSpPr>
          <a:xfrm>
            <a:off x="197108" y="4033290"/>
            <a:ext cx="1597782" cy="355237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7" name="Скругленный прямоугольник 9">
              <a:extLst>
                <a:ext uri="{FF2B5EF4-FFF2-40B4-BE49-F238E27FC236}">
                  <a16:creationId xmlns:a16="http://schemas.microsoft.com/office/drawing/2014/main" id="{98405E24-0C68-447B-BF3A-CB1E54BB31B4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Скругленный прямоугольник 4">
              <a:extLst>
                <a:ext uri="{FF2B5EF4-FFF2-40B4-BE49-F238E27FC236}">
                  <a16:creationId xmlns:a16="http://schemas.microsoft.com/office/drawing/2014/main" id="{5A9D12B0-4F4F-4E70-BCDA-5AC4C0078CC8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fontAlgn="base">
                <a:spcAft>
                  <a:spcPts val="0"/>
                </a:spcAft>
              </a:pPr>
              <a:r>
                <a:rPr lang="ru-RU" sz="1400" b="1" i="1" dirty="0"/>
                <a:t>В течение года</a:t>
              </a:r>
            </a:p>
          </p:txBody>
        </p:sp>
      </p:grpSp>
      <p:grpSp>
        <p:nvGrpSpPr>
          <p:cNvPr id="49" name="Группа 48">
            <a:extLst>
              <a:ext uri="{FF2B5EF4-FFF2-40B4-BE49-F238E27FC236}">
                <a16:creationId xmlns:a16="http://schemas.microsoft.com/office/drawing/2014/main" id="{6EF09793-8671-49CB-A94C-8E97E0DC0416}"/>
              </a:ext>
            </a:extLst>
          </p:cNvPr>
          <p:cNvGrpSpPr/>
          <p:nvPr/>
        </p:nvGrpSpPr>
        <p:grpSpPr>
          <a:xfrm>
            <a:off x="1896095" y="4033290"/>
            <a:ext cx="10193774" cy="355237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0" name="Скругленный прямоугольник 20">
              <a:extLst>
                <a:ext uri="{FF2B5EF4-FFF2-40B4-BE49-F238E27FC236}">
                  <a16:creationId xmlns:a16="http://schemas.microsoft.com/office/drawing/2014/main" id="{AAAE47C5-FD22-4424-91CD-1831883BA025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Скругленный прямоугольник 4">
              <a:extLst>
                <a:ext uri="{FF2B5EF4-FFF2-40B4-BE49-F238E27FC236}">
                  <a16:creationId xmlns:a16="http://schemas.microsoft.com/office/drawing/2014/main" id="{6B6A2A2E-2712-4A20-BA00-D76B3F16A035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fontAlgn="base">
                <a:spcAft>
                  <a:spcPts val="600"/>
                </a:spcAft>
              </a:pPr>
              <a:r>
                <a:rPr lang="ru-RU" sz="1400" b="1" i="1" dirty="0">
                  <a:solidFill>
                    <a:srgbClr val="0000FF"/>
                  </a:solidFill>
                </a:rPr>
                <a:t>- Участие в конференциях и других научных мероприятиях различного уровня.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045820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58" name="Прямоугольник 257"/>
          <p:cNvSpPr/>
          <p:nvPr/>
        </p:nvSpPr>
        <p:spPr>
          <a:xfrm>
            <a:off x="191193" y="2326839"/>
            <a:ext cx="11616875" cy="968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ПОДГОТОВКА НАУЧНО-ПЕДАГОГИЧЕСКИХ КАДРОВ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(планируемые защиты диссертационных работ в 2024 году)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Arial" charset="0"/>
            </a:endParaRPr>
          </a:p>
        </p:txBody>
      </p:sp>
      <p:sp>
        <p:nvSpPr>
          <p:cNvPr id="374" name="Скругленный прямоугольник 373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5" name="TextBox 374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5</a:t>
            </a:r>
          </a:p>
        </p:txBody>
      </p:sp>
      <p:sp>
        <p:nvSpPr>
          <p:cNvPr id="430" name="Прямоугольник 429">
            <a:extLst>
              <a:ext uri="{FF2B5EF4-FFF2-40B4-BE49-F238E27FC236}">
                <a16:creationId xmlns:a16="http://schemas.microsoft.com/office/drawing/2014/main" id="{10BA488D-A2D9-4B68-AEA6-4209B5D7580A}"/>
              </a:ext>
            </a:extLst>
          </p:cNvPr>
          <p:cNvSpPr/>
          <p:nvPr/>
        </p:nvSpPr>
        <p:spPr>
          <a:xfrm>
            <a:off x="269650" y="107734"/>
            <a:ext cx="11616875" cy="671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ПОДГОТОВКА НАУЧНО-ПЕДАГОГИЧЕСКИХ КАДРОВ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(работа в диссертационных советах  в 2024 году)</a:t>
            </a:r>
          </a:p>
        </p:txBody>
      </p:sp>
      <p:sp>
        <p:nvSpPr>
          <p:cNvPr id="431" name="Скругленный прямоугольник 4">
            <a:extLst>
              <a:ext uri="{FF2B5EF4-FFF2-40B4-BE49-F238E27FC236}">
                <a16:creationId xmlns:a16="http://schemas.microsoft.com/office/drawing/2014/main" id="{5DA8551C-8DEA-4E73-99C9-41E9FE6CE848}"/>
              </a:ext>
            </a:extLst>
          </p:cNvPr>
          <p:cNvSpPr/>
          <p:nvPr/>
        </p:nvSpPr>
        <p:spPr bwMode="auto">
          <a:xfrm>
            <a:off x="1378367" y="739313"/>
            <a:ext cx="6280609" cy="4586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Диссертационные совет </a:t>
            </a:r>
          </a:p>
        </p:txBody>
      </p:sp>
      <p:grpSp>
        <p:nvGrpSpPr>
          <p:cNvPr id="432" name="Группа 431">
            <a:extLst>
              <a:ext uri="{FF2B5EF4-FFF2-40B4-BE49-F238E27FC236}">
                <a16:creationId xmlns:a16="http://schemas.microsoft.com/office/drawing/2014/main" id="{2C3C29F9-4BDA-40FC-841B-708ABF767E20}"/>
              </a:ext>
            </a:extLst>
          </p:cNvPr>
          <p:cNvGrpSpPr/>
          <p:nvPr/>
        </p:nvGrpSpPr>
        <p:grpSpPr>
          <a:xfrm>
            <a:off x="1378368" y="1246853"/>
            <a:ext cx="6291282" cy="51839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33" name="Скругленный прямоугольник 260">
              <a:extLst>
                <a:ext uri="{FF2B5EF4-FFF2-40B4-BE49-F238E27FC236}">
                  <a16:creationId xmlns:a16="http://schemas.microsoft.com/office/drawing/2014/main" id="{E833DCAB-4C58-415D-B2D7-7696864194C6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4" name="Скругленный прямоугольник 4">
              <a:extLst>
                <a:ext uri="{FF2B5EF4-FFF2-40B4-BE49-F238E27FC236}">
                  <a16:creationId xmlns:a16="http://schemas.microsoft.com/office/drawing/2014/main" id="{752DC7A2-56FD-48AA-B9BD-8E1E52578F24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endParaRPr lang="ru-RU" sz="1400" b="1" i="1" dirty="0"/>
            </a:p>
          </p:txBody>
        </p:sp>
      </p:grpSp>
      <p:grpSp>
        <p:nvGrpSpPr>
          <p:cNvPr id="435" name="Группа 434">
            <a:extLst>
              <a:ext uri="{FF2B5EF4-FFF2-40B4-BE49-F238E27FC236}">
                <a16:creationId xmlns:a16="http://schemas.microsoft.com/office/drawing/2014/main" id="{AB7311E6-A7B2-4C61-BF38-ACCE4BE00A5F}"/>
              </a:ext>
            </a:extLst>
          </p:cNvPr>
          <p:cNvGrpSpPr/>
          <p:nvPr/>
        </p:nvGrpSpPr>
        <p:grpSpPr>
          <a:xfrm>
            <a:off x="1385656" y="1801365"/>
            <a:ext cx="6281603" cy="49647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36" name="Скругленный прямоугольник 268">
              <a:extLst>
                <a:ext uri="{FF2B5EF4-FFF2-40B4-BE49-F238E27FC236}">
                  <a16:creationId xmlns:a16="http://schemas.microsoft.com/office/drawing/2014/main" id="{78700245-4156-48AD-929F-17CD29AC3A8C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7" name="Скругленный прямоугольник 4">
              <a:extLst>
                <a:ext uri="{FF2B5EF4-FFF2-40B4-BE49-F238E27FC236}">
                  <a16:creationId xmlns:a16="http://schemas.microsoft.com/office/drawing/2014/main" id="{A9ACB127-8E6A-45DE-BB00-E1E146CD2F8B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endParaRPr lang="ru-RU" sz="1400" b="1" i="1" dirty="0"/>
            </a:p>
          </p:txBody>
        </p:sp>
      </p:grpSp>
      <p:sp>
        <p:nvSpPr>
          <p:cNvPr id="438" name="Скругленный прямоугольник 4">
            <a:extLst>
              <a:ext uri="{FF2B5EF4-FFF2-40B4-BE49-F238E27FC236}">
                <a16:creationId xmlns:a16="http://schemas.microsoft.com/office/drawing/2014/main" id="{B9BBAAD2-1F68-4EAA-A673-7671C4AFDEE9}"/>
              </a:ext>
            </a:extLst>
          </p:cNvPr>
          <p:cNvSpPr/>
          <p:nvPr/>
        </p:nvSpPr>
        <p:spPr bwMode="auto">
          <a:xfrm>
            <a:off x="7724482" y="731431"/>
            <a:ext cx="948213" cy="4586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Статус </a:t>
            </a:r>
          </a:p>
        </p:txBody>
      </p:sp>
      <p:grpSp>
        <p:nvGrpSpPr>
          <p:cNvPr id="439" name="Группа 438">
            <a:extLst>
              <a:ext uri="{FF2B5EF4-FFF2-40B4-BE49-F238E27FC236}">
                <a16:creationId xmlns:a16="http://schemas.microsoft.com/office/drawing/2014/main" id="{A2CF59F0-FD5D-4163-BC95-1EAEAE264BA1}"/>
              </a:ext>
            </a:extLst>
          </p:cNvPr>
          <p:cNvGrpSpPr/>
          <p:nvPr/>
        </p:nvGrpSpPr>
        <p:grpSpPr>
          <a:xfrm>
            <a:off x="7724483" y="1238971"/>
            <a:ext cx="949824" cy="51839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40" name="Скругленный прямоугольник 260">
              <a:extLst>
                <a:ext uri="{FF2B5EF4-FFF2-40B4-BE49-F238E27FC236}">
                  <a16:creationId xmlns:a16="http://schemas.microsoft.com/office/drawing/2014/main" id="{026B1200-C5AE-4209-8E16-DA9E59B92F05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1" name="Скругленный прямоугольник 4">
              <a:extLst>
                <a:ext uri="{FF2B5EF4-FFF2-40B4-BE49-F238E27FC236}">
                  <a16:creationId xmlns:a16="http://schemas.microsoft.com/office/drawing/2014/main" id="{F6BFF54D-91CD-4BA7-9B5A-CDD724C26207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>
                <a:lnSpc>
                  <a:spcPct val="107000"/>
                </a:lnSpc>
              </a:pPr>
              <a:r>
                <a:rPr lang="ru-RU" sz="1400" b="1" i="1" dirty="0">
                  <a:solidFill>
                    <a:srgbClr val="2C10F8"/>
                  </a:solidFill>
                </a:rPr>
                <a:t>Член совета</a:t>
              </a:r>
              <a:endParaRPr lang="ru-RU" sz="1400" b="1" i="1" dirty="0"/>
            </a:p>
          </p:txBody>
        </p:sp>
      </p:grpSp>
      <p:grpSp>
        <p:nvGrpSpPr>
          <p:cNvPr id="442" name="Группа 441">
            <a:extLst>
              <a:ext uri="{FF2B5EF4-FFF2-40B4-BE49-F238E27FC236}">
                <a16:creationId xmlns:a16="http://schemas.microsoft.com/office/drawing/2014/main" id="{50EFBEBB-0A55-4CF2-8D99-5E547ACE46D0}"/>
              </a:ext>
            </a:extLst>
          </p:cNvPr>
          <p:cNvGrpSpPr/>
          <p:nvPr/>
        </p:nvGrpSpPr>
        <p:grpSpPr>
          <a:xfrm>
            <a:off x="7731771" y="1793483"/>
            <a:ext cx="948363" cy="49647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43" name="Скругленный прямоугольник 268">
              <a:extLst>
                <a:ext uri="{FF2B5EF4-FFF2-40B4-BE49-F238E27FC236}">
                  <a16:creationId xmlns:a16="http://schemas.microsoft.com/office/drawing/2014/main" id="{F7A86094-3070-48D4-AAE4-F7A654877E0E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4" name="Скругленный прямоугольник 4">
              <a:extLst>
                <a:ext uri="{FF2B5EF4-FFF2-40B4-BE49-F238E27FC236}">
                  <a16:creationId xmlns:a16="http://schemas.microsoft.com/office/drawing/2014/main" id="{73660E79-5399-492C-BB32-CD72B6F2BCE3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>
                <a:lnSpc>
                  <a:spcPct val="107000"/>
                </a:lnSpc>
              </a:pPr>
              <a:r>
                <a:rPr lang="ru-RU" sz="1400" b="1" i="1" dirty="0">
                  <a:solidFill>
                    <a:srgbClr val="2C10F8"/>
                  </a:solidFill>
                </a:rPr>
                <a:t>Член совета</a:t>
              </a:r>
              <a:endParaRPr lang="ru-RU" sz="1400" b="1" i="1" dirty="0"/>
            </a:p>
          </p:txBody>
        </p:sp>
      </p:grpSp>
      <p:sp>
        <p:nvSpPr>
          <p:cNvPr id="89" name="Скругленный прямоугольник 4">
            <a:extLst>
              <a:ext uri="{FF2B5EF4-FFF2-40B4-BE49-F238E27FC236}">
                <a16:creationId xmlns:a16="http://schemas.microsoft.com/office/drawing/2014/main" id="{259865FB-274D-41B7-903F-3753F6AE5ED2}"/>
              </a:ext>
            </a:extLst>
          </p:cNvPr>
          <p:cNvSpPr/>
          <p:nvPr/>
        </p:nvSpPr>
        <p:spPr bwMode="auto">
          <a:xfrm>
            <a:off x="8729139" y="734343"/>
            <a:ext cx="2945969" cy="4586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Фамилия И.О. НПР ТИ (ф) СВФУ</a:t>
            </a:r>
          </a:p>
        </p:txBody>
      </p:sp>
      <p:grpSp>
        <p:nvGrpSpPr>
          <p:cNvPr id="90" name="Группа 89">
            <a:extLst>
              <a:ext uri="{FF2B5EF4-FFF2-40B4-BE49-F238E27FC236}">
                <a16:creationId xmlns:a16="http://schemas.microsoft.com/office/drawing/2014/main" id="{CE920E27-BE20-4287-98C3-D1A3785B22F3}"/>
              </a:ext>
            </a:extLst>
          </p:cNvPr>
          <p:cNvGrpSpPr/>
          <p:nvPr/>
        </p:nvGrpSpPr>
        <p:grpSpPr>
          <a:xfrm>
            <a:off x="8729140" y="1241883"/>
            <a:ext cx="2950974" cy="51839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1" name="Скругленный прямоугольник 260">
              <a:extLst>
                <a:ext uri="{FF2B5EF4-FFF2-40B4-BE49-F238E27FC236}">
                  <a16:creationId xmlns:a16="http://schemas.microsoft.com/office/drawing/2014/main" id="{8CFE57AA-5B8F-4B50-8F94-51A00367434F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2" name="Скругленный прямоугольник 4">
              <a:extLst>
                <a:ext uri="{FF2B5EF4-FFF2-40B4-BE49-F238E27FC236}">
                  <a16:creationId xmlns:a16="http://schemas.microsoft.com/office/drawing/2014/main" id="{4A3B788B-179F-4EA9-9AFD-64C112FA734D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>
                <a:lnSpc>
                  <a:spcPct val="107000"/>
                </a:lnSpc>
              </a:pPr>
              <a:r>
                <a:rPr lang="ru-RU" sz="1400" b="1" i="1" dirty="0">
                  <a:solidFill>
                    <a:srgbClr val="2C10F8"/>
                  </a:solidFill>
                </a:rPr>
                <a:t>Гриб Н.Н.</a:t>
              </a:r>
            </a:p>
          </p:txBody>
        </p:sp>
      </p:grpSp>
      <p:grpSp>
        <p:nvGrpSpPr>
          <p:cNvPr id="93" name="Группа 92">
            <a:extLst>
              <a:ext uri="{FF2B5EF4-FFF2-40B4-BE49-F238E27FC236}">
                <a16:creationId xmlns:a16="http://schemas.microsoft.com/office/drawing/2014/main" id="{81DC5E15-7D41-4B55-BE7F-BCE732B7BDC9}"/>
              </a:ext>
            </a:extLst>
          </p:cNvPr>
          <p:cNvGrpSpPr/>
          <p:nvPr/>
        </p:nvGrpSpPr>
        <p:grpSpPr>
          <a:xfrm>
            <a:off x="8736428" y="1796395"/>
            <a:ext cx="2946435" cy="49647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4" name="Скругленный прямоугольник 268">
              <a:extLst>
                <a:ext uri="{FF2B5EF4-FFF2-40B4-BE49-F238E27FC236}">
                  <a16:creationId xmlns:a16="http://schemas.microsoft.com/office/drawing/2014/main" id="{DFE97D17-E499-44D0-96CF-B7037D8D6CFF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5" name="Скругленный прямоугольник 4">
              <a:extLst>
                <a:ext uri="{FF2B5EF4-FFF2-40B4-BE49-F238E27FC236}">
                  <a16:creationId xmlns:a16="http://schemas.microsoft.com/office/drawing/2014/main" id="{934389D8-6343-48BB-847C-333321EFCF76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>
                <a:lnSpc>
                  <a:spcPct val="107000"/>
                </a:lnSpc>
              </a:pPr>
              <a:r>
                <a:rPr lang="ru-RU" sz="1400" b="1" i="1" dirty="0">
                  <a:solidFill>
                    <a:srgbClr val="2C10F8"/>
                  </a:solidFill>
                </a:rPr>
                <a:t>Гриб Н.Н.</a:t>
              </a:r>
            </a:p>
          </p:txBody>
        </p:sp>
      </p:grpSp>
      <p:sp>
        <p:nvSpPr>
          <p:cNvPr id="96" name="Скругленный прямоугольник 4">
            <a:extLst>
              <a:ext uri="{FF2B5EF4-FFF2-40B4-BE49-F238E27FC236}">
                <a16:creationId xmlns:a16="http://schemas.microsoft.com/office/drawing/2014/main" id="{275693DC-0BC7-4870-8F5F-DB72321EB6F2}"/>
              </a:ext>
            </a:extLst>
          </p:cNvPr>
          <p:cNvSpPr/>
          <p:nvPr/>
        </p:nvSpPr>
        <p:spPr bwMode="auto">
          <a:xfrm>
            <a:off x="269650" y="2979180"/>
            <a:ext cx="7336693" cy="4586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Диссертационные совет/ Тема диссертационного исследования  </a:t>
            </a:r>
          </a:p>
        </p:txBody>
      </p:sp>
      <p:sp>
        <p:nvSpPr>
          <p:cNvPr id="103" name="Скругленный прямоугольник 4">
            <a:extLst>
              <a:ext uri="{FF2B5EF4-FFF2-40B4-BE49-F238E27FC236}">
                <a16:creationId xmlns:a16="http://schemas.microsoft.com/office/drawing/2014/main" id="{108D3C76-90DC-4857-BE65-24DCB1A49806}"/>
              </a:ext>
            </a:extLst>
          </p:cNvPr>
          <p:cNvSpPr/>
          <p:nvPr/>
        </p:nvSpPr>
        <p:spPr bwMode="auto">
          <a:xfrm>
            <a:off x="7666672" y="2981648"/>
            <a:ext cx="1353119" cy="4586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Статус </a:t>
            </a:r>
          </a:p>
        </p:txBody>
      </p:sp>
      <p:sp>
        <p:nvSpPr>
          <p:cNvPr id="110" name="Скругленный прямоугольник 4">
            <a:extLst>
              <a:ext uri="{FF2B5EF4-FFF2-40B4-BE49-F238E27FC236}">
                <a16:creationId xmlns:a16="http://schemas.microsoft.com/office/drawing/2014/main" id="{C08C4E9D-D132-4163-B285-A1DC1C7B37C6}"/>
              </a:ext>
            </a:extLst>
          </p:cNvPr>
          <p:cNvSpPr/>
          <p:nvPr/>
        </p:nvSpPr>
        <p:spPr bwMode="auto">
          <a:xfrm>
            <a:off x="9080119" y="2984560"/>
            <a:ext cx="2945969" cy="4586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Фамилия И.О. НПР ТИ (ф СВФУ</a:t>
            </a:r>
          </a:p>
        </p:txBody>
      </p:sp>
      <p:grpSp>
        <p:nvGrpSpPr>
          <p:cNvPr id="111" name="Группа 110">
            <a:extLst>
              <a:ext uri="{FF2B5EF4-FFF2-40B4-BE49-F238E27FC236}">
                <a16:creationId xmlns:a16="http://schemas.microsoft.com/office/drawing/2014/main" id="{FE8CF805-0B3E-4FE5-ADD4-B6C9839BD5C5}"/>
              </a:ext>
            </a:extLst>
          </p:cNvPr>
          <p:cNvGrpSpPr/>
          <p:nvPr/>
        </p:nvGrpSpPr>
        <p:grpSpPr>
          <a:xfrm>
            <a:off x="9080120" y="3492101"/>
            <a:ext cx="2950974" cy="838301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12" name="Скругленный прямоугольник 260">
              <a:extLst>
                <a:ext uri="{FF2B5EF4-FFF2-40B4-BE49-F238E27FC236}">
                  <a16:creationId xmlns:a16="http://schemas.microsoft.com/office/drawing/2014/main" id="{7FFDECBC-A5A6-4397-A8EE-D1317E11C979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3" name="Скругленный прямоугольник 4">
              <a:extLst>
                <a:ext uri="{FF2B5EF4-FFF2-40B4-BE49-F238E27FC236}">
                  <a16:creationId xmlns:a16="http://schemas.microsoft.com/office/drawing/2014/main" id="{495FEBB6-20F1-4CC9-80FE-D1D1B7F89273}"/>
                </a:ext>
              </a:extLst>
            </p:cNvPr>
            <p:cNvSpPr txBox="1"/>
            <p:nvPr/>
          </p:nvSpPr>
          <p:spPr>
            <a:xfrm>
              <a:off x="30919" y="3420164"/>
              <a:ext cx="5435846" cy="24818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>
                <a:lnSpc>
                  <a:spcPct val="107000"/>
                </a:lnSpc>
              </a:pPr>
              <a:r>
                <a:rPr lang="ru-RU" sz="1400" b="1" i="1" dirty="0">
                  <a:solidFill>
                    <a:srgbClr val="2C10F8"/>
                  </a:solidFill>
                </a:rPr>
                <a:t>Валиева А.В.</a:t>
              </a: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1665276" y="1276620"/>
            <a:ext cx="43417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rPr>
              <a:t>Д 212.306.04 при СВФУ им. М.К. </a:t>
            </a:r>
            <a:r>
              <a:rPr lang="ru-RU" sz="1400" b="1" i="1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rPr>
              <a:t>Аммосова</a:t>
            </a:r>
            <a:r>
              <a:rPr lang="ru-RU" sz="1400" b="1" i="1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rPr>
              <a:t>, г. Якутск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05237" y="1848190"/>
            <a:ext cx="624508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rPr>
              <a:t>Д 24.1.234.01 при ФГБ УНФ ИЦ «Якутский научный центр СО РАН», г. Якутск</a:t>
            </a:r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EFE9218C-BA83-4735-8FC0-322228956DB5}"/>
              </a:ext>
            </a:extLst>
          </p:cNvPr>
          <p:cNvSpPr/>
          <p:nvPr/>
        </p:nvSpPr>
        <p:spPr>
          <a:xfrm>
            <a:off x="523306" y="4461957"/>
            <a:ext cx="11616875" cy="968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ПОДГОТОВКА НАУЧНО-ПЕДАГОГИЧЕСКИХ КАДРОВ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(обучение в аспирантуре  и докторантуре в 2024 году)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Arial" charset="0"/>
            </a:endParaRPr>
          </a:p>
        </p:txBody>
      </p:sp>
      <p:sp>
        <p:nvSpPr>
          <p:cNvPr id="45" name="Скругленный прямоугольник 4">
            <a:extLst>
              <a:ext uri="{FF2B5EF4-FFF2-40B4-BE49-F238E27FC236}">
                <a16:creationId xmlns:a16="http://schemas.microsoft.com/office/drawing/2014/main" id="{D9E6700E-8B45-43C4-98F3-57EAEBC5C52E}"/>
              </a:ext>
            </a:extLst>
          </p:cNvPr>
          <p:cNvSpPr/>
          <p:nvPr/>
        </p:nvSpPr>
        <p:spPr bwMode="auto">
          <a:xfrm>
            <a:off x="609839" y="5135105"/>
            <a:ext cx="6280609" cy="4586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Организация (место обучения или прикрепления)</a:t>
            </a:r>
          </a:p>
        </p:txBody>
      </p:sp>
      <p:grpSp>
        <p:nvGrpSpPr>
          <p:cNvPr id="46" name="Группа 45">
            <a:extLst>
              <a:ext uri="{FF2B5EF4-FFF2-40B4-BE49-F238E27FC236}">
                <a16:creationId xmlns:a16="http://schemas.microsoft.com/office/drawing/2014/main" id="{786E4F76-E9C2-4138-97ED-2BBB1C777A1C}"/>
              </a:ext>
            </a:extLst>
          </p:cNvPr>
          <p:cNvGrpSpPr/>
          <p:nvPr/>
        </p:nvGrpSpPr>
        <p:grpSpPr>
          <a:xfrm>
            <a:off x="609840" y="5642645"/>
            <a:ext cx="6347841" cy="543176"/>
            <a:chOff x="0" y="3333270"/>
            <a:chExt cx="5525285" cy="431529"/>
          </a:xfrm>
          <a:scene3d>
            <a:camera prst="orthographicFront"/>
            <a:lightRig rig="threePt" dir="t"/>
          </a:scene3d>
        </p:grpSpPr>
        <p:sp>
          <p:nvSpPr>
            <p:cNvPr id="47" name="Скругленный прямоугольник 260">
              <a:extLst>
                <a:ext uri="{FF2B5EF4-FFF2-40B4-BE49-F238E27FC236}">
                  <a16:creationId xmlns:a16="http://schemas.microsoft.com/office/drawing/2014/main" id="{8BB562C6-A8D9-49C4-BCF5-48BD1DC99BCD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Скругленный прямоугольник 4">
              <a:extLst>
                <a:ext uri="{FF2B5EF4-FFF2-40B4-BE49-F238E27FC236}">
                  <a16:creationId xmlns:a16="http://schemas.microsoft.com/office/drawing/2014/main" id="{655EE440-E2D0-4A4A-8F72-FF72A74EA83D}"/>
                </a:ext>
              </a:extLst>
            </p:cNvPr>
            <p:cNvSpPr txBox="1"/>
            <p:nvPr/>
          </p:nvSpPr>
          <p:spPr>
            <a:xfrm>
              <a:off x="89439" y="3393167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>
                <a:lnSpc>
                  <a:spcPct val="107000"/>
                </a:lnSpc>
              </a:pPr>
              <a:r>
                <a:rPr lang="ru-RU" sz="1400" b="1" i="1" dirty="0"/>
                <a:t>ФГБОУ ВО «Челябинский государственный университет»</a:t>
              </a:r>
            </a:p>
          </p:txBody>
        </p:sp>
      </p:grpSp>
      <p:sp>
        <p:nvSpPr>
          <p:cNvPr id="49" name="Скругленный прямоугольник 4">
            <a:extLst>
              <a:ext uri="{FF2B5EF4-FFF2-40B4-BE49-F238E27FC236}">
                <a16:creationId xmlns:a16="http://schemas.microsoft.com/office/drawing/2014/main" id="{6309F675-2538-420E-B902-03437208E040}"/>
              </a:ext>
            </a:extLst>
          </p:cNvPr>
          <p:cNvSpPr/>
          <p:nvPr/>
        </p:nvSpPr>
        <p:spPr bwMode="auto">
          <a:xfrm>
            <a:off x="6964663" y="5144640"/>
            <a:ext cx="1832520" cy="4586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Тип диссертации </a:t>
            </a:r>
          </a:p>
        </p:txBody>
      </p:sp>
      <p:grpSp>
        <p:nvGrpSpPr>
          <p:cNvPr id="50" name="Группа 49">
            <a:extLst>
              <a:ext uri="{FF2B5EF4-FFF2-40B4-BE49-F238E27FC236}">
                <a16:creationId xmlns:a16="http://schemas.microsoft.com/office/drawing/2014/main" id="{B6EC46F5-A6EE-4954-9F68-3B556356691B}"/>
              </a:ext>
            </a:extLst>
          </p:cNvPr>
          <p:cNvGrpSpPr/>
          <p:nvPr/>
        </p:nvGrpSpPr>
        <p:grpSpPr>
          <a:xfrm>
            <a:off x="6955954" y="5634763"/>
            <a:ext cx="1835633" cy="51839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1" name="Скругленный прямоугольник 260">
              <a:extLst>
                <a:ext uri="{FF2B5EF4-FFF2-40B4-BE49-F238E27FC236}">
                  <a16:creationId xmlns:a16="http://schemas.microsoft.com/office/drawing/2014/main" id="{6EF755A9-6609-4805-BA65-06EC78B5879B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2" name="Скругленный прямоугольник 4">
              <a:extLst>
                <a:ext uri="{FF2B5EF4-FFF2-40B4-BE49-F238E27FC236}">
                  <a16:creationId xmlns:a16="http://schemas.microsoft.com/office/drawing/2014/main" id="{D4C9B504-B42D-4097-8692-0ADB565E7DF8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>
                <a:lnSpc>
                  <a:spcPct val="107000"/>
                </a:lnSpc>
              </a:pPr>
              <a:r>
                <a:rPr lang="ru-RU" sz="1400" b="1" i="1" dirty="0">
                  <a:solidFill>
                    <a:srgbClr val="2C10F8"/>
                  </a:solidFill>
                </a:rPr>
                <a:t>кандидатская</a:t>
              </a:r>
              <a:endParaRPr lang="ru-RU" sz="1400" b="1" i="1" dirty="0"/>
            </a:p>
          </p:txBody>
        </p:sp>
      </p:grpSp>
      <p:sp>
        <p:nvSpPr>
          <p:cNvPr id="53" name="Скругленный прямоугольник 4">
            <a:extLst>
              <a:ext uri="{FF2B5EF4-FFF2-40B4-BE49-F238E27FC236}">
                <a16:creationId xmlns:a16="http://schemas.microsoft.com/office/drawing/2014/main" id="{41C2A836-3DFD-43DC-BBBE-C424F1885F7D}"/>
              </a:ext>
            </a:extLst>
          </p:cNvPr>
          <p:cNvSpPr/>
          <p:nvPr/>
        </p:nvSpPr>
        <p:spPr bwMode="auto">
          <a:xfrm>
            <a:off x="8857093" y="5147552"/>
            <a:ext cx="2945969" cy="4586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Фамилия И.О. НПР ТИ (ф СВФУ</a:t>
            </a:r>
          </a:p>
        </p:txBody>
      </p:sp>
      <p:grpSp>
        <p:nvGrpSpPr>
          <p:cNvPr id="54" name="Группа 53">
            <a:extLst>
              <a:ext uri="{FF2B5EF4-FFF2-40B4-BE49-F238E27FC236}">
                <a16:creationId xmlns:a16="http://schemas.microsoft.com/office/drawing/2014/main" id="{36293793-07B2-4FC5-990B-7D2DD9A171F4}"/>
              </a:ext>
            </a:extLst>
          </p:cNvPr>
          <p:cNvGrpSpPr/>
          <p:nvPr/>
        </p:nvGrpSpPr>
        <p:grpSpPr>
          <a:xfrm>
            <a:off x="8848384" y="5637675"/>
            <a:ext cx="2950975" cy="518393"/>
            <a:chOff x="-2" y="3333270"/>
            <a:chExt cx="5476057" cy="411840"/>
          </a:xfrm>
          <a:scene3d>
            <a:camera prst="orthographicFront"/>
            <a:lightRig rig="threePt" dir="t"/>
          </a:scene3d>
        </p:grpSpPr>
        <p:sp>
          <p:nvSpPr>
            <p:cNvPr id="55" name="Скругленный прямоугольник 260">
              <a:extLst>
                <a:ext uri="{FF2B5EF4-FFF2-40B4-BE49-F238E27FC236}">
                  <a16:creationId xmlns:a16="http://schemas.microsoft.com/office/drawing/2014/main" id="{6B79F84D-F676-4C7A-BE7D-6F4435D69210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6" name="Скругленный прямоугольник 4">
              <a:extLst>
                <a:ext uri="{FF2B5EF4-FFF2-40B4-BE49-F238E27FC236}">
                  <a16:creationId xmlns:a16="http://schemas.microsoft.com/office/drawing/2014/main" id="{A0F75CFA-ACD4-434B-BB36-06DB6E62C447}"/>
                </a:ext>
              </a:extLst>
            </p:cNvPr>
            <p:cNvSpPr txBox="1"/>
            <p:nvPr/>
          </p:nvSpPr>
          <p:spPr>
            <a:xfrm>
              <a:off x="-2" y="3357668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>
                <a:lnSpc>
                  <a:spcPct val="107000"/>
                </a:lnSpc>
              </a:pPr>
              <a:r>
                <a:rPr lang="ru-RU" sz="1400" b="1" i="1" dirty="0">
                  <a:solidFill>
                    <a:srgbClr val="2C10F8"/>
                  </a:solidFill>
                </a:rPr>
                <a:t>Валиева А.В.</a:t>
              </a:r>
            </a:p>
          </p:txBody>
        </p:sp>
      </p:grpSp>
      <p:grpSp>
        <p:nvGrpSpPr>
          <p:cNvPr id="57" name="Группа 56">
            <a:extLst>
              <a:ext uri="{FF2B5EF4-FFF2-40B4-BE49-F238E27FC236}">
                <a16:creationId xmlns:a16="http://schemas.microsoft.com/office/drawing/2014/main" id="{585BC69C-9AC9-4AB1-BE8E-C98F5AB3ED0A}"/>
              </a:ext>
            </a:extLst>
          </p:cNvPr>
          <p:cNvGrpSpPr/>
          <p:nvPr/>
        </p:nvGrpSpPr>
        <p:grpSpPr>
          <a:xfrm>
            <a:off x="191193" y="3502558"/>
            <a:ext cx="7447738" cy="83431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8" name="Скругленный прямоугольник 260">
              <a:extLst>
                <a:ext uri="{FF2B5EF4-FFF2-40B4-BE49-F238E27FC236}">
                  <a16:creationId xmlns:a16="http://schemas.microsoft.com/office/drawing/2014/main" id="{1B0D28A2-FEC2-4E45-A1FA-AE6993D4D0FE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Скругленный прямоугольник 4">
              <a:extLst>
                <a:ext uri="{FF2B5EF4-FFF2-40B4-BE49-F238E27FC236}">
                  <a16:creationId xmlns:a16="http://schemas.microsoft.com/office/drawing/2014/main" id="{FACB1F8A-0DD2-4465-BB8E-614F30DF1335}"/>
                </a:ext>
              </a:extLst>
            </p:cNvPr>
            <p:cNvSpPr txBox="1"/>
            <p:nvPr/>
          </p:nvSpPr>
          <p:spPr>
            <a:xfrm>
              <a:off x="79956" y="3365154"/>
              <a:ext cx="5282789" cy="33502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>
                <a:lnSpc>
                  <a:spcPct val="107000"/>
                </a:lnSpc>
              </a:pPr>
              <a:r>
                <a:rPr lang="ru-RU" sz="1400" b="1" i="1" dirty="0"/>
                <a:t>ФГБОУ ВО «Челябинский государственный университет»</a:t>
              </a:r>
            </a:p>
            <a:p>
              <a:pPr algn="just"/>
              <a:r>
                <a:rPr lang="ru-RU" sz="1400" b="1" i="1" dirty="0"/>
                <a:t>Процедура защиты (предзащита). Тема диссертационного исследования: «Когнитивные особенности перевода в рамках институционального дискурса»</a:t>
              </a:r>
            </a:p>
          </p:txBody>
        </p:sp>
      </p:grpSp>
      <p:grpSp>
        <p:nvGrpSpPr>
          <p:cNvPr id="60" name="Группа 59">
            <a:extLst>
              <a:ext uri="{FF2B5EF4-FFF2-40B4-BE49-F238E27FC236}">
                <a16:creationId xmlns:a16="http://schemas.microsoft.com/office/drawing/2014/main" id="{66537FBF-3841-43A6-954E-1D1D3F776F6C}"/>
              </a:ext>
            </a:extLst>
          </p:cNvPr>
          <p:cNvGrpSpPr/>
          <p:nvPr/>
        </p:nvGrpSpPr>
        <p:grpSpPr>
          <a:xfrm>
            <a:off x="7696960" y="3494675"/>
            <a:ext cx="1355418" cy="839547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1" name="Скругленный прямоугольник 260">
              <a:extLst>
                <a:ext uri="{FF2B5EF4-FFF2-40B4-BE49-F238E27FC236}">
                  <a16:creationId xmlns:a16="http://schemas.microsoft.com/office/drawing/2014/main" id="{20D18DAD-1509-4828-87AD-F3579D682282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2" name="Скругленный прямоугольник 4">
              <a:extLst>
                <a:ext uri="{FF2B5EF4-FFF2-40B4-BE49-F238E27FC236}">
                  <a16:creationId xmlns:a16="http://schemas.microsoft.com/office/drawing/2014/main" id="{A9E2EFDE-0349-45A6-9385-728EB581EA6E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>
                <a:lnSpc>
                  <a:spcPct val="107000"/>
                </a:lnSpc>
              </a:pPr>
              <a:r>
                <a:rPr lang="ru-RU" sz="1400" b="1" i="1" dirty="0">
                  <a:solidFill>
                    <a:srgbClr val="2C10F8"/>
                  </a:solidFill>
                </a:rPr>
                <a:t>кандидатская</a:t>
              </a:r>
              <a:endParaRPr lang="ru-RU" sz="1400" b="1" i="1" dirty="0"/>
            </a:p>
          </p:txBody>
        </p:sp>
      </p:grpSp>
    </p:spTree>
    <p:extLst>
      <p:ext uri="{BB962C8B-B14F-4D97-AF65-F5344CB8AC3E}">
        <p14:creationId xmlns:p14="http://schemas.microsoft.com/office/powerpoint/2010/main" val="6341407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58" name="Прямоугольник 257"/>
          <p:cNvSpPr/>
          <p:nvPr/>
        </p:nvSpPr>
        <p:spPr>
          <a:xfrm>
            <a:off x="99757" y="3398968"/>
            <a:ext cx="11616875" cy="671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ПЛАНОВОЕ КОЛИЧЕСТВО СТАТЕЙ В РЕЦЕНЗИРУЕМЫХ И РЕФЕРИРУЕМЫХ ИЗДАНИЯХ  НА 2024 ГОД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(детализация до структурных подразделений ТИ (ф) СВФУ)</a:t>
            </a:r>
          </a:p>
        </p:txBody>
      </p:sp>
      <p:sp>
        <p:nvSpPr>
          <p:cNvPr id="259" name="Скругленный прямоугольник 4"/>
          <p:cNvSpPr/>
          <p:nvPr/>
        </p:nvSpPr>
        <p:spPr bwMode="auto">
          <a:xfrm>
            <a:off x="84236" y="4132425"/>
            <a:ext cx="2241927" cy="151575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Тип издания для публикации </a:t>
            </a:r>
          </a:p>
        </p:txBody>
      </p:sp>
      <p:grpSp>
        <p:nvGrpSpPr>
          <p:cNvPr id="260" name="Группа 259"/>
          <p:cNvGrpSpPr/>
          <p:nvPr/>
        </p:nvGrpSpPr>
        <p:grpSpPr>
          <a:xfrm>
            <a:off x="84236" y="5697041"/>
            <a:ext cx="2245737" cy="51839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61" name="Скругленный прямоугольник 26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В изданиях, входящих в БД </a:t>
              </a:r>
              <a:r>
                <a:rPr lang="en-US" sz="1400" b="1" i="1" dirty="0"/>
                <a:t>Web of Science</a:t>
              </a:r>
              <a:r>
                <a:rPr lang="ru-RU" sz="1400" b="1" i="1" dirty="0"/>
                <a:t> и </a:t>
              </a:r>
              <a:r>
                <a:rPr lang="en-US" sz="1400" b="1" i="1" dirty="0"/>
                <a:t>Scopus</a:t>
              </a:r>
              <a:r>
                <a:rPr lang="ru-RU" sz="1400" b="1" i="1" dirty="0"/>
                <a:t>, ед.</a:t>
              </a:r>
            </a:p>
          </p:txBody>
        </p:sp>
      </p:grpSp>
      <p:sp>
        <p:nvSpPr>
          <p:cNvPr id="263" name="Скругленный прямоугольник 4"/>
          <p:cNvSpPr/>
          <p:nvPr/>
        </p:nvSpPr>
        <p:spPr bwMode="auto">
          <a:xfrm>
            <a:off x="2364542" y="4640131"/>
            <a:ext cx="1342107" cy="99249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Строительное дело</a:t>
            </a:r>
          </a:p>
        </p:txBody>
      </p:sp>
      <p:sp>
        <p:nvSpPr>
          <p:cNvPr id="264" name="Скругленный прямоугольник 4"/>
          <p:cNvSpPr/>
          <p:nvPr/>
        </p:nvSpPr>
        <p:spPr bwMode="auto">
          <a:xfrm>
            <a:off x="2377514" y="4122745"/>
            <a:ext cx="9639432" cy="2170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Структурное подразделение</a:t>
            </a:r>
          </a:p>
        </p:txBody>
      </p:sp>
      <p:grpSp>
        <p:nvGrpSpPr>
          <p:cNvPr id="265" name="Группа 264"/>
          <p:cNvGrpSpPr/>
          <p:nvPr/>
        </p:nvGrpSpPr>
        <p:grpSpPr>
          <a:xfrm>
            <a:off x="2377514" y="5714656"/>
            <a:ext cx="1311006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66" name="Скругленный прямоугольник 26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1,3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268" name="Группа 267"/>
          <p:cNvGrpSpPr/>
          <p:nvPr/>
        </p:nvGrpSpPr>
        <p:grpSpPr>
          <a:xfrm>
            <a:off x="91525" y="6251553"/>
            <a:ext cx="2242282" cy="49647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69" name="Скругленный прямоугольник 26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В изданиях, входящих в перечень ВАК РФ, ед.</a:t>
              </a:r>
            </a:p>
          </p:txBody>
        </p:sp>
      </p:grpSp>
      <p:grpSp>
        <p:nvGrpSpPr>
          <p:cNvPr id="271" name="Группа 270"/>
          <p:cNvGrpSpPr/>
          <p:nvPr/>
        </p:nvGrpSpPr>
        <p:grpSpPr>
          <a:xfrm>
            <a:off x="2380703" y="6239751"/>
            <a:ext cx="1311006" cy="49647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72" name="Скругленный прямоугольник 27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5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374" name="Скругленный прямоугольник 373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5" name="TextBox 374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6</a:t>
            </a:r>
          </a:p>
        </p:txBody>
      </p:sp>
      <p:cxnSp>
        <p:nvCxnSpPr>
          <p:cNvPr id="287" name="Соединительная линия уступом 51">
            <a:extLst>
              <a:ext uri="{FF2B5EF4-FFF2-40B4-BE49-F238E27FC236}">
                <a16:creationId xmlns:a16="http://schemas.microsoft.com/office/drawing/2014/main" id="{24815AEE-A1A4-4522-B914-CF0BDDFF322B}"/>
              </a:ext>
            </a:extLst>
          </p:cNvPr>
          <p:cNvCxnSpPr>
            <a:cxnSpLocks/>
            <a:stCxn id="430" idx="2"/>
            <a:endCxn id="431" idx="0"/>
          </p:cNvCxnSpPr>
          <p:nvPr/>
        </p:nvCxnSpPr>
        <p:spPr>
          <a:xfrm rot="16200000" flipH="1">
            <a:off x="7499539" y="-613767"/>
            <a:ext cx="242874" cy="2364800"/>
          </a:xfrm>
          <a:prstGeom prst="bentConnector3">
            <a:avLst>
              <a:gd name="adj1" fmla="val 50000"/>
            </a:avLst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8" name="Соединительная линия уступом 59">
            <a:extLst>
              <a:ext uri="{FF2B5EF4-FFF2-40B4-BE49-F238E27FC236}">
                <a16:creationId xmlns:a16="http://schemas.microsoft.com/office/drawing/2014/main" id="{8B1A9C26-E66E-4BA1-A664-A37237D39194}"/>
              </a:ext>
            </a:extLst>
          </p:cNvPr>
          <p:cNvCxnSpPr>
            <a:cxnSpLocks/>
          </p:cNvCxnSpPr>
          <p:nvPr/>
        </p:nvCxnSpPr>
        <p:spPr>
          <a:xfrm rot="5400000">
            <a:off x="7670160" y="1339618"/>
            <a:ext cx="1150370" cy="2902772"/>
          </a:xfrm>
          <a:prstGeom prst="bentConnector3">
            <a:avLst>
              <a:gd name="adj1" fmla="val 50000"/>
            </a:avLst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9" name="Соединительная линия уступом 60">
            <a:extLst>
              <a:ext uri="{FF2B5EF4-FFF2-40B4-BE49-F238E27FC236}">
                <a16:creationId xmlns:a16="http://schemas.microsoft.com/office/drawing/2014/main" id="{A3E1C066-96C1-4094-AD7D-95E5334D411A}"/>
              </a:ext>
            </a:extLst>
          </p:cNvPr>
          <p:cNvCxnSpPr>
            <a:cxnSpLocks/>
            <a:stCxn id="430" idx="2"/>
            <a:endCxn id="89" idx="0"/>
          </p:cNvCxnSpPr>
          <p:nvPr/>
        </p:nvCxnSpPr>
        <p:spPr>
          <a:xfrm rot="5400000">
            <a:off x="4747147" y="-981307"/>
            <a:ext cx="262927" cy="3119933"/>
          </a:xfrm>
          <a:prstGeom prst="bentConnector3">
            <a:avLst>
              <a:gd name="adj1" fmla="val 50000"/>
            </a:avLst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1" name="Скругленный прямоугольник 4">
            <a:extLst>
              <a:ext uri="{FF2B5EF4-FFF2-40B4-BE49-F238E27FC236}">
                <a16:creationId xmlns:a16="http://schemas.microsoft.com/office/drawing/2014/main" id="{60883524-4EFC-4777-9199-B401E3D91A47}"/>
              </a:ext>
            </a:extLst>
          </p:cNvPr>
          <p:cNvSpPr/>
          <p:nvPr/>
        </p:nvSpPr>
        <p:spPr bwMode="auto">
          <a:xfrm>
            <a:off x="3740251" y="4642753"/>
            <a:ext cx="1614063" cy="99249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lvl="0"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Электропривод и автоматизация производственных процессов</a:t>
            </a:r>
          </a:p>
        </p:txBody>
      </p:sp>
      <p:sp>
        <p:nvSpPr>
          <p:cNvPr id="322" name="Скругленный прямоугольник 4">
            <a:extLst>
              <a:ext uri="{FF2B5EF4-FFF2-40B4-BE49-F238E27FC236}">
                <a16:creationId xmlns:a16="http://schemas.microsoft.com/office/drawing/2014/main" id="{E5401F8B-758D-48A3-9338-B2B91292C208}"/>
              </a:ext>
            </a:extLst>
          </p:cNvPr>
          <p:cNvSpPr/>
          <p:nvPr/>
        </p:nvSpPr>
        <p:spPr bwMode="auto">
          <a:xfrm>
            <a:off x="5413952" y="4658655"/>
            <a:ext cx="1232967" cy="9765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Математика и информатика</a:t>
            </a:r>
          </a:p>
        </p:txBody>
      </p:sp>
      <p:sp>
        <p:nvSpPr>
          <p:cNvPr id="323" name="Скругленный прямоугольник 4">
            <a:extLst>
              <a:ext uri="{FF2B5EF4-FFF2-40B4-BE49-F238E27FC236}">
                <a16:creationId xmlns:a16="http://schemas.microsoft.com/office/drawing/2014/main" id="{797FBCF7-C335-4EFA-9F36-61EA7DFC778F}"/>
              </a:ext>
            </a:extLst>
          </p:cNvPr>
          <p:cNvSpPr/>
          <p:nvPr/>
        </p:nvSpPr>
        <p:spPr bwMode="auto">
          <a:xfrm>
            <a:off x="6687231" y="4659437"/>
            <a:ext cx="1581983" cy="9765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lvl="0"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Экономических, гуманитарных и </a:t>
            </a:r>
            <a:r>
              <a:rPr lang="ru-RU" sz="1400" b="1" i="1" dirty="0" err="1">
                <a:solidFill>
                  <a:srgbClr val="C00000"/>
                </a:solidFill>
              </a:rPr>
              <a:t>общеобразова</a:t>
            </a:r>
            <a:r>
              <a:rPr lang="ru-RU" sz="1400" b="1" i="1" dirty="0">
                <a:solidFill>
                  <a:srgbClr val="C00000"/>
                </a:solidFill>
              </a:rPr>
              <a:t>-тельных дисциплин</a:t>
            </a:r>
          </a:p>
        </p:txBody>
      </p:sp>
      <p:sp>
        <p:nvSpPr>
          <p:cNvPr id="337" name="Скругленный прямоугольник 4">
            <a:extLst>
              <a:ext uri="{FF2B5EF4-FFF2-40B4-BE49-F238E27FC236}">
                <a16:creationId xmlns:a16="http://schemas.microsoft.com/office/drawing/2014/main" id="{8469FBCA-C882-4C06-839E-C17064033852}"/>
              </a:ext>
            </a:extLst>
          </p:cNvPr>
          <p:cNvSpPr/>
          <p:nvPr/>
        </p:nvSpPr>
        <p:spPr bwMode="auto">
          <a:xfrm>
            <a:off x="8325180" y="4655682"/>
            <a:ext cx="1184969" cy="9924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Педагогика и методика начального обучения</a:t>
            </a:r>
          </a:p>
        </p:txBody>
      </p:sp>
      <p:sp>
        <p:nvSpPr>
          <p:cNvPr id="338" name="Скругленный прямоугольник 4">
            <a:extLst>
              <a:ext uri="{FF2B5EF4-FFF2-40B4-BE49-F238E27FC236}">
                <a16:creationId xmlns:a16="http://schemas.microsoft.com/office/drawing/2014/main" id="{06E4BEF0-97F5-4B55-8305-3C5426F6C639}"/>
              </a:ext>
            </a:extLst>
          </p:cNvPr>
          <p:cNvSpPr/>
          <p:nvPr/>
        </p:nvSpPr>
        <p:spPr bwMode="auto">
          <a:xfrm>
            <a:off x="9564855" y="4662747"/>
            <a:ext cx="1047544" cy="9924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lvl="0"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Горное дело</a:t>
            </a:r>
          </a:p>
        </p:txBody>
      </p:sp>
      <p:sp>
        <p:nvSpPr>
          <p:cNvPr id="339" name="Скругленный прямоугольник 4">
            <a:extLst>
              <a:ext uri="{FF2B5EF4-FFF2-40B4-BE49-F238E27FC236}">
                <a16:creationId xmlns:a16="http://schemas.microsoft.com/office/drawing/2014/main" id="{B7D8AE29-E1EB-41A2-B4D4-0742BBED0290}"/>
              </a:ext>
            </a:extLst>
          </p:cNvPr>
          <p:cNvSpPr/>
          <p:nvPr/>
        </p:nvSpPr>
        <p:spPr bwMode="auto">
          <a:xfrm>
            <a:off x="10668365" y="4362516"/>
            <a:ext cx="1342107" cy="127010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Учебно-научная лаборатория физики мерзлых пород</a:t>
            </a:r>
          </a:p>
        </p:txBody>
      </p:sp>
      <p:sp>
        <p:nvSpPr>
          <p:cNvPr id="353" name="Скругленный прямоугольник 4">
            <a:extLst>
              <a:ext uri="{FF2B5EF4-FFF2-40B4-BE49-F238E27FC236}">
                <a16:creationId xmlns:a16="http://schemas.microsoft.com/office/drawing/2014/main" id="{ACA4E8F6-5AB8-4E99-A5C7-BE4D8F1DD1EF}"/>
              </a:ext>
            </a:extLst>
          </p:cNvPr>
          <p:cNvSpPr/>
          <p:nvPr/>
        </p:nvSpPr>
        <p:spPr bwMode="auto">
          <a:xfrm>
            <a:off x="2377514" y="4390556"/>
            <a:ext cx="8234885" cy="2170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Кафедра</a:t>
            </a:r>
          </a:p>
        </p:txBody>
      </p:sp>
      <p:grpSp>
        <p:nvGrpSpPr>
          <p:cNvPr id="376" name="Группа 375">
            <a:extLst>
              <a:ext uri="{FF2B5EF4-FFF2-40B4-BE49-F238E27FC236}">
                <a16:creationId xmlns:a16="http://schemas.microsoft.com/office/drawing/2014/main" id="{453C2D11-ED33-45B1-82B8-061CE29F17FB}"/>
              </a:ext>
            </a:extLst>
          </p:cNvPr>
          <p:cNvGrpSpPr/>
          <p:nvPr/>
        </p:nvGrpSpPr>
        <p:grpSpPr>
          <a:xfrm>
            <a:off x="3781663" y="5707257"/>
            <a:ext cx="1554522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77" name="Скругленный прямоугольник 265">
              <a:extLst>
                <a:ext uri="{FF2B5EF4-FFF2-40B4-BE49-F238E27FC236}">
                  <a16:creationId xmlns:a16="http://schemas.microsoft.com/office/drawing/2014/main" id="{E45B05F1-1277-455D-BFAA-A38EA7E7B4A3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8" name="Скругленный прямоугольник 4">
              <a:extLst>
                <a:ext uri="{FF2B5EF4-FFF2-40B4-BE49-F238E27FC236}">
                  <a16:creationId xmlns:a16="http://schemas.microsoft.com/office/drawing/2014/main" id="{43095A1F-D60C-4FE6-9E8F-3BAD1DC0C8D1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1,69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79" name="Группа 378">
            <a:extLst>
              <a:ext uri="{FF2B5EF4-FFF2-40B4-BE49-F238E27FC236}">
                <a16:creationId xmlns:a16="http://schemas.microsoft.com/office/drawing/2014/main" id="{932CEBB6-28D6-424E-9CB0-CD369AC8C8F4}"/>
              </a:ext>
            </a:extLst>
          </p:cNvPr>
          <p:cNvGrpSpPr/>
          <p:nvPr/>
        </p:nvGrpSpPr>
        <p:grpSpPr>
          <a:xfrm>
            <a:off x="3784852" y="6232352"/>
            <a:ext cx="1554522" cy="49647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80" name="Скругленный прямоугольник 271">
              <a:extLst>
                <a:ext uri="{FF2B5EF4-FFF2-40B4-BE49-F238E27FC236}">
                  <a16:creationId xmlns:a16="http://schemas.microsoft.com/office/drawing/2014/main" id="{E8158365-7ACB-44EC-A79D-7F28A7CA661C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1" name="Скругленный прямоугольник 4">
              <a:extLst>
                <a:ext uri="{FF2B5EF4-FFF2-40B4-BE49-F238E27FC236}">
                  <a16:creationId xmlns:a16="http://schemas.microsoft.com/office/drawing/2014/main" id="{5CBE1674-1ECA-4950-8B25-3154BDBF1330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6,5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85" name="Группа 384">
            <a:extLst>
              <a:ext uri="{FF2B5EF4-FFF2-40B4-BE49-F238E27FC236}">
                <a16:creationId xmlns:a16="http://schemas.microsoft.com/office/drawing/2014/main" id="{783FB7E2-599A-4DFA-8999-DFBE28803978}"/>
              </a:ext>
            </a:extLst>
          </p:cNvPr>
          <p:cNvGrpSpPr/>
          <p:nvPr/>
        </p:nvGrpSpPr>
        <p:grpSpPr>
          <a:xfrm>
            <a:off x="5389999" y="5699857"/>
            <a:ext cx="1232967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86" name="Скругленный прямоугольник 265">
              <a:extLst>
                <a:ext uri="{FF2B5EF4-FFF2-40B4-BE49-F238E27FC236}">
                  <a16:creationId xmlns:a16="http://schemas.microsoft.com/office/drawing/2014/main" id="{E3E2EAA0-C903-4D4B-94B6-5E2E7E6E7C61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7" name="Скругленный прямоугольник 4">
              <a:extLst>
                <a:ext uri="{FF2B5EF4-FFF2-40B4-BE49-F238E27FC236}">
                  <a16:creationId xmlns:a16="http://schemas.microsoft.com/office/drawing/2014/main" id="{82589EC5-36AE-4C60-B650-D304B00ACF1F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1,82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88" name="Группа 387">
            <a:extLst>
              <a:ext uri="{FF2B5EF4-FFF2-40B4-BE49-F238E27FC236}">
                <a16:creationId xmlns:a16="http://schemas.microsoft.com/office/drawing/2014/main" id="{8B541D32-B82C-4A29-AEA2-B153FC722F29}"/>
              </a:ext>
            </a:extLst>
          </p:cNvPr>
          <p:cNvGrpSpPr/>
          <p:nvPr/>
        </p:nvGrpSpPr>
        <p:grpSpPr>
          <a:xfrm>
            <a:off x="5393188" y="6224952"/>
            <a:ext cx="1232967" cy="49647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89" name="Скругленный прямоугольник 271">
              <a:extLst>
                <a:ext uri="{FF2B5EF4-FFF2-40B4-BE49-F238E27FC236}">
                  <a16:creationId xmlns:a16="http://schemas.microsoft.com/office/drawing/2014/main" id="{B2A89ABF-53BF-40B9-95AA-C11027388385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0" name="Скругленный прямоугольник 4">
              <a:extLst>
                <a:ext uri="{FF2B5EF4-FFF2-40B4-BE49-F238E27FC236}">
                  <a16:creationId xmlns:a16="http://schemas.microsoft.com/office/drawing/2014/main" id="{23A700DD-948F-4699-AB4B-B880B2CC391B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7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94" name="Группа 393">
            <a:extLst>
              <a:ext uri="{FF2B5EF4-FFF2-40B4-BE49-F238E27FC236}">
                <a16:creationId xmlns:a16="http://schemas.microsoft.com/office/drawing/2014/main" id="{F5D7FEF9-FC50-43B8-81B9-5E5049A12804}"/>
              </a:ext>
            </a:extLst>
          </p:cNvPr>
          <p:cNvGrpSpPr/>
          <p:nvPr/>
        </p:nvGrpSpPr>
        <p:grpSpPr>
          <a:xfrm>
            <a:off x="6687619" y="5692458"/>
            <a:ext cx="1563466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95" name="Скругленный прямоугольник 265">
              <a:extLst>
                <a:ext uri="{FF2B5EF4-FFF2-40B4-BE49-F238E27FC236}">
                  <a16:creationId xmlns:a16="http://schemas.microsoft.com/office/drawing/2014/main" id="{57B12A45-9045-420E-94E5-50E1A70D5824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6" name="Скругленный прямоугольник 4">
              <a:extLst>
                <a:ext uri="{FF2B5EF4-FFF2-40B4-BE49-F238E27FC236}">
                  <a16:creationId xmlns:a16="http://schemas.microsoft.com/office/drawing/2014/main" id="{395348FF-5E2D-443C-8779-231F54CB1182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3,81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97" name="Группа 396">
            <a:extLst>
              <a:ext uri="{FF2B5EF4-FFF2-40B4-BE49-F238E27FC236}">
                <a16:creationId xmlns:a16="http://schemas.microsoft.com/office/drawing/2014/main" id="{8426B5D0-453B-4E7D-B9CE-4D176EF0C9D1}"/>
              </a:ext>
            </a:extLst>
          </p:cNvPr>
          <p:cNvGrpSpPr/>
          <p:nvPr/>
        </p:nvGrpSpPr>
        <p:grpSpPr>
          <a:xfrm>
            <a:off x="6690808" y="6217553"/>
            <a:ext cx="1563466" cy="49647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98" name="Скругленный прямоугольник 271">
              <a:extLst>
                <a:ext uri="{FF2B5EF4-FFF2-40B4-BE49-F238E27FC236}">
                  <a16:creationId xmlns:a16="http://schemas.microsoft.com/office/drawing/2014/main" id="{4185A748-6BD4-44F1-847F-3111EAADD363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9" name="Скругленный прямоугольник 4">
              <a:extLst>
                <a:ext uri="{FF2B5EF4-FFF2-40B4-BE49-F238E27FC236}">
                  <a16:creationId xmlns:a16="http://schemas.microsoft.com/office/drawing/2014/main" id="{10826396-34BF-4FE6-86F2-C7284D069DC6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15,25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403" name="Группа 402">
            <a:extLst>
              <a:ext uri="{FF2B5EF4-FFF2-40B4-BE49-F238E27FC236}">
                <a16:creationId xmlns:a16="http://schemas.microsoft.com/office/drawing/2014/main" id="{ED531E92-34C8-4CCE-A1AA-0AA3B8BC5D0F}"/>
              </a:ext>
            </a:extLst>
          </p:cNvPr>
          <p:cNvGrpSpPr/>
          <p:nvPr/>
        </p:nvGrpSpPr>
        <p:grpSpPr>
          <a:xfrm>
            <a:off x="8304835" y="5693935"/>
            <a:ext cx="1202125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04" name="Скругленный прямоугольник 265">
              <a:extLst>
                <a:ext uri="{FF2B5EF4-FFF2-40B4-BE49-F238E27FC236}">
                  <a16:creationId xmlns:a16="http://schemas.microsoft.com/office/drawing/2014/main" id="{D83F508A-E06B-466A-B562-D5C0445A8BCF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5" name="Скругленный прямоугольник 4">
              <a:extLst>
                <a:ext uri="{FF2B5EF4-FFF2-40B4-BE49-F238E27FC236}">
                  <a16:creationId xmlns:a16="http://schemas.microsoft.com/office/drawing/2014/main" id="{924C92AD-869C-4CB5-BCBE-85F0944E4FC8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1,3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406" name="Группа 405">
            <a:extLst>
              <a:ext uri="{FF2B5EF4-FFF2-40B4-BE49-F238E27FC236}">
                <a16:creationId xmlns:a16="http://schemas.microsoft.com/office/drawing/2014/main" id="{110B7ECC-82BE-4733-9BCF-BDFBE0C970B3}"/>
              </a:ext>
            </a:extLst>
          </p:cNvPr>
          <p:cNvGrpSpPr/>
          <p:nvPr/>
        </p:nvGrpSpPr>
        <p:grpSpPr>
          <a:xfrm>
            <a:off x="8308024" y="6219030"/>
            <a:ext cx="1202125" cy="49647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07" name="Скругленный прямоугольник 271">
              <a:extLst>
                <a:ext uri="{FF2B5EF4-FFF2-40B4-BE49-F238E27FC236}">
                  <a16:creationId xmlns:a16="http://schemas.microsoft.com/office/drawing/2014/main" id="{12E1E843-0A96-4066-A5C5-4F1E203D7371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8" name="Скругленный прямоугольник 4">
              <a:extLst>
                <a:ext uri="{FF2B5EF4-FFF2-40B4-BE49-F238E27FC236}">
                  <a16:creationId xmlns:a16="http://schemas.microsoft.com/office/drawing/2014/main" id="{8DD3DA0E-4164-4F7E-AAF9-04421162D413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5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412" name="Группа 411">
            <a:extLst>
              <a:ext uri="{FF2B5EF4-FFF2-40B4-BE49-F238E27FC236}">
                <a16:creationId xmlns:a16="http://schemas.microsoft.com/office/drawing/2014/main" id="{39F14E78-5C1E-46E2-96BA-5BA7400C214F}"/>
              </a:ext>
            </a:extLst>
          </p:cNvPr>
          <p:cNvGrpSpPr/>
          <p:nvPr/>
        </p:nvGrpSpPr>
        <p:grpSpPr>
          <a:xfrm>
            <a:off x="9566943" y="5704292"/>
            <a:ext cx="1042267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13" name="Скругленный прямоугольник 265">
              <a:extLst>
                <a:ext uri="{FF2B5EF4-FFF2-40B4-BE49-F238E27FC236}">
                  <a16:creationId xmlns:a16="http://schemas.microsoft.com/office/drawing/2014/main" id="{A7F67074-A9F3-4C04-9454-598B6AB70C8D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4" name="Скругленный прямоугольник 4">
              <a:extLst>
                <a:ext uri="{FF2B5EF4-FFF2-40B4-BE49-F238E27FC236}">
                  <a16:creationId xmlns:a16="http://schemas.microsoft.com/office/drawing/2014/main" id="{05A0918F-2600-4C5C-8274-C91F161C9934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1,95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415" name="Группа 414">
            <a:extLst>
              <a:ext uri="{FF2B5EF4-FFF2-40B4-BE49-F238E27FC236}">
                <a16:creationId xmlns:a16="http://schemas.microsoft.com/office/drawing/2014/main" id="{6E66066A-F888-4550-B865-A93245620C8D}"/>
              </a:ext>
            </a:extLst>
          </p:cNvPr>
          <p:cNvGrpSpPr/>
          <p:nvPr/>
        </p:nvGrpSpPr>
        <p:grpSpPr>
          <a:xfrm>
            <a:off x="9570132" y="6229387"/>
            <a:ext cx="1042267" cy="49647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16" name="Скругленный прямоугольник 271">
              <a:extLst>
                <a:ext uri="{FF2B5EF4-FFF2-40B4-BE49-F238E27FC236}">
                  <a16:creationId xmlns:a16="http://schemas.microsoft.com/office/drawing/2014/main" id="{9F883B5B-AB81-4D37-B080-EB75ED173B03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7" name="Скругленный прямоугольник 4">
              <a:extLst>
                <a:ext uri="{FF2B5EF4-FFF2-40B4-BE49-F238E27FC236}">
                  <a16:creationId xmlns:a16="http://schemas.microsoft.com/office/drawing/2014/main" id="{33493D40-90CB-459E-B19F-ED13F8E34D7F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7,5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421" name="Группа 420">
            <a:extLst>
              <a:ext uri="{FF2B5EF4-FFF2-40B4-BE49-F238E27FC236}">
                <a16:creationId xmlns:a16="http://schemas.microsoft.com/office/drawing/2014/main" id="{6DD4EDCF-A7FE-41AA-B138-D26823029810}"/>
              </a:ext>
            </a:extLst>
          </p:cNvPr>
          <p:cNvGrpSpPr/>
          <p:nvPr/>
        </p:nvGrpSpPr>
        <p:grpSpPr>
          <a:xfrm>
            <a:off x="10658844" y="5704292"/>
            <a:ext cx="1339392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22" name="Скругленный прямоугольник 265">
              <a:extLst>
                <a:ext uri="{FF2B5EF4-FFF2-40B4-BE49-F238E27FC236}">
                  <a16:creationId xmlns:a16="http://schemas.microsoft.com/office/drawing/2014/main" id="{812DA1C7-2760-4D36-9C72-CFBF7D0D77CF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23" name="Скругленный прямоугольник 4">
              <a:extLst>
                <a:ext uri="{FF2B5EF4-FFF2-40B4-BE49-F238E27FC236}">
                  <a16:creationId xmlns:a16="http://schemas.microsoft.com/office/drawing/2014/main" id="{22A93D69-CA92-47E0-AA4C-11A329768D78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0,13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424" name="Группа 423">
            <a:extLst>
              <a:ext uri="{FF2B5EF4-FFF2-40B4-BE49-F238E27FC236}">
                <a16:creationId xmlns:a16="http://schemas.microsoft.com/office/drawing/2014/main" id="{1F590C35-8DD3-4536-BFC4-07A6E353EF1D}"/>
              </a:ext>
            </a:extLst>
          </p:cNvPr>
          <p:cNvGrpSpPr/>
          <p:nvPr/>
        </p:nvGrpSpPr>
        <p:grpSpPr>
          <a:xfrm>
            <a:off x="10662033" y="6229387"/>
            <a:ext cx="1339392" cy="49647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25" name="Скругленный прямоугольник 271">
              <a:extLst>
                <a:ext uri="{FF2B5EF4-FFF2-40B4-BE49-F238E27FC236}">
                  <a16:creationId xmlns:a16="http://schemas.microsoft.com/office/drawing/2014/main" id="{3A96C6F1-052B-4C77-95F9-F020CE6252F0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26" name="Скругленный прямоугольник 4">
              <a:extLst>
                <a:ext uri="{FF2B5EF4-FFF2-40B4-BE49-F238E27FC236}">
                  <a16:creationId xmlns:a16="http://schemas.microsoft.com/office/drawing/2014/main" id="{BEEC508B-29D5-4DEF-81E2-7826CB4B2094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0,5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430" name="Прямоугольник 429">
            <a:extLst>
              <a:ext uri="{FF2B5EF4-FFF2-40B4-BE49-F238E27FC236}">
                <a16:creationId xmlns:a16="http://schemas.microsoft.com/office/drawing/2014/main" id="{10BA488D-A2D9-4B68-AEA6-4209B5D7580A}"/>
              </a:ext>
            </a:extLst>
          </p:cNvPr>
          <p:cNvSpPr/>
          <p:nvPr/>
        </p:nvSpPr>
        <p:spPr>
          <a:xfrm>
            <a:off x="1130631" y="71644"/>
            <a:ext cx="10615889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ПЛАНОВОЕ КОЛИЧЕСТВО ПУБЛИКАЦИЙ  НА 2024 ГОД (ТИ (ф) СВФУ)</a:t>
            </a:r>
          </a:p>
        </p:txBody>
      </p:sp>
      <p:sp>
        <p:nvSpPr>
          <p:cNvPr id="431" name="Скругленный прямоугольник 4">
            <a:extLst>
              <a:ext uri="{FF2B5EF4-FFF2-40B4-BE49-F238E27FC236}">
                <a16:creationId xmlns:a16="http://schemas.microsoft.com/office/drawing/2014/main" id="{5DA8551C-8DEA-4E73-99C9-41E9FE6CE848}"/>
              </a:ext>
            </a:extLst>
          </p:cNvPr>
          <p:cNvSpPr/>
          <p:nvPr/>
        </p:nvSpPr>
        <p:spPr bwMode="auto">
          <a:xfrm>
            <a:off x="6647332" y="690070"/>
            <a:ext cx="4312087" cy="4586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Индексация статей в </a:t>
            </a:r>
            <a:r>
              <a:rPr lang="ru-RU" sz="1600" b="1" i="1" dirty="0" err="1">
                <a:solidFill>
                  <a:srgbClr val="C00000"/>
                </a:solidFill>
              </a:rPr>
              <a:t>наукометрических</a:t>
            </a:r>
            <a:r>
              <a:rPr lang="ru-RU" sz="1600" b="1" i="1" dirty="0">
                <a:solidFill>
                  <a:srgbClr val="C00000"/>
                </a:solidFill>
              </a:rPr>
              <a:t> БД</a:t>
            </a:r>
          </a:p>
        </p:txBody>
      </p:sp>
      <p:grpSp>
        <p:nvGrpSpPr>
          <p:cNvPr id="432" name="Группа 431">
            <a:extLst>
              <a:ext uri="{FF2B5EF4-FFF2-40B4-BE49-F238E27FC236}">
                <a16:creationId xmlns:a16="http://schemas.microsoft.com/office/drawing/2014/main" id="{2C3C29F9-4BDA-40FC-841B-708ABF767E20}"/>
              </a:ext>
            </a:extLst>
          </p:cNvPr>
          <p:cNvGrpSpPr/>
          <p:nvPr/>
        </p:nvGrpSpPr>
        <p:grpSpPr>
          <a:xfrm>
            <a:off x="6646919" y="1197610"/>
            <a:ext cx="4319415" cy="51839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33" name="Скругленный прямоугольник 260">
              <a:extLst>
                <a:ext uri="{FF2B5EF4-FFF2-40B4-BE49-F238E27FC236}">
                  <a16:creationId xmlns:a16="http://schemas.microsoft.com/office/drawing/2014/main" id="{E833DCAB-4C58-415D-B2D7-7696864194C6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4" name="Скругленный прямоугольник 4">
              <a:extLst>
                <a:ext uri="{FF2B5EF4-FFF2-40B4-BE49-F238E27FC236}">
                  <a16:creationId xmlns:a16="http://schemas.microsoft.com/office/drawing/2014/main" id="{752DC7A2-56FD-48AA-B9BD-8E1E52578F24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В изданиях, входящих в БД </a:t>
              </a:r>
              <a:r>
                <a:rPr lang="en-US" sz="1400" b="1" i="1" dirty="0"/>
                <a:t>Web of Science</a:t>
              </a:r>
              <a:r>
                <a:rPr lang="ru-RU" sz="1400" b="1" i="1" dirty="0"/>
                <a:t> и </a:t>
              </a:r>
              <a:r>
                <a:rPr lang="en-US" sz="1400" b="1" i="1" dirty="0"/>
                <a:t>Scopus</a:t>
              </a:r>
              <a:endParaRPr lang="ru-RU" sz="1400" b="1" i="1" dirty="0"/>
            </a:p>
          </p:txBody>
        </p:sp>
      </p:grpSp>
      <p:grpSp>
        <p:nvGrpSpPr>
          <p:cNvPr id="435" name="Группа 434">
            <a:extLst>
              <a:ext uri="{FF2B5EF4-FFF2-40B4-BE49-F238E27FC236}">
                <a16:creationId xmlns:a16="http://schemas.microsoft.com/office/drawing/2014/main" id="{AB7311E6-A7B2-4C61-BF38-ACCE4BE00A5F}"/>
              </a:ext>
            </a:extLst>
          </p:cNvPr>
          <p:cNvGrpSpPr/>
          <p:nvPr/>
        </p:nvGrpSpPr>
        <p:grpSpPr>
          <a:xfrm>
            <a:off x="6654582" y="1752122"/>
            <a:ext cx="4312770" cy="49647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36" name="Скругленный прямоугольник 268">
              <a:extLst>
                <a:ext uri="{FF2B5EF4-FFF2-40B4-BE49-F238E27FC236}">
                  <a16:creationId xmlns:a16="http://schemas.microsoft.com/office/drawing/2014/main" id="{78700245-4156-48AD-929F-17CD29AC3A8C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7" name="Скругленный прямоугольник 4">
              <a:extLst>
                <a:ext uri="{FF2B5EF4-FFF2-40B4-BE49-F238E27FC236}">
                  <a16:creationId xmlns:a16="http://schemas.microsoft.com/office/drawing/2014/main" id="{A9ACB127-8E6A-45DE-BB00-E1E146CD2F8B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В изданиях, входящих в перечень ВАК РФ</a:t>
              </a:r>
            </a:p>
          </p:txBody>
        </p:sp>
      </p:grpSp>
      <p:sp>
        <p:nvSpPr>
          <p:cNvPr id="438" name="Скругленный прямоугольник 4">
            <a:extLst>
              <a:ext uri="{FF2B5EF4-FFF2-40B4-BE49-F238E27FC236}">
                <a16:creationId xmlns:a16="http://schemas.microsoft.com/office/drawing/2014/main" id="{B9BBAAD2-1F68-4EAA-A673-7671C4AFDEE9}"/>
              </a:ext>
            </a:extLst>
          </p:cNvPr>
          <p:cNvSpPr/>
          <p:nvPr/>
        </p:nvSpPr>
        <p:spPr bwMode="auto">
          <a:xfrm>
            <a:off x="11028564" y="691513"/>
            <a:ext cx="948213" cy="4586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Единиц / на 1 НПР </a:t>
            </a:r>
          </a:p>
        </p:txBody>
      </p:sp>
      <p:grpSp>
        <p:nvGrpSpPr>
          <p:cNvPr id="439" name="Группа 438">
            <a:extLst>
              <a:ext uri="{FF2B5EF4-FFF2-40B4-BE49-F238E27FC236}">
                <a16:creationId xmlns:a16="http://schemas.microsoft.com/office/drawing/2014/main" id="{A2CF59F0-FD5D-4163-BC95-1EAEAE264BA1}"/>
              </a:ext>
            </a:extLst>
          </p:cNvPr>
          <p:cNvGrpSpPr/>
          <p:nvPr/>
        </p:nvGrpSpPr>
        <p:grpSpPr>
          <a:xfrm>
            <a:off x="11028565" y="1199053"/>
            <a:ext cx="949824" cy="51839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40" name="Скругленный прямоугольник 260">
              <a:extLst>
                <a:ext uri="{FF2B5EF4-FFF2-40B4-BE49-F238E27FC236}">
                  <a16:creationId xmlns:a16="http://schemas.microsoft.com/office/drawing/2014/main" id="{026B1200-C5AE-4209-8E16-DA9E59B92F05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1" name="Скругленный прямоугольник 4">
              <a:extLst>
                <a:ext uri="{FF2B5EF4-FFF2-40B4-BE49-F238E27FC236}">
                  <a16:creationId xmlns:a16="http://schemas.microsoft.com/office/drawing/2014/main" id="{F6BFF54D-91CD-4BA7-9B5A-CDD724C26207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>
                <a:lnSpc>
                  <a:spcPct val="107000"/>
                </a:lnSpc>
              </a:pPr>
              <a:r>
                <a:rPr lang="ru-RU" sz="1400" b="1" i="1" dirty="0">
                  <a:solidFill>
                    <a:srgbClr val="2C10F8"/>
                  </a:solidFill>
                </a:rPr>
                <a:t>12 /</a:t>
              </a:r>
              <a:r>
                <a:rPr lang="ru-RU" sz="1400" b="1" dirty="0">
                  <a:solidFill>
                    <a:srgbClr val="0000FF"/>
                  </a:solidFill>
                </a:rPr>
                <a:t>≈ 0,26</a:t>
              </a:r>
              <a:endParaRPr lang="ru-RU" sz="1400" b="1" i="1" dirty="0"/>
            </a:p>
          </p:txBody>
        </p:sp>
      </p:grpSp>
      <p:grpSp>
        <p:nvGrpSpPr>
          <p:cNvPr id="442" name="Группа 441">
            <a:extLst>
              <a:ext uri="{FF2B5EF4-FFF2-40B4-BE49-F238E27FC236}">
                <a16:creationId xmlns:a16="http://schemas.microsoft.com/office/drawing/2014/main" id="{50EFBEBB-0A55-4CF2-8D99-5E547ACE46D0}"/>
              </a:ext>
            </a:extLst>
          </p:cNvPr>
          <p:cNvGrpSpPr/>
          <p:nvPr/>
        </p:nvGrpSpPr>
        <p:grpSpPr>
          <a:xfrm>
            <a:off x="11035853" y="1753565"/>
            <a:ext cx="948363" cy="49647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43" name="Скругленный прямоугольник 268">
              <a:extLst>
                <a:ext uri="{FF2B5EF4-FFF2-40B4-BE49-F238E27FC236}">
                  <a16:creationId xmlns:a16="http://schemas.microsoft.com/office/drawing/2014/main" id="{F7A86094-3070-48D4-AAE4-F7A654877E0E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4" name="Скругленный прямоугольник 4">
              <a:extLst>
                <a:ext uri="{FF2B5EF4-FFF2-40B4-BE49-F238E27FC236}">
                  <a16:creationId xmlns:a16="http://schemas.microsoft.com/office/drawing/2014/main" id="{73660E79-5399-492C-BB32-CD72B6F2BCE3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>
                <a:lnSpc>
                  <a:spcPct val="107000"/>
                </a:lnSpc>
              </a:pPr>
              <a:r>
                <a:rPr lang="ru-RU" sz="1400" b="1" i="1" dirty="0">
                  <a:solidFill>
                    <a:srgbClr val="2C10F8"/>
                  </a:solidFill>
                </a:rPr>
                <a:t>46,75 / 1</a:t>
              </a:r>
              <a:endParaRPr lang="ru-RU" sz="1400" b="1" i="1" dirty="0"/>
            </a:p>
          </p:txBody>
        </p:sp>
      </p:grpSp>
      <p:sp>
        <p:nvSpPr>
          <p:cNvPr id="89" name="Скругленный прямоугольник 4">
            <a:extLst>
              <a:ext uri="{FF2B5EF4-FFF2-40B4-BE49-F238E27FC236}">
                <a16:creationId xmlns:a16="http://schemas.microsoft.com/office/drawing/2014/main" id="{0E17FE64-43A7-42F0-AD36-F663B74D47C8}"/>
              </a:ext>
            </a:extLst>
          </p:cNvPr>
          <p:cNvSpPr/>
          <p:nvPr/>
        </p:nvSpPr>
        <p:spPr bwMode="auto">
          <a:xfrm>
            <a:off x="1283979" y="710123"/>
            <a:ext cx="4069328" cy="4586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Тип издания  (монография, сборники) </a:t>
            </a:r>
          </a:p>
        </p:txBody>
      </p:sp>
      <p:grpSp>
        <p:nvGrpSpPr>
          <p:cNvPr id="90" name="Группа 89">
            <a:extLst>
              <a:ext uri="{FF2B5EF4-FFF2-40B4-BE49-F238E27FC236}">
                <a16:creationId xmlns:a16="http://schemas.microsoft.com/office/drawing/2014/main" id="{2964C114-8304-4241-A956-A0E2F2520C88}"/>
              </a:ext>
            </a:extLst>
          </p:cNvPr>
          <p:cNvGrpSpPr/>
          <p:nvPr/>
        </p:nvGrpSpPr>
        <p:grpSpPr>
          <a:xfrm>
            <a:off x="84237" y="1217662"/>
            <a:ext cx="5347247" cy="2155642"/>
            <a:chOff x="0" y="3333270"/>
            <a:chExt cx="5550018" cy="411840"/>
          </a:xfrm>
          <a:scene3d>
            <a:camera prst="orthographicFront"/>
            <a:lightRig rig="threePt" dir="t"/>
          </a:scene3d>
        </p:grpSpPr>
        <p:sp>
          <p:nvSpPr>
            <p:cNvPr id="91" name="Скругленный прямоугольник 260">
              <a:extLst>
                <a:ext uri="{FF2B5EF4-FFF2-40B4-BE49-F238E27FC236}">
                  <a16:creationId xmlns:a16="http://schemas.microsoft.com/office/drawing/2014/main" id="{7AAD9F0F-0E0B-4062-83E5-C82A0A84BF8F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2" name="Скругленный прямоугольник 4">
              <a:extLst>
                <a:ext uri="{FF2B5EF4-FFF2-40B4-BE49-F238E27FC236}">
                  <a16:creationId xmlns:a16="http://schemas.microsoft.com/office/drawing/2014/main" id="{935DC081-489E-44DC-93E3-6B50E6F0D240}"/>
                </a:ext>
              </a:extLst>
            </p:cNvPr>
            <p:cNvSpPr txBox="1"/>
            <p:nvPr/>
          </p:nvSpPr>
          <p:spPr>
            <a:xfrm>
              <a:off x="21913" y="3353374"/>
              <a:ext cx="5528105" cy="35517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marL="285750" indent="-285750">
                <a:lnSpc>
                  <a:spcPct val="107000"/>
                </a:lnSpc>
                <a:spcAft>
                  <a:spcPts val="0"/>
                </a:spcAft>
                <a:buFontTx/>
                <a:buChar char="-"/>
              </a:pPr>
              <a:r>
                <a:rPr lang="ru-RU" sz="1400" b="1" i="1" dirty="0"/>
                <a:t>Сборник по итогам  </a:t>
              </a:r>
              <a:r>
                <a:rPr lang="en-US" sz="1400" b="1" i="1" dirty="0"/>
                <a:t>XXIV </a:t>
              </a:r>
              <a:r>
                <a:rPr lang="ru-RU" sz="1400" b="1" i="1" dirty="0"/>
                <a:t>международной научно-практической конференции молодых ученных, аспирантов и студентов</a:t>
              </a:r>
            </a:p>
            <a:p>
              <a:pPr marL="285750" indent="-285750">
                <a:lnSpc>
                  <a:spcPct val="107000"/>
                </a:lnSpc>
                <a:spcAft>
                  <a:spcPts val="0"/>
                </a:spcAft>
                <a:buFontTx/>
                <a:buChar char="-"/>
              </a:pPr>
              <a:r>
                <a:rPr lang="ru-RU" sz="1400" b="1" i="1" dirty="0"/>
                <a:t> Сборник по итогам 1 всероссийской научно-практической конференции «Психолого-педагогическое сопровождение образовательного процесса. Образование. Традиции. Инновации», посвященная году Детства в Якутии.</a:t>
              </a:r>
            </a:p>
            <a:p>
              <a:pPr>
                <a:lnSpc>
                  <a:spcPct val="107000"/>
                </a:lnSpc>
                <a:spcAft>
                  <a:spcPts val="0"/>
                </a:spcAft>
              </a:pPr>
              <a:endParaRPr lang="ru-RU" sz="1400" b="1" i="1" dirty="0"/>
            </a:p>
          </p:txBody>
        </p:sp>
      </p:grpSp>
      <p:sp>
        <p:nvSpPr>
          <p:cNvPr id="96" name="Скругленный прямоугольник 4">
            <a:extLst>
              <a:ext uri="{FF2B5EF4-FFF2-40B4-BE49-F238E27FC236}">
                <a16:creationId xmlns:a16="http://schemas.microsoft.com/office/drawing/2014/main" id="{FB4F6170-23F1-4E7D-977C-E0305C0FAAED}"/>
              </a:ext>
            </a:extLst>
          </p:cNvPr>
          <p:cNvSpPr/>
          <p:nvPr/>
        </p:nvSpPr>
        <p:spPr bwMode="auto">
          <a:xfrm>
            <a:off x="5422452" y="711566"/>
            <a:ext cx="948213" cy="4586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Единиц </a:t>
            </a:r>
          </a:p>
        </p:txBody>
      </p:sp>
      <p:grpSp>
        <p:nvGrpSpPr>
          <p:cNvPr id="97" name="Группа 96">
            <a:extLst>
              <a:ext uri="{FF2B5EF4-FFF2-40B4-BE49-F238E27FC236}">
                <a16:creationId xmlns:a16="http://schemas.microsoft.com/office/drawing/2014/main" id="{D25B2C3F-30CA-448A-ACB3-73F042DD42D9}"/>
              </a:ext>
            </a:extLst>
          </p:cNvPr>
          <p:cNvGrpSpPr/>
          <p:nvPr/>
        </p:nvGrpSpPr>
        <p:grpSpPr>
          <a:xfrm>
            <a:off x="5429741" y="1219569"/>
            <a:ext cx="949824" cy="2179399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8" name="Скругленный прямоугольник 260">
              <a:extLst>
                <a:ext uri="{FF2B5EF4-FFF2-40B4-BE49-F238E27FC236}">
                  <a16:creationId xmlns:a16="http://schemas.microsoft.com/office/drawing/2014/main" id="{D4C97C90-FA80-47B5-9FEA-F5C6C622199E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9" name="Скругленный прямоугольник 4">
              <a:extLst>
                <a:ext uri="{FF2B5EF4-FFF2-40B4-BE49-F238E27FC236}">
                  <a16:creationId xmlns:a16="http://schemas.microsoft.com/office/drawing/2014/main" id="{29BA3054-90DE-41BB-A043-420998126516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>
                <a:lnSpc>
                  <a:spcPct val="107000"/>
                </a:lnSpc>
              </a:pPr>
              <a:r>
                <a:rPr lang="ru-RU" sz="1400" b="1" i="1" dirty="0">
                  <a:solidFill>
                    <a:srgbClr val="2C10F8"/>
                  </a:solidFill>
                </a:rPr>
                <a:t>1</a:t>
              </a:r>
            </a:p>
            <a:p>
              <a:pPr algn="ctr">
                <a:lnSpc>
                  <a:spcPct val="107000"/>
                </a:lnSpc>
              </a:pPr>
              <a:endParaRPr lang="ru-RU" sz="1400" b="1" i="1" dirty="0">
                <a:solidFill>
                  <a:srgbClr val="2C10F8"/>
                </a:solidFill>
              </a:endParaRPr>
            </a:p>
            <a:p>
              <a:pPr algn="ctr">
                <a:lnSpc>
                  <a:spcPct val="107000"/>
                </a:lnSpc>
              </a:pPr>
              <a:endParaRPr lang="ru-RU" sz="1400" b="1" i="1" dirty="0">
                <a:solidFill>
                  <a:srgbClr val="2C10F8"/>
                </a:solidFill>
              </a:endParaRPr>
            </a:p>
            <a:p>
              <a:pPr algn="ctr">
                <a:lnSpc>
                  <a:spcPct val="107000"/>
                </a:lnSpc>
              </a:pPr>
              <a:endParaRPr lang="ru-RU" sz="1400" b="1" i="1" dirty="0">
                <a:solidFill>
                  <a:srgbClr val="2C10F8"/>
                </a:solidFill>
              </a:endParaRPr>
            </a:p>
            <a:p>
              <a:pPr algn="ctr">
                <a:lnSpc>
                  <a:spcPct val="107000"/>
                </a:lnSpc>
              </a:pPr>
              <a:r>
                <a:rPr lang="ru-RU" sz="1400" b="1" i="1" dirty="0">
                  <a:solidFill>
                    <a:srgbClr val="2C10F8"/>
                  </a:solidFill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608800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38944" y="207819"/>
            <a:ext cx="10853299" cy="671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НАУЧНО-ИССЛЕДОВАТЕЛЬСКАЯ ДЕЯТЕЛЬНОСТЬ СТУДЕНТОВ В 2024 ГОДУ</a:t>
            </a:r>
          </a:p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(плановое количество публикаций (статей))</a:t>
            </a:r>
          </a:p>
        </p:txBody>
      </p:sp>
      <p:sp>
        <p:nvSpPr>
          <p:cNvPr id="374" name="Скругленный прямоугольник 373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5" name="TextBox 374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7</a:t>
            </a:r>
          </a:p>
        </p:txBody>
      </p:sp>
      <p:sp>
        <p:nvSpPr>
          <p:cNvPr id="288" name="Скругленный прямоугольник 4">
            <a:extLst>
              <a:ext uri="{FF2B5EF4-FFF2-40B4-BE49-F238E27FC236}">
                <a16:creationId xmlns:a16="http://schemas.microsoft.com/office/drawing/2014/main" id="{74437900-B80B-46E6-9D19-8B266473CC75}"/>
              </a:ext>
            </a:extLst>
          </p:cNvPr>
          <p:cNvSpPr/>
          <p:nvPr/>
        </p:nvSpPr>
        <p:spPr bwMode="auto">
          <a:xfrm>
            <a:off x="191193" y="1132283"/>
            <a:ext cx="2849459" cy="151575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Показатель</a:t>
            </a:r>
          </a:p>
        </p:txBody>
      </p:sp>
      <p:grpSp>
        <p:nvGrpSpPr>
          <p:cNvPr id="289" name="Группа 288">
            <a:extLst>
              <a:ext uri="{FF2B5EF4-FFF2-40B4-BE49-F238E27FC236}">
                <a16:creationId xmlns:a16="http://schemas.microsoft.com/office/drawing/2014/main" id="{F38FF7A6-6FD1-41F8-B49C-C1FF98C6E0C6}"/>
              </a:ext>
            </a:extLst>
          </p:cNvPr>
          <p:cNvGrpSpPr/>
          <p:nvPr/>
        </p:nvGrpSpPr>
        <p:grpSpPr>
          <a:xfrm>
            <a:off x="190161" y="2696899"/>
            <a:ext cx="2854301" cy="51839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90" name="Скругленный прямоугольник 260">
              <a:extLst>
                <a:ext uri="{FF2B5EF4-FFF2-40B4-BE49-F238E27FC236}">
                  <a16:creationId xmlns:a16="http://schemas.microsoft.com/office/drawing/2014/main" id="{1C77E72C-7121-4003-9E39-EF6D0B5F6C11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1" name="Скругленный прямоугольник 4">
              <a:extLst>
                <a:ext uri="{FF2B5EF4-FFF2-40B4-BE49-F238E27FC236}">
                  <a16:creationId xmlns:a16="http://schemas.microsoft.com/office/drawing/2014/main" id="{F384AE41-2A37-458A-A443-CBACB77D2552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chemeClr val="tx1"/>
                  </a:solidFill>
                </a:rPr>
                <a:t>Статьи студентов</a:t>
              </a:r>
            </a:p>
          </p:txBody>
        </p:sp>
      </p:grpSp>
      <p:sp>
        <p:nvSpPr>
          <p:cNvPr id="305" name="Скругленный прямоугольник 4">
            <a:extLst>
              <a:ext uri="{FF2B5EF4-FFF2-40B4-BE49-F238E27FC236}">
                <a16:creationId xmlns:a16="http://schemas.microsoft.com/office/drawing/2014/main" id="{F3E38FD7-A885-4FA7-B3A6-1E1070660A49}"/>
              </a:ext>
            </a:extLst>
          </p:cNvPr>
          <p:cNvSpPr/>
          <p:nvPr/>
        </p:nvSpPr>
        <p:spPr bwMode="auto">
          <a:xfrm>
            <a:off x="3079031" y="1639989"/>
            <a:ext cx="1342107" cy="99249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Строительное дело</a:t>
            </a:r>
          </a:p>
        </p:txBody>
      </p:sp>
      <p:sp>
        <p:nvSpPr>
          <p:cNvPr id="306" name="Скругленный прямоугольник 4">
            <a:extLst>
              <a:ext uri="{FF2B5EF4-FFF2-40B4-BE49-F238E27FC236}">
                <a16:creationId xmlns:a16="http://schemas.microsoft.com/office/drawing/2014/main" id="{508E67A0-D363-48A9-9E77-7862F969A684}"/>
              </a:ext>
            </a:extLst>
          </p:cNvPr>
          <p:cNvSpPr/>
          <p:nvPr/>
        </p:nvSpPr>
        <p:spPr bwMode="auto">
          <a:xfrm>
            <a:off x="3092003" y="1122603"/>
            <a:ext cx="8767544" cy="2170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Структурное подразделение</a:t>
            </a:r>
          </a:p>
        </p:txBody>
      </p:sp>
      <p:grpSp>
        <p:nvGrpSpPr>
          <p:cNvPr id="307" name="Группа 306">
            <a:extLst>
              <a:ext uri="{FF2B5EF4-FFF2-40B4-BE49-F238E27FC236}">
                <a16:creationId xmlns:a16="http://schemas.microsoft.com/office/drawing/2014/main" id="{A65EA409-4BED-44D4-BDC5-08177AC08645}"/>
              </a:ext>
            </a:extLst>
          </p:cNvPr>
          <p:cNvGrpSpPr/>
          <p:nvPr/>
        </p:nvGrpSpPr>
        <p:grpSpPr>
          <a:xfrm>
            <a:off x="3092003" y="2714514"/>
            <a:ext cx="1311006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21" name="Скругленный прямоугольник 265">
              <a:extLst>
                <a:ext uri="{FF2B5EF4-FFF2-40B4-BE49-F238E27FC236}">
                  <a16:creationId xmlns:a16="http://schemas.microsoft.com/office/drawing/2014/main" id="{517F8274-0114-424F-94C5-5D0DCA45AE2E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2" name="Скругленный прямоугольник 4">
              <a:extLst>
                <a:ext uri="{FF2B5EF4-FFF2-40B4-BE49-F238E27FC236}">
                  <a16:creationId xmlns:a16="http://schemas.microsoft.com/office/drawing/2014/main" id="{6E129AAF-7FFC-4343-8A0B-75982E82BC01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3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355" name="Скругленный прямоугольник 4">
            <a:extLst>
              <a:ext uri="{FF2B5EF4-FFF2-40B4-BE49-F238E27FC236}">
                <a16:creationId xmlns:a16="http://schemas.microsoft.com/office/drawing/2014/main" id="{F1C43E2E-7CF4-4638-962D-753B78B3EA10}"/>
              </a:ext>
            </a:extLst>
          </p:cNvPr>
          <p:cNvSpPr/>
          <p:nvPr/>
        </p:nvSpPr>
        <p:spPr bwMode="auto">
          <a:xfrm>
            <a:off x="4454740" y="1642611"/>
            <a:ext cx="1614063" cy="99249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lvl="0"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Электропривод и автоматизация производственных процессов</a:t>
            </a:r>
          </a:p>
        </p:txBody>
      </p:sp>
      <p:sp>
        <p:nvSpPr>
          <p:cNvPr id="369" name="Скругленный прямоугольник 4">
            <a:extLst>
              <a:ext uri="{FF2B5EF4-FFF2-40B4-BE49-F238E27FC236}">
                <a16:creationId xmlns:a16="http://schemas.microsoft.com/office/drawing/2014/main" id="{8A55BC02-CFC7-4C5C-A215-57F60F24D8C6}"/>
              </a:ext>
            </a:extLst>
          </p:cNvPr>
          <p:cNvSpPr/>
          <p:nvPr/>
        </p:nvSpPr>
        <p:spPr bwMode="auto">
          <a:xfrm>
            <a:off x="6128441" y="1658513"/>
            <a:ext cx="1232967" cy="9765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Математика и информатика</a:t>
            </a:r>
          </a:p>
        </p:txBody>
      </p:sp>
      <p:sp>
        <p:nvSpPr>
          <p:cNvPr id="370" name="Скругленный прямоугольник 4">
            <a:extLst>
              <a:ext uri="{FF2B5EF4-FFF2-40B4-BE49-F238E27FC236}">
                <a16:creationId xmlns:a16="http://schemas.microsoft.com/office/drawing/2014/main" id="{14287659-A4F8-4E21-B294-78755179A065}"/>
              </a:ext>
            </a:extLst>
          </p:cNvPr>
          <p:cNvSpPr/>
          <p:nvPr/>
        </p:nvSpPr>
        <p:spPr bwMode="auto">
          <a:xfrm>
            <a:off x="7401720" y="1659295"/>
            <a:ext cx="2112855" cy="9765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lvl="0"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Экономических, гуманитарных и общеобразовательных дисциплин</a:t>
            </a:r>
          </a:p>
        </p:txBody>
      </p:sp>
      <p:sp>
        <p:nvSpPr>
          <p:cNvPr id="371" name="Скругленный прямоугольник 4">
            <a:extLst>
              <a:ext uri="{FF2B5EF4-FFF2-40B4-BE49-F238E27FC236}">
                <a16:creationId xmlns:a16="http://schemas.microsoft.com/office/drawing/2014/main" id="{8DB830DE-5839-4A4F-8CC8-EBB819CB4052}"/>
              </a:ext>
            </a:extLst>
          </p:cNvPr>
          <p:cNvSpPr/>
          <p:nvPr/>
        </p:nvSpPr>
        <p:spPr bwMode="auto">
          <a:xfrm>
            <a:off x="9572328" y="1655540"/>
            <a:ext cx="1184969" cy="9924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Педагогика и методика начального обучения</a:t>
            </a:r>
          </a:p>
        </p:txBody>
      </p:sp>
      <p:sp>
        <p:nvSpPr>
          <p:cNvPr id="372" name="Скругленный прямоугольник 4">
            <a:extLst>
              <a:ext uri="{FF2B5EF4-FFF2-40B4-BE49-F238E27FC236}">
                <a16:creationId xmlns:a16="http://schemas.microsoft.com/office/drawing/2014/main" id="{98F85DCC-520F-48BD-B625-682F6AE4CD19}"/>
              </a:ext>
            </a:extLst>
          </p:cNvPr>
          <p:cNvSpPr/>
          <p:nvPr/>
        </p:nvSpPr>
        <p:spPr bwMode="auto">
          <a:xfrm>
            <a:off x="10812003" y="1662605"/>
            <a:ext cx="1047544" cy="9924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lvl="0"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Горное дело</a:t>
            </a:r>
          </a:p>
        </p:txBody>
      </p:sp>
      <p:sp>
        <p:nvSpPr>
          <p:cNvPr id="377" name="Скругленный прямоугольник 4">
            <a:extLst>
              <a:ext uri="{FF2B5EF4-FFF2-40B4-BE49-F238E27FC236}">
                <a16:creationId xmlns:a16="http://schemas.microsoft.com/office/drawing/2014/main" id="{10145DD2-4672-44B2-8DEB-D99F05AB35DD}"/>
              </a:ext>
            </a:extLst>
          </p:cNvPr>
          <p:cNvSpPr/>
          <p:nvPr/>
        </p:nvSpPr>
        <p:spPr bwMode="auto">
          <a:xfrm>
            <a:off x="3092003" y="1390414"/>
            <a:ext cx="8767544" cy="2170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Кафедра</a:t>
            </a:r>
          </a:p>
        </p:txBody>
      </p:sp>
      <p:grpSp>
        <p:nvGrpSpPr>
          <p:cNvPr id="378" name="Группа 377">
            <a:extLst>
              <a:ext uri="{FF2B5EF4-FFF2-40B4-BE49-F238E27FC236}">
                <a16:creationId xmlns:a16="http://schemas.microsoft.com/office/drawing/2014/main" id="{1B2BECAD-E035-4B5D-9F0B-8DA4E99B5B2E}"/>
              </a:ext>
            </a:extLst>
          </p:cNvPr>
          <p:cNvGrpSpPr/>
          <p:nvPr/>
        </p:nvGrpSpPr>
        <p:grpSpPr>
          <a:xfrm>
            <a:off x="4496152" y="2707115"/>
            <a:ext cx="1554522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79" name="Скругленный прямоугольник 265">
              <a:extLst>
                <a:ext uri="{FF2B5EF4-FFF2-40B4-BE49-F238E27FC236}">
                  <a16:creationId xmlns:a16="http://schemas.microsoft.com/office/drawing/2014/main" id="{FE09ABB9-6669-4A8A-BEC7-DD140F1AA769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0" name="Скругленный прямоугольник 4">
              <a:extLst>
                <a:ext uri="{FF2B5EF4-FFF2-40B4-BE49-F238E27FC236}">
                  <a16:creationId xmlns:a16="http://schemas.microsoft.com/office/drawing/2014/main" id="{2C2A1B8F-D620-4444-87DB-9DB746D3BC5D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84" name="Группа 383">
            <a:extLst>
              <a:ext uri="{FF2B5EF4-FFF2-40B4-BE49-F238E27FC236}">
                <a16:creationId xmlns:a16="http://schemas.microsoft.com/office/drawing/2014/main" id="{58B24F68-DABC-4DE2-873B-50BF90A14F75}"/>
              </a:ext>
            </a:extLst>
          </p:cNvPr>
          <p:cNvGrpSpPr/>
          <p:nvPr/>
        </p:nvGrpSpPr>
        <p:grpSpPr>
          <a:xfrm>
            <a:off x="6104488" y="2699715"/>
            <a:ext cx="1232967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85" name="Скругленный прямоугольник 265">
              <a:extLst>
                <a:ext uri="{FF2B5EF4-FFF2-40B4-BE49-F238E27FC236}">
                  <a16:creationId xmlns:a16="http://schemas.microsoft.com/office/drawing/2014/main" id="{4A210D25-6122-43EF-AF5A-49970A869BDB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6" name="Скругленный прямоугольник 4">
              <a:extLst>
                <a:ext uri="{FF2B5EF4-FFF2-40B4-BE49-F238E27FC236}">
                  <a16:creationId xmlns:a16="http://schemas.microsoft.com/office/drawing/2014/main" id="{450D44D7-CE0D-4618-98AB-B964CA439834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90" name="Группа 389">
            <a:extLst>
              <a:ext uri="{FF2B5EF4-FFF2-40B4-BE49-F238E27FC236}">
                <a16:creationId xmlns:a16="http://schemas.microsoft.com/office/drawing/2014/main" id="{28BD306D-F056-4256-9F4B-F6B738233BF4}"/>
              </a:ext>
            </a:extLst>
          </p:cNvPr>
          <p:cNvGrpSpPr/>
          <p:nvPr/>
        </p:nvGrpSpPr>
        <p:grpSpPr>
          <a:xfrm>
            <a:off x="7402108" y="2692316"/>
            <a:ext cx="2088124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91" name="Скругленный прямоугольник 265">
              <a:extLst>
                <a:ext uri="{FF2B5EF4-FFF2-40B4-BE49-F238E27FC236}">
                  <a16:creationId xmlns:a16="http://schemas.microsoft.com/office/drawing/2014/main" id="{86FAD292-58CE-4347-9D5C-8C163C1E198C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2" name="Скругленный прямоугольник 4">
              <a:extLst>
                <a:ext uri="{FF2B5EF4-FFF2-40B4-BE49-F238E27FC236}">
                  <a16:creationId xmlns:a16="http://schemas.microsoft.com/office/drawing/2014/main" id="{52717DBA-3C08-403C-9701-A7797A0723BB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4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96" name="Группа 395">
            <a:extLst>
              <a:ext uri="{FF2B5EF4-FFF2-40B4-BE49-F238E27FC236}">
                <a16:creationId xmlns:a16="http://schemas.microsoft.com/office/drawing/2014/main" id="{E7BB205A-9821-4B74-9CC7-20B188BAB1AF}"/>
              </a:ext>
            </a:extLst>
          </p:cNvPr>
          <p:cNvGrpSpPr/>
          <p:nvPr/>
        </p:nvGrpSpPr>
        <p:grpSpPr>
          <a:xfrm>
            <a:off x="9551983" y="2693793"/>
            <a:ext cx="1202125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97" name="Скругленный прямоугольник 265">
              <a:extLst>
                <a:ext uri="{FF2B5EF4-FFF2-40B4-BE49-F238E27FC236}">
                  <a16:creationId xmlns:a16="http://schemas.microsoft.com/office/drawing/2014/main" id="{31D0AFC9-4CE0-45ED-88B1-79DC131A0765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8" name="Скругленный прямоугольник 4">
              <a:extLst>
                <a:ext uri="{FF2B5EF4-FFF2-40B4-BE49-F238E27FC236}">
                  <a16:creationId xmlns:a16="http://schemas.microsoft.com/office/drawing/2014/main" id="{A26403B4-1147-419F-9954-CCE949F79737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402" name="Группа 401">
            <a:extLst>
              <a:ext uri="{FF2B5EF4-FFF2-40B4-BE49-F238E27FC236}">
                <a16:creationId xmlns:a16="http://schemas.microsoft.com/office/drawing/2014/main" id="{503ABD3A-4218-4D20-99E0-F7CE3CDDF4D4}"/>
              </a:ext>
            </a:extLst>
          </p:cNvPr>
          <p:cNvGrpSpPr/>
          <p:nvPr/>
        </p:nvGrpSpPr>
        <p:grpSpPr>
          <a:xfrm>
            <a:off x="10814091" y="2704150"/>
            <a:ext cx="1042267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03" name="Скругленный прямоугольник 265">
              <a:extLst>
                <a:ext uri="{FF2B5EF4-FFF2-40B4-BE49-F238E27FC236}">
                  <a16:creationId xmlns:a16="http://schemas.microsoft.com/office/drawing/2014/main" id="{093D6143-B9E8-4355-AC9F-E830A527DD26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4" name="Скругленный прямоугольник 4">
              <a:extLst>
                <a:ext uri="{FF2B5EF4-FFF2-40B4-BE49-F238E27FC236}">
                  <a16:creationId xmlns:a16="http://schemas.microsoft.com/office/drawing/2014/main" id="{72D7EE7E-1707-476F-894B-DE2D019DD487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5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414" name="Прямоугольник 413">
            <a:extLst>
              <a:ext uri="{FF2B5EF4-FFF2-40B4-BE49-F238E27FC236}">
                <a16:creationId xmlns:a16="http://schemas.microsoft.com/office/drawing/2014/main" id="{442EFB92-1C6A-46C9-84A8-23763A6ECBE9}"/>
              </a:ext>
            </a:extLst>
          </p:cNvPr>
          <p:cNvSpPr/>
          <p:nvPr/>
        </p:nvSpPr>
        <p:spPr>
          <a:xfrm>
            <a:off x="208849" y="3763223"/>
            <a:ext cx="11822423" cy="671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НАУЧНО-ИССЛЕДОВАТЕЛЬСКАЯ ДЕЯТЕЛЬНОСТЬ СТУДЕНТОВ В 2024 ГОДУ</a:t>
            </a:r>
          </a:p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(студенческие научные кружки)</a:t>
            </a:r>
          </a:p>
        </p:txBody>
      </p:sp>
      <p:sp>
        <p:nvSpPr>
          <p:cNvPr id="415" name="Скругленный прямоугольник 4">
            <a:extLst>
              <a:ext uri="{FF2B5EF4-FFF2-40B4-BE49-F238E27FC236}">
                <a16:creationId xmlns:a16="http://schemas.microsoft.com/office/drawing/2014/main" id="{792A26DD-1B1D-47E3-9356-E8A980D407E3}"/>
              </a:ext>
            </a:extLst>
          </p:cNvPr>
          <p:cNvSpPr/>
          <p:nvPr/>
        </p:nvSpPr>
        <p:spPr bwMode="auto">
          <a:xfrm>
            <a:off x="99757" y="4447002"/>
            <a:ext cx="2926519" cy="151575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Название студенческого научного кружка</a:t>
            </a:r>
          </a:p>
        </p:txBody>
      </p:sp>
      <p:grpSp>
        <p:nvGrpSpPr>
          <p:cNvPr id="416" name="Группа 415">
            <a:extLst>
              <a:ext uri="{FF2B5EF4-FFF2-40B4-BE49-F238E27FC236}">
                <a16:creationId xmlns:a16="http://schemas.microsoft.com/office/drawing/2014/main" id="{E51F7FF0-7FA1-4BD6-B063-98E12B1D4C8C}"/>
              </a:ext>
            </a:extLst>
          </p:cNvPr>
          <p:cNvGrpSpPr/>
          <p:nvPr/>
        </p:nvGrpSpPr>
        <p:grpSpPr>
          <a:xfrm>
            <a:off x="99757" y="6011618"/>
            <a:ext cx="2908813" cy="51839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17" name="Скругленный прямоугольник 260">
              <a:extLst>
                <a:ext uri="{FF2B5EF4-FFF2-40B4-BE49-F238E27FC236}">
                  <a16:creationId xmlns:a16="http://schemas.microsoft.com/office/drawing/2014/main" id="{2F68F2A2-2BBD-4F3C-A3A7-A3AFBEBE9DED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8" name="Скругленный прямоугольник 4">
              <a:extLst>
                <a:ext uri="{FF2B5EF4-FFF2-40B4-BE49-F238E27FC236}">
                  <a16:creationId xmlns:a16="http://schemas.microsoft.com/office/drawing/2014/main" id="{04DEAD69-35E4-437D-93A9-4BDA9077D658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chemeClr val="tx1"/>
                  </a:solidFill>
                </a:rPr>
                <a:t>Страницы истории (рук. </a:t>
              </a:r>
              <a:r>
                <a:rPr lang="ru-RU" sz="1400" b="1" i="1" dirty="0" err="1">
                  <a:solidFill>
                    <a:schemeClr val="tx1"/>
                  </a:solidFill>
                </a:rPr>
                <a:t>Акинин</a:t>
              </a:r>
              <a:r>
                <a:rPr lang="ru-RU" sz="1400" b="1" i="1" dirty="0">
                  <a:solidFill>
                    <a:schemeClr val="tx1"/>
                  </a:solidFill>
                </a:rPr>
                <a:t> М.А.) – открытие 01.09.2024 </a:t>
              </a:r>
            </a:p>
          </p:txBody>
        </p:sp>
      </p:grpSp>
      <p:sp>
        <p:nvSpPr>
          <p:cNvPr id="419" name="Скругленный прямоугольник 4">
            <a:extLst>
              <a:ext uri="{FF2B5EF4-FFF2-40B4-BE49-F238E27FC236}">
                <a16:creationId xmlns:a16="http://schemas.microsoft.com/office/drawing/2014/main" id="{0207C479-F6A9-4259-A293-77015B7B0CD6}"/>
              </a:ext>
            </a:extLst>
          </p:cNvPr>
          <p:cNvSpPr/>
          <p:nvPr/>
        </p:nvSpPr>
        <p:spPr bwMode="auto">
          <a:xfrm>
            <a:off x="3112356" y="4954708"/>
            <a:ext cx="1301380" cy="99249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Строительное дело</a:t>
            </a:r>
          </a:p>
        </p:txBody>
      </p:sp>
      <p:sp>
        <p:nvSpPr>
          <p:cNvPr id="420" name="Скругленный прямоугольник 4">
            <a:extLst>
              <a:ext uri="{FF2B5EF4-FFF2-40B4-BE49-F238E27FC236}">
                <a16:creationId xmlns:a16="http://schemas.microsoft.com/office/drawing/2014/main" id="{85BC5629-7A11-44F4-B116-4C67278563FD}"/>
              </a:ext>
            </a:extLst>
          </p:cNvPr>
          <p:cNvSpPr/>
          <p:nvPr/>
        </p:nvSpPr>
        <p:spPr bwMode="auto">
          <a:xfrm>
            <a:off x="3112355" y="4437322"/>
            <a:ext cx="8739790" cy="2170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Количество студентов из структурного подразделения</a:t>
            </a:r>
          </a:p>
        </p:txBody>
      </p:sp>
      <p:grpSp>
        <p:nvGrpSpPr>
          <p:cNvPr id="421" name="Группа 420">
            <a:extLst>
              <a:ext uri="{FF2B5EF4-FFF2-40B4-BE49-F238E27FC236}">
                <a16:creationId xmlns:a16="http://schemas.microsoft.com/office/drawing/2014/main" id="{B4D064AF-3910-469D-91DC-D5A6613659A9}"/>
              </a:ext>
            </a:extLst>
          </p:cNvPr>
          <p:cNvGrpSpPr/>
          <p:nvPr/>
        </p:nvGrpSpPr>
        <p:grpSpPr>
          <a:xfrm>
            <a:off x="3101713" y="6029233"/>
            <a:ext cx="1293894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22" name="Скругленный прямоугольник 265">
              <a:extLst>
                <a:ext uri="{FF2B5EF4-FFF2-40B4-BE49-F238E27FC236}">
                  <a16:creationId xmlns:a16="http://schemas.microsoft.com/office/drawing/2014/main" id="{40F05D89-5BD9-4614-B1B0-889412D4CB64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23" name="Скругленный прямоугольник 4">
              <a:extLst>
                <a:ext uri="{FF2B5EF4-FFF2-40B4-BE49-F238E27FC236}">
                  <a16:creationId xmlns:a16="http://schemas.microsoft.com/office/drawing/2014/main" id="{743E1EE0-4351-4187-A469-0013A533339E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430" name="Скругленный прямоугольник 4">
            <a:extLst>
              <a:ext uri="{FF2B5EF4-FFF2-40B4-BE49-F238E27FC236}">
                <a16:creationId xmlns:a16="http://schemas.microsoft.com/office/drawing/2014/main" id="{BAAA632C-A972-457B-A1B7-3928B207A224}"/>
              </a:ext>
            </a:extLst>
          </p:cNvPr>
          <p:cNvSpPr/>
          <p:nvPr/>
        </p:nvSpPr>
        <p:spPr bwMode="auto">
          <a:xfrm>
            <a:off x="4447338" y="4957330"/>
            <a:ext cx="1614063" cy="99249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lvl="0"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Электропривод и автоматизация производственных процессов</a:t>
            </a:r>
          </a:p>
        </p:txBody>
      </p:sp>
      <p:sp>
        <p:nvSpPr>
          <p:cNvPr id="431" name="Скругленный прямоугольник 4">
            <a:extLst>
              <a:ext uri="{FF2B5EF4-FFF2-40B4-BE49-F238E27FC236}">
                <a16:creationId xmlns:a16="http://schemas.microsoft.com/office/drawing/2014/main" id="{1356EDB9-D6C7-42F8-AB10-27892FF44606}"/>
              </a:ext>
            </a:extLst>
          </p:cNvPr>
          <p:cNvSpPr/>
          <p:nvPr/>
        </p:nvSpPr>
        <p:spPr bwMode="auto">
          <a:xfrm>
            <a:off x="6121039" y="4973232"/>
            <a:ext cx="1232967" cy="9765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Математика и информатика</a:t>
            </a:r>
          </a:p>
        </p:txBody>
      </p:sp>
      <p:sp>
        <p:nvSpPr>
          <p:cNvPr id="432" name="Скругленный прямоугольник 4">
            <a:extLst>
              <a:ext uri="{FF2B5EF4-FFF2-40B4-BE49-F238E27FC236}">
                <a16:creationId xmlns:a16="http://schemas.microsoft.com/office/drawing/2014/main" id="{2F09AAA6-2E32-41C1-8D59-5D0EF908129C}"/>
              </a:ext>
            </a:extLst>
          </p:cNvPr>
          <p:cNvSpPr/>
          <p:nvPr/>
        </p:nvSpPr>
        <p:spPr bwMode="auto">
          <a:xfrm>
            <a:off x="7394318" y="4974014"/>
            <a:ext cx="2112855" cy="9765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lvl="0"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Экономических, гуманитарных и общеобразовательных дисциплин</a:t>
            </a:r>
          </a:p>
        </p:txBody>
      </p:sp>
      <p:sp>
        <p:nvSpPr>
          <p:cNvPr id="433" name="Скругленный прямоугольник 4">
            <a:extLst>
              <a:ext uri="{FF2B5EF4-FFF2-40B4-BE49-F238E27FC236}">
                <a16:creationId xmlns:a16="http://schemas.microsoft.com/office/drawing/2014/main" id="{F1903B44-75B3-42EE-96E3-C3302AF75987}"/>
              </a:ext>
            </a:extLst>
          </p:cNvPr>
          <p:cNvSpPr/>
          <p:nvPr/>
        </p:nvSpPr>
        <p:spPr bwMode="auto">
          <a:xfrm>
            <a:off x="9564926" y="4970259"/>
            <a:ext cx="1184969" cy="9924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Педагогика и методика начального обучения</a:t>
            </a:r>
          </a:p>
        </p:txBody>
      </p:sp>
      <p:sp>
        <p:nvSpPr>
          <p:cNvPr id="434" name="Скругленный прямоугольник 4">
            <a:extLst>
              <a:ext uri="{FF2B5EF4-FFF2-40B4-BE49-F238E27FC236}">
                <a16:creationId xmlns:a16="http://schemas.microsoft.com/office/drawing/2014/main" id="{9C152BDE-DB82-456E-85AC-DC7EE1010FB0}"/>
              </a:ext>
            </a:extLst>
          </p:cNvPr>
          <p:cNvSpPr/>
          <p:nvPr/>
        </p:nvSpPr>
        <p:spPr bwMode="auto">
          <a:xfrm>
            <a:off x="10804601" y="4977324"/>
            <a:ext cx="1047544" cy="9924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lvl="0"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Горное дело</a:t>
            </a:r>
          </a:p>
        </p:txBody>
      </p:sp>
      <p:sp>
        <p:nvSpPr>
          <p:cNvPr id="435" name="Скругленный прямоугольник 4">
            <a:extLst>
              <a:ext uri="{FF2B5EF4-FFF2-40B4-BE49-F238E27FC236}">
                <a16:creationId xmlns:a16="http://schemas.microsoft.com/office/drawing/2014/main" id="{D2D12334-E3D2-4D06-95B9-664414E30566}"/>
              </a:ext>
            </a:extLst>
          </p:cNvPr>
          <p:cNvSpPr/>
          <p:nvPr/>
        </p:nvSpPr>
        <p:spPr bwMode="auto">
          <a:xfrm>
            <a:off x="3112355" y="4705133"/>
            <a:ext cx="8739789" cy="2170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Кафедра</a:t>
            </a:r>
          </a:p>
        </p:txBody>
      </p:sp>
      <p:grpSp>
        <p:nvGrpSpPr>
          <p:cNvPr id="436" name="Группа 435">
            <a:extLst>
              <a:ext uri="{FF2B5EF4-FFF2-40B4-BE49-F238E27FC236}">
                <a16:creationId xmlns:a16="http://schemas.microsoft.com/office/drawing/2014/main" id="{EEB54443-0C85-4196-8EE3-76FA01068352}"/>
              </a:ext>
            </a:extLst>
          </p:cNvPr>
          <p:cNvGrpSpPr/>
          <p:nvPr/>
        </p:nvGrpSpPr>
        <p:grpSpPr>
          <a:xfrm>
            <a:off x="4488750" y="6021834"/>
            <a:ext cx="1554522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37" name="Скругленный прямоугольник 265">
              <a:extLst>
                <a:ext uri="{FF2B5EF4-FFF2-40B4-BE49-F238E27FC236}">
                  <a16:creationId xmlns:a16="http://schemas.microsoft.com/office/drawing/2014/main" id="{78B5562A-D5F4-4918-83D2-25AE9B28B494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8" name="Скругленный прямоугольник 4">
              <a:extLst>
                <a:ext uri="{FF2B5EF4-FFF2-40B4-BE49-F238E27FC236}">
                  <a16:creationId xmlns:a16="http://schemas.microsoft.com/office/drawing/2014/main" id="{5775E924-5EE9-41E9-BFD2-F65E127CD877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442" name="Группа 441">
            <a:extLst>
              <a:ext uri="{FF2B5EF4-FFF2-40B4-BE49-F238E27FC236}">
                <a16:creationId xmlns:a16="http://schemas.microsoft.com/office/drawing/2014/main" id="{367B5F0D-9351-45B9-9636-EBB3F53B3CDF}"/>
              </a:ext>
            </a:extLst>
          </p:cNvPr>
          <p:cNvGrpSpPr/>
          <p:nvPr/>
        </p:nvGrpSpPr>
        <p:grpSpPr>
          <a:xfrm>
            <a:off x="6097086" y="6014434"/>
            <a:ext cx="1232967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43" name="Скругленный прямоугольник 265">
              <a:extLst>
                <a:ext uri="{FF2B5EF4-FFF2-40B4-BE49-F238E27FC236}">
                  <a16:creationId xmlns:a16="http://schemas.microsoft.com/office/drawing/2014/main" id="{0A00279C-AF48-4055-B9E5-398F84A19D6C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4" name="Скругленный прямоугольник 4">
              <a:extLst>
                <a:ext uri="{FF2B5EF4-FFF2-40B4-BE49-F238E27FC236}">
                  <a16:creationId xmlns:a16="http://schemas.microsoft.com/office/drawing/2014/main" id="{E53D16B5-6CB1-4B8F-BDF0-CECA14BEF472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448" name="Группа 447">
            <a:extLst>
              <a:ext uri="{FF2B5EF4-FFF2-40B4-BE49-F238E27FC236}">
                <a16:creationId xmlns:a16="http://schemas.microsoft.com/office/drawing/2014/main" id="{43CA896D-0233-41F2-9CF6-338BC0588D89}"/>
              </a:ext>
            </a:extLst>
          </p:cNvPr>
          <p:cNvGrpSpPr/>
          <p:nvPr/>
        </p:nvGrpSpPr>
        <p:grpSpPr>
          <a:xfrm>
            <a:off x="7394706" y="6007035"/>
            <a:ext cx="2088124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49" name="Скругленный прямоугольник 265">
              <a:extLst>
                <a:ext uri="{FF2B5EF4-FFF2-40B4-BE49-F238E27FC236}">
                  <a16:creationId xmlns:a16="http://schemas.microsoft.com/office/drawing/2014/main" id="{6255E674-8289-4B6F-8F5C-34AA6798002C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50" name="Скругленный прямоугольник 4">
              <a:extLst>
                <a:ext uri="{FF2B5EF4-FFF2-40B4-BE49-F238E27FC236}">
                  <a16:creationId xmlns:a16="http://schemas.microsoft.com/office/drawing/2014/main" id="{54F2CC24-7157-4236-BAD2-E8D857128850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454" name="Группа 453">
            <a:extLst>
              <a:ext uri="{FF2B5EF4-FFF2-40B4-BE49-F238E27FC236}">
                <a16:creationId xmlns:a16="http://schemas.microsoft.com/office/drawing/2014/main" id="{607B79BB-8D08-4292-B116-19E0F00AD7FE}"/>
              </a:ext>
            </a:extLst>
          </p:cNvPr>
          <p:cNvGrpSpPr/>
          <p:nvPr/>
        </p:nvGrpSpPr>
        <p:grpSpPr>
          <a:xfrm>
            <a:off x="9544581" y="6008512"/>
            <a:ext cx="1202125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55" name="Скругленный прямоугольник 265">
              <a:extLst>
                <a:ext uri="{FF2B5EF4-FFF2-40B4-BE49-F238E27FC236}">
                  <a16:creationId xmlns:a16="http://schemas.microsoft.com/office/drawing/2014/main" id="{46BDEBE6-F843-499B-8E2C-1D936EBB53CE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56" name="Скругленный прямоугольник 4">
              <a:extLst>
                <a:ext uri="{FF2B5EF4-FFF2-40B4-BE49-F238E27FC236}">
                  <a16:creationId xmlns:a16="http://schemas.microsoft.com/office/drawing/2014/main" id="{EEC9B154-CD77-4F04-BC22-A246D74BC8C7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8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460" name="Группа 459">
            <a:extLst>
              <a:ext uri="{FF2B5EF4-FFF2-40B4-BE49-F238E27FC236}">
                <a16:creationId xmlns:a16="http://schemas.microsoft.com/office/drawing/2014/main" id="{6031B500-97C0-466D-9CF4-94E748F521A0}"/>
              </a:ext>
            </a:extLst>
          </p:cNvPr>
          <p:cNvGrpSpPr/>
          <p:nvPr/>
        </p:nvGrpSpPr>
        <p:grpSpPr>
          <a:xfrm>
            <a:off x="10806689" y="6018869"/>
            <a:ext cx="1042267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61" name="Скругленный прямоугольник 265">
              <a:extLst>
                <a:ext uri="{FF2B5EF4-FFF2-40B4-BE49-F238E27FC236}">
                  <a16:creationId xmlns:a16="http://schemas.microsoft.com/office/drawing/2014/main" id="{9E5C68ED-429A-4422-85A2-A3DA53EAED33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62" name="Скругленный прямоугольник 4">
              <a:extLst>
                <a:ext uri="{FF2B5EF4-FFF2-40B4-BE49-F238E27FC236}">
                  <a16:creationId xmlns:a16="http://schemas.microsoft.com/office/drawing/2014/main" id="{54C69B63-03DB-4948-BD03-AD58FB4B5624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2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69" name="Группа 68">
            <a:extLst>
              <a:ext uri="{FF2B5EF4-FFF2-40B4-BE49-F238E27FC236}">
                <a16:creationId xmlns:a16="http://schemas.microsoft.com/office/drawing/2014/main" id="{B2611FE5-4F62-47E2-992D-846574791561}"/>
              </a:ext>
            </a:extLst>
          </p:cNvPr>
          <p:cNvGrpSpPr/>
          <p:nvPr/>
        </p:nvGrpSpPr>
        <p:grpSpPr>
          <a:xfrm>
            <a:off x="194514" y="3276011"/>
            <a:ext cx="2854301" cy="51839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0" name="Скругленный прямоугольник 260">
              <a:extLst>
                <a:ext uri="{FF2B5EF4-FFF2-40B4-BE49-F238E27FC236}">
                  <a16:creationId xmlns:a16="http://schemas.microsoft.com/office/drawing/2014/main" id="{82D7A156-5E2C-46CD-BA80-45E1424A76E8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1" name="Скругленный прямоугольник 4">
              <a:extLst>
                <a:ext uri="{FF2B5EF4-FFF2-40B4-BE49-F238E27FC236}">
                  <a16:creationId xmlns:a16="http://schemas.microsoft.com/office/drawing/2014/main" id="{73843E6E-A0AB-461C-A9EB-F04410B952C6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r"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>
                  <a:solidFill>
                    <a:srgbClr val="C00000"/>
                  </a:solidFill>
                </a:rPr>
                <a:t>ВСЕГО СТАТЕЙ:</a:t>
              </a:r>
            </a:p>
          </p:txBody>
        </p:sp>
      </p:grpSp>
      <p:grpSp>
        <p:nvGrpSpPr>
          <p:cNvPr id="87" name="Группа 86">
            <a:extLst>
              <a:ext uri="{FF2B5EF4-FFF2-40B4-BE49-F238E27FC236}">
                <a16:creationId xmlns:a16="http://schemas.microsoft.com/office/drawing/2014/main" id="{54359ABF-9993-44E7-8B1C-00A2221162DD}"/>
              </a:ext>
            </a:extLst>
          </p:cNvPr>
          <p:cNvGrpSpPr/>
          <p:nvPr/>
        </p:nvGrpSpPr>
        <p:grpSpPr>
          <a:xfrm>
            <a:off x="3059294" y="3283262"/>
            <a:ext cx="8801417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8" name="Скругленный прямоугольник 265">
              <a:extLst>
                <a:ext uri="{FF2B5EF4-FFF2-40B4-BE49-F238E27FC236}">
                  <a16:creationId xmlns:a16="http://schemas.microsoft.com/office/drawing/2014/main" id="{D04B1DD1-F47B-4622-9549-579943C0F0F5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9" name="Скругленный прямоугольник 4">
              <a:extLst>
                <a:ext uri="{FF2B5EF4-FFF2-40B4-BE49-F238E27FC236}">
                  <a16:creationId xmlns:a16="http://schemas.microsoft.com/office/drawing/2014/main" id="{C8FDE61E-3C4F-461F-B99A-6A2922F18F71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C00000"/>
                  </a:solidFill>
                </a:rPr>
                <a:t>32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403071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38944" y="207819"/>
            <a:ext cx="10853299" cy="671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НАУЧНО-ИССЛЕДОВАТЕЛЬСКАЯ ДЕЯТЕЛЬНОСТЬ СТУДЕНТОВ В 2024 ГОДУ</a:t>
            </a:r>
          </a:p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(привлечение студентов в финансируемые НИР)</a:t>
            </a:r>
          </a:p>
        </p:txBody>
      </p:sp>
      <p:sp>
        <p:nvSpPr>
          <p:cNvPr id="374" name="Скругленный прямоугольник 373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5" name="TextBox 374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8</a:t>
            </a:r>
          </a:p>
        </p:txBody>
      </p:sp>
      <p:sp>
        <p:nvSpPr>
          <p:cNvPr id="288" name="Скругленный прямоугольник 4">
            <a:extLst>
              <a:ext uri="{FF2B5EF4-FFF2-40B4-BE49-F238E27FC236}">
                <a16:creationId xmlns:a16="http://schemas.microsoft.com/office/drawing/2014/main" id="{74437900-B80B-46E6-9D19-8B266473CC75}"/>
              </a:ext>
            </a:extLst>
          </p:cNvPr>
          <p:cNvSpPr/>
          <p:nvPr/>
        </p:nvSpPr>
        <p:spPr bwMode="auto">
          <a:xfrm>
            <a:off x="191193" y="1132283"/>
            <a:ext cx="2849459" cy="151575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Показатель</a:t>
            </a:r>
          </a:p>
        </p:txBody>
      </p:sp>
      <p:grpSp>
        <p:nvGrpSpPr>
          <p:cNvPr id="289" name="Группа 288">
            <a:extLst>
              <a:ext uri="{FF2B5EF4-FFF2-40B4-BE49-F238E27FC236}">
                <a16:creationId xmlns:a16="http://schemas.microsoft.com/office/drawing/2014/main" id="{F38FF7A6-6FD1-41F8-B49C-C1FF98C6E0C6}"/>
              </a:ext>
            </a:extLst>
          </p:cNvPr>
          <p:cNvGrpSpPr/>
          <p:nvPr/>
        </p:nvGrpSpPr>
        <p:grpSpPr>
          <a:xfrm>
            <a:off x="190161" y="2696899"/>
            <a:ext cx="2854301" cy="51839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90" name="Скругленный прямоугольник 260">
              <a:extLst>
                <a:ext uri="{FF2B5EF4-FFF2-40B4-BE49-F238E27FC236}">
                  <a16:creationId xmlns:a16="http://schemas.microsoft.com/office/drawing/2014/main" id="{1C77E72C-7121-4003-9E39-EF6D0B5F6C11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1" name="Скругленный прямоугольник 4">
              <a:extLst>
                <a:ext uri="{FF2B5EF4-FFF2-40B4-BE49-F238E27FC236}">
                  <a16:creationId xmlns:a16="http://schemas.microsoft.com/office/drawing/2014/main" id="{F384AE41-2A37-458A-A443-CBACB77D2552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444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b="1" i="1" dirty="0">
                  <a:solidFill>
                    <a:schemeClr val="tx1"/>
                  </a:solidFill>
                </a:rPr>
                <a:t>Количество студентов из структурного подразделения</a:t>
              </a:r>
            </a:p>
          </p:txBody>
        </p:sp>
      </p:grpSp>
      <p:sp>
        <p:nvSpPr>
          <p:cNvPr id="305" name="Скругленный прямоугольник 4">
            <a:extLst>
              <a:ext uri="{FF2B5EF4-FFF2-40B4-BE49-F238E27FC236}">
                <a16:creationId xmlns:a16="http://schemas.microsoft.com/office/drawing/2014/main" id="{F3E38FD7-A885-4FA7-B3A6-1E1070660A49}"/>
              </a:ext>
            </a:extLst>
          </p:cNvPr>
          <p:cNvSpPr/>
          <p:nvPr/>
        </p:nvSpPr>
        <p:spPr bwMode="auto">
          <a:xfrm>
            <a:off x="3079031" y="1639989"/>
            <a:ext cx="1342107" cy="99249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Строительное дело</a:t>
            </a:r>
          </a:p>
        </p:txBody>
      </p:sp>
      <p:sp>
        <p:nvSpPr>
          <p:cNvPr id="306" name="Скругленный прямоугольник 4">
            <a:extLst>
              <a:ext uri="{FF2B5EF4-FFF2-40B4-BE49-F238E27FC236}">
                <a16:creationId xmlns:a16="http://schemas.microsoft.com/office/drawing/2014/main" id="{508E67A0-D363-48A9-9E77-7862F969A684}"/>
              </a:ext>
            </a:extLst>
          </p:cNvPr>
          <p:cNvSpPr/>
          <p:nvPr/>
        </p:nvSpPr>
        <p:spPr bwMode="auto">
          <a:xfrm>
            <a:off x="3092003" y="1122603"/>
            <a:ext cx="8767544" cy="2170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Количество студентов из структурного подразделения</a:t>
            </a:r>
          </a:p>
        </p:txBody>
      </p:sp>
      <p:grpSp>
        <p:nvGrpSpPr>
          <p:cNvPr id="307" name="Группа 306">
            <a:extLst>
              <a:ext uri="{FF2B5EF4-FFF2-40B4-BE49-F238E27FC236}">
                <a16:creationId xmlns:a16="http://schemas.microsoft.com/office/drawing/2014/main" id="{A65EA409-4BED-44D4-BDC5-08177AC08645}"/>
              </a:ext>
            </a:extLst>
          </p:cNvPr>
          <p:cNvGrpSpPr/>
          <p:nvPr/>
        </p:nvGrpSpPr>
        <p:grpSpPr>
          <a:xfrm>
            <a:off x="3092003" y="2714514"/>
            <a:ext cx="1311006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21" name="Скругленный прямоугольник 265">
              <a:extLst>
                <a:ext uri="{FF2B5EF4-FFF2-40B4-BE49-F238E27FC236}">
                  <a16:creationId xmlns:a16="http://schemas.microsoft.com/office/drawing/2014/main" id="{517F8274-0114-424F-94C5-5D0DCA45AE2E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2" name="Скругленный прямоугольник 4">
              <a:extLst>
                <a:ext uri="{FF2B5EF4-FFF2-40B4-BE49-F238E27FC236}">
                  <a16:creationId xmlns:a16="http://schemas.microsoft.com/office/drawing/2014/main" id="{6E129AAF-7FFC-4343-8A0B-75982E82BC01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6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355" name="Скругленный прямоугольник 4">
            <a:extLst>
              <a:ext uri="{FF2B5EF4-FFF2-40B4-BE49-F238E27FC236}">
                <a16:creationId xmlns:a16="http://schemas.microsoft.com/office/drawing/2014/main" id="{F1C43E2E-7CF4-4638-962D-753B78B3EA10}"/>
              </a:ext>
            </a:extLst>
          </p:cNvPr>
          <p:cNvSpPr/>
          <p:nvPr/>
        </p:nvSpPr>
        <p:spPr bwMode="auto">
          <a:xfrm>
            <a:off x="4454740" y="1642611"/>
            <a:ext cx="1614063" cy="99249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lvl="0"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Электропривод и автоматизация производственных процессов</a:t>
            </a:r>
          </a:p>
        </p:txBody>
      </p:sp>
      <p:sp>
        <p:nvSpPr>
          <p:cNvPr id="369" name="Скругленный прямоугольник 4">
            <a:extLst>
              <a:ext uri="{FF2B5EF4-FFF2-40B4-BE49-F238E27FC236}">
                <a16:creationId xmlns:a16="http://schemas.microsoft.com/office/drawing/2014/main" id="{8A55BC02-CFC7-4C5C-A215-57F60F24D8C6}"/>
              </a:ext>
            </a:extLst>
          </p:cNvPr>
          <p:cNvSpPr/>
          <p:nvPr/>
        </p:nvSpPr>
        <p:spPr bwMode="auto">
          <a:xfrm>
            <a:off x="6128441" y="1658513"/>
            <a:ext cx="1232967" cy="9765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Математика и информатика</a:t>
            </a:r>
          </a:p>
        </p:txBody>
      </p:sp>
      <p:sp>
        <p:nvSpPr>
          <p:cNvPr id="370" name="Скругленный прямоугольник 4">
            <a:extLst>
              <a:ext uri="{FF2B5EF4-FFF2-40B4-BE49-F238E27FC236}">
                <a16:creationId xmlns:a16="http://schemas.microsoft.com/office/drawing/2014/main" id="{14287659-A4F8-4E21-B294-78755179A065}"/>
              </a:ext>
            </a:extLst>
          </p:cNvPr>
          <p:cNvSpPr/>
          <p:nvPr/>
        </p:nvSpPr>
        <p:spPr bwMode="auto">
          <a:xfrm>
            <a:off x="7401720" y="1659295"/>
            <a:ext cx="2112855" cy="9765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lvl="0"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Экономических, гуманитарных и общеобразовательных дисциплин</a:t>
            </a:r>
          </a:p>
        </p:txBody>
      </p:sp>
      <p:sp>
        <p:nvSpPr>
          <p:cNvPr id="371" name="Скругленный прямоугольник 4">
            <a:extLst>
              <a:ext uri="{FF2B5EF4-FFF2-40B4-BE49-F238E27FC236}">
                <a16:creationId xmlns:a16="http://schemas.microsoft.com/office/drawing/2014/main" id="{8DB830DE-5839-4A4F-8CC8-EBB819CB4052}"/>
              </a:ext>
            </a:extLst>
          </p:cNvPr>
          <p:cNvSpPr/>
          <p:nvPr/>
        </p:nvSpPr>
        <p:spPr bwMode="auto">
          <a:xfrm>
            <a:off x="9572328" y="1655540"/>
            <a:ext cx="1184969" cy="9924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Педагогика и методика начального обучения</a:t>
            </a:r>
          </a:p>
        </p:txBody>
      </p:sp>
      <p:sp>
        <p:nvSpPr>
          <p:cNvPr id="372" name="Скругленный прямоугольник 4">
            <a:extLst>
              <a:ext uri="{FF2B5EF4-FFF2-40B4-BE49-F238E27FC236}">
                <a16:creationId xmlns:a16="http://schemas.microsoft.com/office/drawing/2014/main" id="{98F85DCC-520F-48BD-B625-682F6AE4CD19}"/>
              </a:ext>
            </a:extLst>
          </p:cNvPr>
          <p:cNvSpPr/>
          <p:nvPr/>
        </p:nvSpPr>
        <p:spPr bwMode="auto">
          <a:xfrm>
            <a:off x="10812003" y="1662605"/>
            <a:ext cx="1047544" cy="9924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lvl="0"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Горное дело</a:t>
            </a:r>
          </a:p>
        </p:txBody>
      </p:sp>
      <p:sp>
        <p:nvSpPr>
          <p:cNvPr id="377" name="Скругленный прямоугольник 4">
            <a:extLst>
              <a:ext uri="{FF2B5EF4-FFF2-40B4-BE49-F238E27FC236}">
                <a16:creationId xmlns:a16="http://schemas.microsoft.com/office/drawing/2014/main" id="{10145DD2-4672-44B2-8DEB-D99F05AB35DD}"/>
              </a:ext>
            </a:extLst>
          </p:cNvPr>
          <p:cNvSpPr/>
          <p:nvPr/>
        </p:nvSpPr>
        <p:spPr bwMode="auto">
          <a:xfrm>
            <a:off x="3092003" y="1390414"/>
            <a:ext cx="8767544" cy="2170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Кафедра</a:t>
            </a:r>
          </a:p>
        </p:txBody>
      </p:sp>
      <p:grpSp>
        <p:nvGrpSpPr>
          <p:cNvPr id="378" name="Группа 377">
            <a:extLst>
              <a:ext uri="{FF2B5EF4-FFF2-40B4-BE49-F238E27FC236}">
                <a16:creationId xmlns:a16="http://schemas.microsoft.com/office/drawing/2014/main" id="{1B2BECAD-E035-4B5D-9F0B-8DA4E99B5B2E}"/>
              </a:ext>
            </a:extLst>
          </p:cNvPr>
          <p:cNvGrpSpPr/>
          <p:nvPr/>
        </p:nvGrpSpPr>
        <p:grpSpPr>
          <a:xfrm>
            <a:off x="4496152" y="2707115"/>
            <a:ext cx="1554522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79" name="Скругленный прямоугольник 265">
              <a:extLst>
                <a:ext uri="{FF2B5EF4-FFF2-40B4-BE49-F238E27FC236}">
                  <a16:creationId xmlns:a16="http://schemas.microsoft.com/office/drawing/2014/main" id="{FE09ABB9-6669-4A8A-BEC7-DD140F1AA769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0" name="Скругленный прямоугольник 4">
              <a:extLst>
                <a:ext uri="{FF2B5EF4-FFF2-40B4-BE49-F238E27FC236}">
                  <a16:creationId xmlns:a16="http://schemas.microsoft.com/office/drawing/2014/main" id="{2C2A1B8F-D620-4444-87DB-9DB746D3BC5D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84" name="Группа 383">
            <a:extLst>
              <a:ext uri="{FF2B5EF4-FFF2-40B4-BE49-F238E27FC236}">
                <a16:creationId xmlns:a16="http://schemas.microsoft.com/office/drawing/2014/main" id="{58B24F68-DABC-4DE2-873B-50BF90A14F75}"/>
              </a:ext>
            </a:extLst>
          </p:cNvPr>
          <p:cNvGrpSpPr/>
          <p:nvPr/>
        </p:nvGrpSpPr>
        <p:grpSpPr>
          <a:xfrm>
            <a:off x="6104488" y="2699715"/>
            <a:ext cx="1232967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85" name="Скругленный прямоугольник 265">
              <a:extLst>
                <a:ext uri="{FF2B5EF4-FFF2-40B4-BE49-F238E27FC236}">
                  <a16:creationId xmlns:a16="http://schemas.microsoft.com/office/drawing/2014/main" id="{4A210D25-6122-43EF-AF5A-49970A869BDB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6" name="Скругленный прямоугольник 4">
              <a:extLst>
                <a:ext uri="{FF2B5EF4-FFF2-40B4-BE49-F238E27FC236}">
                  <a16:creationId xmlns:a16="http://schemas.microsoft.com/office/drawing/2014/main" id="{450D44D7-CE0D-4618-98AB-B964CA439834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4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90" name="Группа 389">
            <a:extLst>
              <a:ext uri="{FF2B5EF4-FFF2-40B4-BE49-F238E27FC236}">
                <a16:creationId xmlns:a16="http://schemas.microsoft.com/office/drawing/2014/main" id="{28BD306D-F056-4256-9F4B-F6B738233BF4}"/>
              </a:ext>
            </a:extLst>
          </p:cNvPr>
          <p:cNvGrpSpPr/>
          <p:nvPr/>
        </p:nvGrpSpPr>
        <p:grpSpPr>
          <a:xfrm>
            <a:off x="7402108" y="2692316"/>
            <a:ext cx="2088124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91" name="Скругленный прямоугольник 265">
              <a:extLst>
                <a:ext uri="{FF2B5EF4-FFF2-40B4-BE49-F238E27FC236}">
                  <a16:creationId xmlns:a16="http://schemas.microsoft.com/office/drawing/2014/main" id="{86FAD292-58CE-4347-9D5C-8C163C1E198C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2" name="Скругленный прямоугольник 4">
              <a:extLst>
                <a:ext uri="{FF2B5EF4-FFF2-40B4-BE49-F238E27FC236}">
                  <a16:creationId xmlns:a16="http://schemas.microsoft.com/office/drawing/2014/main" id="{52717DBA-3C08-403C-9701-A7797A0723BB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3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96" name="Группа 395">
            <a:extLst>
              <a:ext uri="{FF2B5EF4-FFF2-40B4-BE49-F238E27FC236}">
                <a16:creationId xmlns:a16="http://schemas.microsoft.com/office/drawing/2014/main" id="{E7BB205A-9821-4B74-9CC7-20B188BAB1AF}"/>
              </a:ext>
            </a:extLst>
          </p:cNvPr>
          <p:cNvGrpSpPr/>
          <p:nvPr/>
        </p:nvGrpSpPr>
        <p:grpSpPr>
          <a:xfrm>
            <a:off x="9551983" y="2693793"/>
            <a:ext cx="1202125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97" name="Скругленный прямоугольник 265">
              <a:extLst>
                <a:ext uri="{FF2B5EF4-FFF2-40B4-BE49-F238E27FC236}">
                  <a16:creationId xmlns:a16="http://schemas.microsoft.com/office/drawing/2014/main" id="{31D0AFC9-4CE0-45ED-88B1-79DC131A0765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8" name="Скругленный прямоугольник 4">
              <a:extLst>
                <a:ext uri="{FF2B5EF4-FFF2-40B4-BE49-F238E27FC236}">
                  <a16:creationId xmlns:a16="http://schemas.microsoft.com/office/drawing/2014/main" id="{A26403B4-1147-419F-9954-CCE949F79737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5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402" name="Группа 401">
            <a:extLst>
              <a:ext uri="{FF2B5EF4-FFF2-40B4-BE49-F238E27FC236}">
                <a16:creationId xmlns:a16="http://schemas.microsoft.com/office/drawing/2014/main" id="{503ABD3A-4218-4D20-99E0-F7CE3CDDF4D4}"/>
              </a:ext>
            </a:extLst>
          </p:cNvPr>
          <p:cNvGrpSpPr/>
          <p:nvPr/>
        </p:nvGrpSpPr>
        <p:grpSpPr>
          <a:xfrm>
            <a:off x="10814091" y="2704150"/>
            <a:ext cx="1042267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03" name="Скругленный прямоугольник 265">
              <a:extLst>
                <a:ext uri="{FF2B5EF4-FFF2-40B4-BE49-F238E27FC236}">
                  <a16:creationId xmlns:a16="http://schemas.microsoft.com/office/drawing/2014/main" id="{093D6143-B9E8-4355-AC9F-E830A527DD26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4" name="Скругленный прямоугольник 4">
              <a:extLst>
                <a:ext uri="{FF2B5EF4-FFF2-40B4-BE49-F238E27FC236}">
                  <a16:creationId xmlns:a16="http://schemas.microsoft.com/office/drawing/2014/main" id="{72D7EE7E-1707-476F-894B-DE2D019DD487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4AD1AE1F-BA1C-43E9-8850-FE35BD7774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B21A3A37-881C-4172-B565-13F9D545C551}"/>
              </a:ext>
            </a:extLst>
          </p:cNvPr>
          <p:cNvSpPr/>
          <p:nvPr/>
        </p:nvSpPr>
        <p:spPr>
          <a:xfrm>
            <a:off x="464865" y="3315267"/>
            <a:ext cx="11097943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ХОЗДОГОВОРНЫЕ ИССЛЕДОВАНИЯ, ПРОВОДИМЫЕ В ТИ (ф) СВФУ В 2024 ГОДУ</a:t>
            </a:r>
          </a:p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(привлечение финансирования)</a:t>
            </a:r>
          </a:p>
        </p:txBody>
      </p:sp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391B4B7B-F93C-4E6F-A44D-EC4BC7113F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5722" y="5856552"/>
            <a:ext cx="1071818" cy="758071"/>
          </a:xfrm>
          <a:prstGeom prst="rect">
            <a:avLst/>
          </a:prstGeom>
        </p:spPr>
      </p:pic>
      <p:sp>
        <p:nvSpPr>
          <p:cNvPr id="41" name="Скругленный прямоугольник 4">
            <a:extLst>
              <a:ext uri="{FF2B5EF4-FFF2-40B4-BE49-F238E27FC236}">
                <a16:creationId xmlns:a16="http://schemas.microsoft.com/office/drawing/2014/main" id="{ABE36982-2714-4D61-80DD-64087B94EFA5}"/>
              </a:ext>
            </a:extLst>
          </p:cNvPr>
          <p:cNvSpPr/>
          <p:nvPr/>
        </p:nvSpPr>
        <p:spPr bwMode="auto">
          <a:xfrm>
            <a:off x="112705" y="4083999"/>
            <a:ext cx="2295229" cy="151575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Показатель</a:t>
            </a:r>
          </a:p>
        </p:txBody>
      </p: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id="{AA6B3903-0052-4187-AC36-00F1468B7A16}"/>
              </a:ext>
            </a:extLst>
          </p:cNvPr>
          <p:cNvGrpSpPr/>
          <p:nvPr/>
        </p:nvGrpSpPr>
        <p:grpSpPr>
          <a:xfrm>
            <a:off x="106231" y="5648615"/>
            <a:ext cx="2305513" cy="51839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3" name="Скругленный прямоугольник 260">
              <a:extLst>
                <a:ext uri="{FF2B5EF4-FFF2-40B4-BE49-F238E27FC236}">
                  <a16:creationId xmlns:a16="http://schemas.microsoft.com/office/drawing/2014/main" id="{6DBDDB3F-5026-4DC1-8257-BF134B03BECB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Скругленный прямоугольник 4">
              <a:extLst>
                <a:ext uri="{FF2B5EF4-FFF2-40B4-BE49-F238E27FC236}">
                  <a16:creationId xmlns:a16="http://schemas.microsoft.com/office/drawing/2014/main" id="{5446FE6B-942E-45BB-8267-02A17B072A59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Привлечение финансирования, тыс. руб.</a:t>
              </a:r>
            </a:p>
          </p:txBody>
        </p:sp>
      </p:grpSp>
      <p:sp>
        <p:nvSpPr>
          <p:cNvPr id="45" name="Скругленный прямоугольник 4">
            <a:extLst>
              <a:ext uri="{FF2B5EF4-FFF2-40B4-BE49-F238E27FC236}">
                <a16:creationId xmlns:a16="http://schemas.microsoft.com/office/drawing/2014/main" id="{39999B11-874E-4EF5-B059-B3593D21210A}"/>
              </a:ext>
            </a:extLst>
          </p:cNvPr>
          <p:cNvSpPr/>
          <p:nvPr/>
        </p:nvSpPr>
        <p:spPr bwMode="auto">
          <a:xfrm>
            <a:off x="2446313" y="4591705"/>
            <a:ext cx="1342107" cy="99249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Строительное дело</a:t>
            </a:r>
          </a:p>
        </p:txBody>
      </p:sp>
      <p:sp>
        <p:nvSpPr>
          <p:cNvPr id="46" name="Скругленный прямоугольник 4">
            <a:extLst>
              <a:ext uri="{FF2B5EF4-FFF2-40B4-BE49-F238E27FC236}">
                <a16:creationId xmlns:a16="http://schemas.microsoft.com/office/drawing/2014/main" id="{5EF369F4-B4D5-49BC-AC2E-58AA3A9B609C}"/>
              </a:ext>
            </a:extLst>
          </p:cNvPr>
          <p:cNvSpPr/>
          <p:nvPr/>
        </p:nvSpPr>
        <p:spPr bwMode="auto">
          <a:xfrm>
            <a:off x="2459285" y="4074319"/>
            <a:ext cx="9639432" cy="2170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Структурное подразделение</a:t>
            </a:r>
          </a:p>
        </p:txBody>
      </p:sp>
      <p:grpSp>
        <p:nvGrpSpPr>
          <p:cNvPr id="47" name="Группа 46">
            <a:extLst>
              <a:ext uri="{FF2B5EF4-FFF2-40B4-BE49-F238E27FC236}">
                <a16:creationId xmlns:a16="http://schemas.microsoft.com/office/drawing/2014/main" id="{77383EA8-2883-496A-82AB-5F64EC05564C}"/>
              </a:ext>
            </a:extLst>
          </p:cNvPr>
          <p:cNvGrpSpPr/>
          <p:nvPr/>
        </p:nvGrpSpPr>
        <p:grpSpPr>
          <a:xfrm>
            <a:off x="2459285" y="5666230"/>
            <a:ext cx="1311006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8" name="Скругленный прямоугольник 265">
              <a:extLst>
                <a:ext uri="{FF2B5EF4-FFF2-40B4-BE49-F238E27FC236}">
                  <a16:creationId xmlns:a16="http://schemas.microsoft.com/office/drawing/2014/main" id="{443B067C-542C-4F3D-A583-E39C8008EC29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9" name="Скругленный прямоугольник 4">
              <a:extLst>
                <a:ext uri="{FF2B5EF4-FFF2-40B4-BE49-F238E27FC236}">
                  <a16:creationId xmlns:a16="http://schemas.microsoft.com/office/drawing/2014/main" id="{47FE0B07-B72C-443F-B812-A9ADB5078806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363,35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50" name="Скругленный прямоугольник 4">
            <a:extLst>
              <a:ext uri="{FF2B5EF4-FFF2-40B4-BE49-F238E27FC236}">
                <a16:creationId xmlns:a16="http://schemas.microsoft.com/office/drawing/2014/main" id="{6D862F72-4AC8-42FB-890D-8B9720112D00}"/>
              </a:ext>
            </a:extLst>
          </p:cNvPr>
          <p:cNvSpPr/>
          <p:nvPr/>
        </p:nvSpPr>
        <p:spPr bwMode="auto">
          <a:xfrm>
            <a:off x="3822022" y="4594327"/>
            <a:ext cx="1614063" cy="99249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lvl="0"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Электропривод и автоматизация производственных процессов</a:t>
            </a:r>
          </a:p>
        </p:txBody>
      </p:sp>
      <p:sp>
        <p:nvSpPr>
          <p:cNvPr id="51" name="Скругленный прямоугольник 4">
            <a:extLst>
              <a:ext uri="{FF2B5EF4-FFF2-40B4-BE49-F238E27FC236}">
                <a16:creationId xmlns:a16="http://schemas.microsoft.com/office/drawing/2014/main" id="{7710F3F9-E46A-4415-B6F4-064F2AC62941}"/>
              </a:ext>
            </a:extLst>
          </p:cNvPr>
          <p:cNvSpPr/>
          <p:nvPr/>
        </p:nvSpPr>
        <p:spPr bwMode="auto">
          <a:xfrm>
            <a:off x="5495723" y="4610229"/>
            <a:ext cx="1232967" cy="9765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Математика и информатика</a:t>
            </a:r>
          </a:p>
        </p:txBody>
      </p:sp>
      <p:sp>
        <p:nvSpPr>
          <p:cNvPr id="52" name="Скругленный прямоугольник 4">
            <a:extLst>
              <a:ext uri="{FF2B5EF4-FFF2-40B4-BE49-F238E27FC236}">
                <a16:creationId xmlns:a16="http://schemas.microsoft.com/office/drawing/2014/main" id="{6CC35F4B-B2E5-4CA6-A901-9CB554E2D6B7}"/>
              </a:ext>
            </a:extLst>
          </p:cNvPr>
          <p:cNvSpPr/>
          <p:nvPr/>
        </p:nvSpPr>
        <p:spPr bwMode="auto">
          <a:xfrm>
            <a:off x="6769002" y="4611011"/>
            <a:ext cx="1581983" cy="9765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lvl="0"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Экономических, гуманитарных и </a:t>
            </a:r>
            <a:r>
              <a:rPr lang="ru-RU" sz="1400" b="1" i="1" dirty="0" err="1">
                <a:solidFill>
                  <a:srgbClr val="C00000"/>
                </a:solidFill>
              </a:rPr>
              <a:t>общеобразова</a:t>
            </a:r>
            <a:r>
              <a:rPr lang="ru-RU" sz="1400" b="1" i="1" dirty="0">
                <a:solidFill>
                  <a:srgbClr val="C00000"/>
                </a:solidFill>
              </a:rPr>
              <a:t>-тельных дисциплин</a:t>
            </a:r>
          </a:p>
        </p:txBody>
      </p:sp>
      <p:sp>
        <p:nvSpPr>
          <p:cNvPr id="53" name="Скругленный прямоугольник 4">
            <a:extLst>
              <a:ext uri="{FF2B5EF4-FFF2-40B4-BE49-F238E27FC236}">
                <a16:creationId xmlns:a16="http://schemas.microsoft.com/office/drawing/2014/main" id="{7A57591A-BEE3-47B0-A226-48BC1E1F0502}"/>
              </a:ext>
            </a:extLst>
          </p:cNvPr>
          <p:cNvSpPr/>
          <p:nvPr/>
        </p:nvSpPr>
        <p:spPr bwMode="auto">
          <a:xfrm>
            <a:off x="8406951" y="4607256"/>
            <a:ext cx="1184969" cy="9924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Педагогика и методика начального обучения</a:t>
            </a:r>
          </a:p>
        </p:txBody>
      </p:sp>
      <p:sp>
        <p:nvSpPr>
          <p:cNvPr id="54" name="Скругленный прямоугольник 4">
            <a:extLst>
              <a:ext uri="{FF2B5EF4-FFF2-40B4-BE49-F238E27FC236}">
                <a16:creationId xmlns:a16="http://schemas.microsoft.com/office/drawing/2014/main" id="{DC9E5777-5BF9-42AF-AD20-A1D1595A5D94}"/>
              </a:ext>
            </a:extLst>
          </p:cNvPr>
          <p:cNvSpPr/>
          <p:nvPr/>
        </p:nvSpPr>
        <p:spPr bwMode="auto">
          <a:xfrm>
            <a:off x="9646626" y="4614321"/>
            <a:ext cx="1047544" cy="9924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lvl="0"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Горное дело</a:t>
            </a:r>
          </a:p>
        </p:txBody>
      </p:sp>
      <p:sp>
        <p:nvSpPr>
          <p:cNvPr id="55" name="Скругленный прямоугольник 4">
            <a:extLst>
              <a:ext uri="{FF2B5EF4-FFF2-40B4-BE49-F238E27FC236}">
                <a16:creationId xmlns:a16="http://schemas.microsoft.com/office/drawing/2014/main" id="{2F7F53E4-8B04-4B13-8424-0D8AB244485B}"/>
              </a:ext>
            </a:extLst>
          </p:cNvPr>
          <p:cNvSpPr/>
          <p:nvPr/>
        </p:nvSpPr>
        <p:spPr bwMode="auto">
          <a:xfrm>
            <a:off x="10750136" y="4314090"/>
            <a:ext cx="1342107" cy="127010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Учебно-научная лаборатория физики мерзлых пород</a:t>
            </a:r>
          </a:p>
        </p:txBody>
      </p:sp>
      <p:sp>
        <p:nvSpPr>
          <p:cNvPr id="56" name="Скругленный прямоугольник 4">
            <a:extLst>
              <a:ext uri="{FF2B5EF4-FFF2-40B4-BE49-F238E27FC236}">
                <a16:creationId xmlns:a16="http://schemas.microsoft.com/office/drawing/2014/main" id="{AA4A4C75-F2D4-4084-BFA0-406C375FEC20}"/>
              </a:ext>
            </a:extLst>
          </p:cNvPr>
          <p:cNvSpPr/>
          <p:nvPr/>
        </p:nvSpPr>
        <p:spPr bwMode="auto">
          <a:xfrm>
            <a:off x="2459285" y="4342130"/>
            <a:ext cx="8234885" cy="2170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Кафедра</a:t>
            </a:r>
          </a:p>
        </p:txBody>
      </p:sp>
      <p:grpSp>
        <p:nvGrpSpPr>
          <p:cNvPr id="57" name="Группа 56">
            <a:extLst>
              <a:ext uri="{FF2B5EF4-FFF2-40B4-BE49-F238E27FC236}">
                <a16:creationId xmlns:a16="http://schemas.microsoft.com/office/drawing/2014/main" id="{EFCFD3F4-7E5A-4913-BC76-DE87A0CAE7EB}"/>
              </a:ext>
            </a:extLst>
          </p:cNvPr>
          <p:cNvGrpSpPr/>
          <p:nvPr/>
        </p:nvGrpSpPr>
        <p:grpSpPr>
          <a:xfrm>
            <a:off x="3863434" y="5658831"/>
            <a:ext cx="1554522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8" name="Скругленный прямоугольник 265">
              <a:extLst>
                <a:ext uri="{FF2B5EF4-FFF2-40B4-BE49-F238E27FC236}">
                  <a16:creationId xmlns:a16="http://schemas.microsoft.com/office/drawing/2014/main" id="{EBE9C010-9F58-49D7-8E5B-175E577C21EB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Скругленный прямоугольник 4">
              <a:extLst>
                <a:ext uri="{FF2B5EF4-FFF2-40B4-BE49-F238E27FC236}">
                  <a16:creationId xmlns:a16="http://schemas.microsoft.com/office/drawing/2014/main" id="{708F0772-98FA-4838-B117-3BDAC8575C05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472,35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60" name="Группа 59">
            <a:extLst>
              <a:ext uri="{FF2B5EF4-FFF2-40B4-BE49-F238E27FC236}">
                <a16:creationId xmlns:a16="http://schemas.microsoft.com/office/drawing/2014/main" id="{30249CE9-79D6-404A-92C2-64AD497B59F6}"/>
              </a:ext>
            </a:extLst>
          </p:cNvPr>
          <p:cNvGrpSpPr/>
          <p:nvPr/>
        </p:nvGrpSpPr>
        <p:grpSpPr>
          <a:xfrm>
            <a:off x="5471770" y="5651431"/>
            <a:ext cx="1232967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1" name="Скругленный прямоугольник 265">
              <a:extLst>
                <a:ext uri="{FF2B5EF4-FFF2-40B4-BE49-F238E27FC236}">
                  <a16:creationId xmlns:a16="http://schemas.microsoft.com/office/drawing/2014/main" id="{7AC7F04C-6CB5-44FE-893F-4AC0D53864E9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2" name="Скругленный прямоугольник 4">
              <a:extLst>
                <a:ext uri="{FF2B5EF4-FFF2-40B4-BE49-F238E27FC236}">
                  <a16:creationId xmlns:a16="http://schemas.microsoft.com/office/drawing/2014/main" id="{2C65673D-65E2-4BDB-A860-0FF93AC6680A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508,69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63" name="Группа 62">
            <a:extLst>
              <a:ext uri="{FF2B5EF4-FFF2-40B4-BE49-F238E27FC236}">
                <a16:creationId xmlns:a16="http://schemas.microsoft.com/office/drawing/2014/main" id="{41AE0B92-396E-495B-A652-A1BA4B117CA4}"/>
              </a:ext>
            </a:extLst>
          </p:cNvPr>
          <p:cNvGrpSpPr/>
          <p:nvPr/>
        </p:nvGrpSpPr>
        <p:grpSpPr>
          <a:xfrm>
            <a:off x="6769390" y="5644032"/>
            <a:ext cx="1563466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4" name="Скругленный прямоугольник 265">
              <a:extLst>
                <a:ext uri="{FF2B5EF4-FFF2-40B4-BE49-F238E27FC236}">
                  <a16:creationId xmlns:a16="http://schemas.microsoft.com/office/drawing/2014/main" id="{C3916F8E-CC96-4A6F-AE19-C4B8E7D5A319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5" name="Скругленный прямоугольник 4">
              <a:extLst>
                <a:ext uri="{FF2B5EF4-FFF2-40B4-BE49-F238E27FC236}">
                  <a16:creationId xmlns:a16="http://schemas.microsoft.com/office/drawing/2014/main" id="{3B14C299-AF1A-437B-815B-EF4044185097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1107,9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66" name="Группа 65">
            <a:extLst>
              <a:ext uri="{FF2B5EF4-FFF2-40B4-BE49-F238E27FC236}">
                <a16:creationId xmlns:a16="http://schemas.microsoft.com/office/drawing/2014/main" id="{1473CDAE-B847-42AD-B0B5-8651412CD5D8}"/>
              </a:ext>
            </a:extLst>
          </p:cNvPr>
          <p:cNvGrpSpPr/>
          <p:nvPr/>
        </p:nvGrpSpPr>
        <p:grpSpPr>
          <a:xfrm>
            <a:off x="8386606" y="5645509"/>
            <a:ext cx="1202125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7" name="Скругленный прямоугольник 265">
              <a:extLst>
                <a:ext uri="{FF2B5EF4-FFF2-40B4-BE49-F238E27FC236}">
                  <a16:creationId xmlns:a16="http://schemas.microsoft.com/office/drawing/2014/main" id="{4A89933C-03F2-43B0-BFA0-83666E78ED9D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8" name="Скругленный прямоугольник 4">
              <a:extLst>
                <a:ext uri="{FF2B5EF4-FFF2-40B4-BE49-F238E27FC236}">
                  <a16:creationId xmlns:a16="http://schemas.microsoft.com/office/drawing/2014/main" id="{91631604-EBF9-4160-A09B-F7CD7F7BBF4C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363,35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69" name="Группа 68">
            <a:extLst>
              <a:ext uri="{FF2B5EF4-FFF2-40B4-BE49-F238E27FC236}">
                <a16:creationId xmlns:a16="http://schemas.microsoft.com/office/drawing/2014/main" id="{82B3FC1F-9701-46E8-85D1-98CBE744D63B}"/>
              </a:ext>
            </a:extLst>
          </p:cNvPr>
          <p:cNvGrpSpPr/>
          <p:nvPr/>
        </p:nvGrpSpPr>
        <p:grpSpPr>
          <a:xfrm>
            <a:off x="9648714" y="5655866"/>
            <a:ext cx="1042267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0" name="Скругленный прямоугольник 265">
              <a:extLst>
                <a:ext uri="{FF2B5EF4-FFF2-40B4-BE49-F238E27FC236}">
                  <a16:creationId xmlns:a16="http://schemas.microsoft.com/office/drawing/2014/main" id="{1D9B388D-F125-4264-B79D-1289723C76F4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1" name="Скругленный прямоугольник 4">
              <a:extLst>
                <a:ext uri="{FF2B5EF4-FFF2-40B4-BE49-F238E27FC236}">
                  <a16:creationId xmlns:a16="http://schemas.microsoft.com/office/drawing/2014/main" id="{3507A972-5F97-476C-A8BB-9DBD368874E9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545,03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72" name="Группа 71">
            <a:extLst>
              <a:ext uri="{FF2B5EF4-FFF2-40B4-BE49-F238E27FC236}">
                <a16:creationId xmlns:a16="http://schemas.microsoft.com/office/drawing/2014/main" id="{4CA57762-78D5-4860-A815-C1D893C3DE3B}"/>
              </a:ext>
            </a:extLst>
          </p:cNvPr>
          <p:cNvGrpSpPr/>
          <p:nvPr/>
        </p:nvGrpSpPr>
        <p:grpSpPr>
          <a:xfrm>
            <a:off x="10740615" y="5655866"/>
            <a:ext cx="1339392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3" name="Скругленный прямоугольник 265">
              <a:extLst>
                <a:ext uri="{FF2B5EF4-FFF2-40B4-BE49-F238E27FC236}">
                  <a16:creationId xmlns:a16="http://schemas.microsoft.com/office/drawing/2014/main" id="{CF7531C7-9DEE-48D1-BF36-061C6F55828B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4" name="Скругленный прямоугольник 4">
              <a:extLst>
                <a:ext uri="{FF2B5EF4-FFF2-40B4-BE49-F238E27FC236}">
                  <a16:creationId xmlns:a16="http://schemas.microsoft.com/office/drawing/2014/main" id="{61898AED-93D1-4E40-9B77-06B842A951AD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36,33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75" name="Группа 74">
            <a:extLst>
              <a:ext uri="{FF2B5EF4-FFF2-40B4-BE49-F238E27FC236}">
                <a16:creationId xmlns:a16="http://schemas.microsoft.com/office/drawing/2014/main" id="{2D381074-5DFB-4A5B-9DCD-249E1A01B4DE}"/>
              </a:ext>
            </a:extLst>
          </p:cNvPr>
          <p:cNvGrpSpPr/>
          <p:nvPr/>
        </p:nvGrpSpPr>
        <p:grpSpPr>
          <a:xfrm>
            <a:off x="90007" y="6210807"/>
            <a:ext cx="2305514" cy="51839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6" name="Скругленный прямоугольник 260">
              <a:extLst>
                <a:ext uri="{FF2B5EF4-FFF2-40B4-BE49-F238E27FC236}">
                  <a16:creationId xmlns:a16="http://schemas.microsoft.com/office/drawing/2014/main" id="{45165673-B0A3-4D0C-8C60-26501E170469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7" name="Скругленный прямоугольник 4">
              <a:extLst>
                <a:ext uri="{FF2B5EF4-FFF2-40B4-BE49-F238E27FC236}">
                  <a16:creationId xmlns:a16="http://schemas.microsoft.com/office/drawing/2014/main" id="{606082FE-2171-4E46-9A04-BCA46EDE35A0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r"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>
                  <a:solidFill>
                    <a:srgbClr val="C00000"/>
                  </a:solidFill>
                </a:rPr>
                <a:t>ВСЕГО СТАТЕЙ:</a:t>
              </a:r>
            </a:p>
          </p:txBody>
        </p:sp>
      </p:grpSp>
      <p:grpSp>
        <p:nvGrpSpPr>
          <p:cNvPr id="78" name="Группа 77">
            <a:extLst>
              <a:ext uri="{FF2B5EF4-FFF2-40B4-BE49-F238E27FC236}">
                <a16:creationId xmlns:a16="http://schemas.microsoft.com/office/drawing/2014/main" id="{0B8DC13B-8CDE-4BA2-A313-D3A788AC2D7B}"/>
              </a:ext>
            </a:extLst>
          </p:cNvPr>
          <p:cNvGrpSpPr/>
          <p:nvPr/>
        </p:nvGrpSpPr>
        <p:grpSpPr>
          <a:xfrm>
            <a:off x="2446313" y="6218058"/>
            <a:ext cx="9628775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9" name="Скругленный прямоугольник 265">
              <a:extLst>
                <a:ext uri="{FF2B5EF4-FFF2-40B4-BE49-F238E27FC236}">
                  <a16:creationId xmlns:a16="http://schemas.microsoft.com/office/drawing/2014/main" id="{0BAD0BF2-DB64-4877-8A58-0B6B61074D4A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0" name="Скругленный прямоугольник 4">
              <a:extLst>
                <a:ext uri="{FF2B5EF4-FFF2-40B4-BE49-F238E27FC236}">
                  <a16:creationId xmlns:a16="http://schemas.microsoft.com/office/drawing/2014/main" id="{5B316608-18E8-4E80-BFFF-ABC8659F6304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C00000"/>
                  </a:solidFill>
                </a:rPr>
                <a:t>33б97 тыс. руб. (≈ 72,663 тыс. руб. на 1 НПР)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489800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94300" y="207819"/>
            <a:ext cx="11097943" cy="671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ТЕМАТИЧЕСКИЙ ПЛАН НАУЧНО-ИССЛЕДОВАТЕЛЬСКИХ РАБОТ, ПРОВОДИМЫХ В ТИ (ф) СВФУ В 2024 ГОДУ</a:t>
            </a:r>
          </a:p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(инициативные темы НИР – 11 тем)</a:t>
            </a:r>
          </a:p>
        </p:txBody>
      </p:sp>
      <p:sp>
        <p:nvSpPr>
          <p:cNvPr id="374" name="Скругленный прямоугольник 373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5" name="TextBox 374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9</a:t>
            </a:r>
          </a:p>
        </p:txBody>
      </p:sp>
      <p:sp>
        <p:nvSpPr>
          <p:cNvPr id="288" name="Скругленный прямоугольник 4">
            <a:extLst>
              <a:ext uri="{FF2B5EF4-FFF2-40B4-BE49-F238E27FC236}">
                <a16:creationId xmlns:a16="http://schemas.microsoft.com/office/drawing/2014/main" id="{74437900-B80B-46E6-9D19-8B266473CC75}"/>
              </a:ext>
            </a:extLst>
          </p:cNvPr>
          <p:cNvSpPr/>
          <p:nvPr/>
        </p:nvSpPr>
        <p:spPr bwMode="auto">
          <a:xfrm>
            <a:off x="191194" y="1131752"/>
            <a:ext cx="4496536" cy="51839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Наименования НИР (научный руководитель)</a:t>
            </a:r>
          </a:p>
        </p:txBody>
      </p:sp>
      <p:grpSp>
        <p:nvGrpSpPr>
          <p:cNvPr id="289" name="Группа 288">
            <a:extLst>
              <a:ext uri="{FF2B5EF4-FFF2-40B4-BE49-F238E27FC236}">
                <a16:creationId xmlns:a16="http://schemas.microsoft.com/office/drawing/2014/main" id="{F38FF7A6-6FD1-41F8-B49C-C1FF98C6E0C6}"/>
              </a:ext>
            </a:extLst>
          </p:cNvPr>
          <p:cNvGrpSpPr/>
          <p:nvPr/>
        </p:nvGrpSpPr>
        <p:grpSpPr>
          <a:xfrm>
            <a:off x="190161" y="1667080"/>
            <a:ext cx="4497249" cy="16889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90" name="Скругленный прямоугольник 260">
              <a:extLst>
                <a:ext uri="{FF2B5EF4-FFF2-40B4-BE49-F238E27FC236}">
                  <a16:creationId xmlns:a16="http://schemas.microsoft.com/office/drawing/2014/main" id="{1C77E72C-7121-4003-9E39-EF6D0B5F6C11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1" name="Скругленный прямоугольник 4">
              <a:extLst>
                <a:ext uri="{FF2B5EF4-FFF2-40B4-BE49-F238E27FC236}">
                  <a16:creationId xmlns:a16="http://schemas.microsoft.com/office/drawing/2014/main" id="{F384AE41-2A37-458A-A443-CBACB77D2552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Исследование применения дренажно-фильтрационного способа разупрочнения мерзлых пород на россыпных месторождениях Южной Якутии (Рочев В.Ф.)</a:t>
              </a:r>
            </a:p>
          </p:txBody>
        </p:sp>
      </p:grpSp>
      <p:sp>
        <p:nvSpPr>
          <p:cNvPr id="370" name="Скругленный прямоугольник 4">
            <a:extLst>
              <a:ext uri="{FF2B5EF4-FFF2-40B4-BE49-F238E27FC236}">
                <a16:creationId xmlns:a16="http://schemas.microsoft.com/office/drawing/2014/main" id="{14287659-A4F8-4E21-B294-78755179A065}"/>
              </a:ext>
            </a:extLst>
          </p:cNvPr>
          <p:cNvSpPr/>
          <p:nvPr/>
        </p:nvSpPr>
        <p:spPr bwMode="auto">
          <a:xfrm>
            <a:off x="4761924" y="1148330"/>
            <a:ext cx="1008562" cy="51008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lvl="0"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Сроки исполнения</a:t>
            </a:r>
          </a:p>
        </p:txBody>
      </p:sp>
      <p:sp>
        <p:nvSpPr>
          <p:cNvPr id="371" name="Скругленный прямоугольник 4">
            <a:extLst>
              <a:ext uri="{FF2B5EF4-FFF2-40B4-BE49-F238E27FC236}">
                <a16:creationId xmlns:a16="http://schemas.microsoft.com/office/drawing/2014/main" id="{8DB830DE-5839-4A4F-8CC8-EBB819CB4052}"/>
              </a:ext>
            </a:extLst>
          </p:cNvPr>
          <p:cNvSpPr/>
          <p:nvPr/>
        </p:nvSpPr>
        <p:spPr bwMode="auto">
          <a:xfrm>
            <a:off x="5827244" y="1131753"/>
            <a:ext cx="6173563" cy="51839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Ожидаемые научные результаты в плановые сроки</a:t>
            </a:r>
          </a:p>
        </p:txBody>
      </p:sp>
      <p:grpSp>
        <p:nvGrpSpPr>
          <p:cNvPr id="390" name="Группа 389">
            <a:extLst>
              <a:ext uri="{FF2B5EF4-FFF2-40B4-BE49-F238E27FC236}">
                <a16:creationId xmlns:a16="http://schemas.microsoft.com/office/drawing/2014/main" id="{28BD306D-F056-4256-9F4B-F6B738233BF4}"/>
              </a:ext>
            </a:extLst>
          </p:cNvPr>
          <p:cNvGrpSpPr/>
          <p:nvPr/>
        </p:nvGrpSpPr>
        <p:grpSpPr>
          <a:xfrm>
            <a:off x="4744168" y="1668521"/>
            <a:ext cx="1026318" cy="16889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91" name="Скругленный прямоугольник 265">
              <a:extLst>
                <a:ext uri="{FF2B5EF4-FFF2-40B4-BE49-F238E27FC236}">
                  <a16:creationId xmlns:a16="http://schemas.microsoft.com/office/drawing/2014/main" id="{86FAD292-58CE-4347-9D5C-8C163C1E198C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2" name="Скругленный прямоугольник 4">
              <a:extLst>
                <a:ext uri="{FF2B5EF4-FFF2-40B4-BE49-F238E27FC236}">
                  <a16:creationId xmlns:a16="http://schemas.microsoft.com/office/drawing/2014/main" id="{52717DBA-3C08-403C-9701-A7797A0723BB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/>
              <a:r>
                <a:rPr lang="ru-RU" sz="1400" b="1" i="1" dirty="0">
                  <a:solidFill>
                    <a:srgbClr val="2C10F8"/>
                  </a:solidFill>
                </a:rPr>
                <a:t>21.02.2018-31.12.2026</a:t>
              </a:r>
              <a:r>
                <a:rPr lang="ru-RU" dirty="0"/>
                <a:t> </a:t>
              </a:r>
            </a:p>
          </p:txBody>
        </p:sp>
      </p:grpSp>
      <p:grpSp>
        <p:nvGrpSpPr>
          <p:cNvPr id="52" name="Группа 51">
            <a:extLst>
              <a:ext uri="{FF2B5EF4-FFF2-40B4-BE49-F238E27FC236}">
                <a16:creationId xmlns:a16="http://schemas.microsoft.com/office/drawing/2014/main" id="{711B0073-5988-48C6-BB47-7B0121080EAC}"/>
              </a:ext>
            </a:extLst>
          </p:cNvPr>
          <p:cNvGrpSpPr/>
          <p:nvPr/>
        </p:nvGrpSpPr>
        <p:grpSpPr>
          <a:xfrm>
            <a:off x="5827244" y="1684758"/>
            <a:ext cx="6158084" cy="1672748"/>
            <a:chOff x="0" y="33248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3" name="Скругленный прямоугольник 265">
              <a:extLst>
                <a:ext uri="{FF2B5EF4-FFF2-40B4-BE49-F238E27FC236}">
                  <a16:creationId xmlns:a16="http://schemas.microsoft.com/office/drawing/2014/main" id="{833BE3B8-8C21-4D79-8009-38D3F6FF7BD4}"/>
                </a:ext>
              </a:extLst>
            </p:cNvPr>
            <p:cNvSpPr/>
            <p:nvPr/>
          </p:nvSpPr>
          <p:spPr>
            <a:xfrm>
              <a:off x="0" y="33248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Скругленный прямоугольник 4">
              <a:extLst>
                <a:ext uri="{FF2B5EF4-FFF2-40B4-BE49-F238E27FC236}">
                  <a16:creationId xmlns:a16="http://schemas.microsoft.com/office/drawing/2014/main" id="{2307586B-3B6B-4C54-B19A-6E7F83AE7B71}"/>
                </a:ext>
              </a:extLst>
            </p:cNvPr>
            <p:cNvSpPr txBox="1"/>
            <p:nvPr/>
          </p:nvSpPr>
          <p:spPr>
            <a:xfrm>
              <a:off x="20105" y="33449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Плановые индикаторы (6 лет): </a:t>
              </a:r>
            </a:p>
            <a:p>
              <a:pPr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Разработки: (1 </a:t>
              </a:r>
              <a:r>
                <a:rPr lang="ru-RU" sz="1400" b="1" i="1" dirty="0" err="1">
                  <a:solidFill>
                    <a:srgbClr val="2C10F8"/>
                  </a:solidFill>
                </a:rPr>
                <a:t>Ед</a:t>
              </a:r>
              <a:r>
                <a:rPr lang="ru-RU" sz="1400" b="1" i="1" dirty="0">
                  <a:solidFill>
                    <a:srgbClr val="2C10F8"/>
                  </a:solidFill>
                </a:rPr>
                <a:t>); </a:t>
              </a:r>
            </a:p>
            <a:p>
              <a:pPr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Участие в грантах и конкурсах: (3 Заявок); </a:t>
              </a:r>
            </a:p>
            <a:p>
              <a:pPr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Проведение научных мероприятий: (1 Ед.); </a:t>
              </a:r>
            </a:p>
            <a:p>
              <a:pPr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Реализация в договорах: (2 Ед.); </a:t>
              </a:r>
            </a:p>
            <a:p>
              <a:pPr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Статьи: РИНЦ -(2 Ед.); ВАК - (2 Ед.); </a:t>
              </a:r>
              <a:r>
                <a:rPr lang="ru-RU" sz="1400" b="1" i="1" dirty="0" err="1">
                  <a:solidFill>
                    <a:srgbClr val="2C10F8"/>
                  </a:solidFill>
                </a:rPr>
                <a:t>Scopus</a:t>
              </a:r>
              <a:r>
                <a:rPr lang="ru-RU" sz="1400" b="1" i="1" dirty="0">
                  <a:solidFill>
                    <a:srgbClr val="2C10F8"/>
                  </a:solidFill>
                </a:rPr>
                <a:t> - (1 Ед.); </a:t>
              </a:r>
              <a:r>
                <a:rPr lang="ru-RU" sz="1400" b="1" i="1" dirty="0" err="1">
                  <a:solidFill>
                    <a:srgbClr val="2C10F8"/>
                  </a:solidFill>
                </a:rPr>
                <a:t>Wos</a:t>
              </a:r>
              <a:r>
                <a:rPr lang="ru-RU" sz="1400" b="1" i="1" dirty="0">
                  <a:solidFill>
                    <a:srgbClr val="2C10F8"/>
                  </a:solidFill>
                </a:rPr>
                <a:t> - (1 Ед.).</a:t>
              </a:r>
            </a:p>
          </p:txBody>
        </p:sp>
      </p:grpSp>
      <p:grpSp>
        <p:nvGrpSpPr>
          <p:cNvPr id="82" name="Группа 81">
            <a:extLst>
              <a:ext uri="{FF2B5EF4-FFF2-40B4-BE49-F238E27FC236}">
                <a16:creationId xmlns:a16="http://schemas.microsoft.com/office/drawing/2014/main" id="{81543A7F-9C2C-4CC6-B07A-AD04DA3D02BD}"/>
              </a:ext>
            </a:extLst>
          </p:cNvPr>
          <p:cNvGrpSpPr/>
          <p:nvPr/>
        </p:nvGrpSpPr>
        <p:grpSpPr>
          <a:xfrm>
            <a:off x="203221" y="3404438"/>
            <a:ext cx="4497249" cy="15240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3" name="Скругленный прямоугольник 260">
              <a:extLst>
                <a:ext uri="{FF2B5EF4-FFF2-40B4-BE49-F238E27FC236}">
                  <a16:creationId xmlns:a16="http://schemas.microsoft.com/office/drawing/2014/main" id="{8F49E5E1-1F66-4BE1-90AE-28AC0294598E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4" name="Скругленный прямоугольник 4">
              <a:extLst>
                <a:ext uri="{FF2B5EF4-FFF2-40B4-BE49-F238E27FC236}">
                  <a16:creationId xmlns:a16="http://schemas.microsoft.com/office/drawing/2014/main" id="{DE08A1E0-E1D0-42A6-A91E-80740DD71F47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Совершенствование</a:t>
              </a:r>
              <a:r>
                <a:rPr lang="ru-RU" dirty="0"/>
                <a:t> </a:t>
              </a:r>
              <a:r>
                <a:rPr lang="ru-RU" sz="1400" b="1" i="1" dirty="0"/>
                <a:t>метода</a:t>
              </a:r>
              <a:r>
                <a:rPr lang="ru-RU" dirty="0"/>
                <a:t> </a:t>
              </a:r>
              <a:r>
                <a:rPr lang="ru-RU" sz="1400" b="1" i="1" dirty="0"/>
                <a:t>скважинной</a:t>
              </a:r>
              <a:r>
                <a:rPr lang="ru-RU" dirty="0"/>
                <a:t> </a:t>
              </a:r>
              <a:r>
                <a:rPr lang="ru-RU" sz="1400" b="1" i="1" dirty="0" err="1"/>
                <a:t>гидролобычи</a:t>
              </a:r>
              <a:r>
                <a:rPr lang="ru-RU" dirty="0"/>
                <a:t> </a:t>
              </a:r>
              <a:r>
                <a:rPr lang="ru-RU" sz="1400" b="1" i="1" dirty="0"/>
                <a:t>на</a:t>
              </a:r>
              <a:r>
                <a:rPr lang="ru-RU" dirty="0"/>
                <a:t> </a:t>
              </a:r>
              <a:r>
                <a:rPr lang="ru-RU" sz="1400" b="1" i="1" dirty="0"/>
                <a:t>россыпных</a:t>
              </a:r>
              <a:r>
                <a:rPr lang="ru-RU" dirty="0"/>
                <a:t> </a:t>
              </a:r>
              <a:r>
                <a:rPr lang="ru-RU" sz="1400" b="1" i="1" dirty="0"/>
                <a:t>месторождениях</a:t>
              </a:r>
              <a:r>
                <a:rPr lang="ru-RU" dirty="0"/>
                <a:t> </a:t>
              </a:r>
              <a:r>
                <a:rPr lang="ru-RU" sz="1400" b="1" i="1" dirty="0"/>
                <a:t>золота</a:t>
              </a:r>
              <a:r>
                <a:rPr lang="ru-RU" dirty="0"/>
                <a:t> </a:t>
              </a:r>
              <a:r>
                <a:rPr lang="ru-RU" sz="1400" b="1" i="1" dirty="0"/>
                <a:t>Южной</a:t>
              </a:r>
              <a:r>
                <a:rPr lang="ru-RU" dirty="0"/>
                <a:t> </a:t>
              </a:r>
              <a:r>
                <a:rPr lang="ru-RU" sz="1400" b="1" i="1" dirty="0"/>
                <a:t>Якутии (Рочев В.Ф.)</a:t>
              </a:r>
            </a:p>
          </p:txBody>
        </p:sp>
      </p:grpSp>
      <p:grpSp>
        <p:nvGrpSpPr>
          <p:cNvPr id="85" name="Группа 84">
            <a:extLst>
              <a:ext uri="{FF2B5EF4-FFF2-40B4-BE49-F238E27FC236}">
                <a16:creationId xmlns:a16="http://schemas.microsoft.com/office/drawing/2014/main" id="{FF02CE74-B446-43DD-9EF0-779C5DF1F8A6}"/>
              </a:ext>
            </a:extLst>
          </p:cNvPr>
          <p:cNvGrpSpPr/>
          <p:nvPr/>
        </p:nvGrpSpPr>
        <p:grpSpPr>
          <a:xfrm>
            <a:off x="4757228" y="3405879"/>
            <a:ext cx="1026318" cy="15240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6" name="Скругленный прямоугольник 265">
              <a:extLst>
                <a:ext uri="{FF2B5EF4-FFF2-40B4-BE49-F238E27FC236}">
                  <a16:creationId xmlns:a16="http://schemas.microsoft.com/office/drawing/2014/main" id="{94E91D2A-EC39-49E1-BD0C-D36A16287D0A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7" name="Скругленный прямоугольник 4">
              <a:extLst>
                <a:ext uri="{FF2B5EF4-FFF2-40B4-BE49-F238E27FC236}">
                  <a16:creationId xmlns:a16="http://schemas.microsoft.com/office/drawing/2014/main" id="{425CEF45-7FF9-4CC8-B97F-7E278C211E08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/>
              <a:r>
                <a:rPr lang="ru-RU" sz="1400" b="1" i="1" dirty="0">
                  <a:solidFill>
                    <a:srgbClr val="2C10F8"/>
                  </a:solidFill>
                </a:rPr>
                <a:t>21.02.2018-31.12.2026</a:t>
              </a:r>
              <a:r>
                <a:rPr lang="ru-RU" dirty="0"/>
                <a:t> </a:t>
              </a:r>
            </a:p>
          </p:txBody>
        </p:sp>
      </p:grpSp>
      <p:grpSp>
        <p:nvGrpSpPr>
          <p:cNvPr id="88" name="Группа 87">
            <a:extLst>
              <a:ext uri="{FF2B5EF4-FFF2-40B4-BE49-F238E27FC236}">
                <a16:creationId xmlns:a16="http://schemas.microsoft.com/office/drawing/2014/main" id="{6AB842AD-6E3F-4A97-A016-302C23B67A9F}"/>
              </a:ext>
            </a:extLst>
          </p:cNvPr>
          <p:cNvGrpSpPr/>
          <p:nvPr/>
        </p:nvGrpSpPr>
        <p:grpSpPr>
          <a:xfrm>
            <a:off x="5840304" y="3422114"/>
            <a:ext cx="6158084" cy="1478627"/>
            <a:chOff x="0" y="33248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9" name="Скругленный прямоугольник 265">
              <a:extLst>
                <a:ext uri="{FF2B5EF4-FFF2-40B4-BE49-F238E27FC236}">
                  <a16:creationId xmlns:a16="http://schemas.microsoft.com/office/drawing/2014/main" id="{416453F2-AE05-474D-9940-9CF50A290125}"/>
                </a:ext>
              </a:extLst>
            </p:cNvPr>
            <p:cNvSpPr/>
            <p:nvPr/>
          </p:nvSpPr>
          <p:spPr>
            <a:xfrm>
              <a:off x="0" y="33248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0" name="Скругленный прямоугольник 4">
              <a:extLst>
                <a:ext uri="{FF2B5EF4-FFF2-40B4-BE49-F238E27FC236}">
                  <a16:creationId xmlns:a16="http://schemas.microsoft.com/office/drawing/2014/main" id="{08625AC5-0325-42A2-A14E-16C05E565548}"/>
                </a:ext>
              </a:extLst>
            </p:cNvPr>
            <p:cNvSpPr txBox="1"/>
            <p:nvPr/>
          </p:nvSpPr>
          <p:spPr>
            <a:xfrm>
              <a:off x="20105" y="3344974"/>
              <a:ext cx="5435846" cy="371632"/>
            </a:xfrm>
            <a:prstGeom prst="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r>
                <a:rPr lang="ru-RU" sz="1400" b="1" i="1" dirty="0">
                  <a:solidFill>
                    <a:srgbClr val="2C10F8"/>
                  </a:solidFill>
                </a:rPr>
                <a:t>Плановые индикаторы (6 лет): </a:t>
              </a:r>
            </a:p>
            <a:p>
              <a:r>
                <a:rPr lang="ru-RU" sz="1400" b="1" i="1" dirty="0">
                  <a:solidFill>
                    <a:srgbClr val="2C10F8"/>
                  </a:solidFill>
                </a:rPr>
                <a:t>Разработки: (2 </a:t>
              </a:r>
              <a:r>
                <a:rPr lang="ru-RU" sz="1400" b="1" i="1" dirty="0" err="1">
                  <a:solidFill>
                    <a:srgbClr val="2C10F8"/>
                  </a:solidFill>
                </a:rPr>
                <a:t>Ед</a:t>
              </a:r>
              <a:r>
                <a:rPr lang="ru-RU" sz="1400" b="1" i="1" dirty="0">
                  <a:solidFill>
                    <a:srgbClr val="2C10F8"/>
                  </a:solidFill>
                </a:rPr>
                <a:t>); </a:t>
              </a:r>
            </a:p>
            <a:p>
              <a:r>
                <a:rPr lang="ru-RU" sz="1400" b="1" i="1" dirty="0">
                  <a:solidFill>
                    <a:srgbClr val="2C10F8"/>
                  </a:solidFill>
                </a:rPr>
                <a:t>Участие в грантах и конкурсах: (3 Заявок); </a:t>
              </a:r>
            </a:p>
            <a:p>
              <a:r>
                <a:rPr lang="ru-RU" sz="1400" b="1" i="1" dirty="0">
                  <a:solidFill>
                    <a:srgbClr val="2C10F8"/>
                  </a:solidFill>
                </a:rPr>
                <a:t>Проведение научных мероприятий: (5 Ед.); </a:t>
              </a:r>
            </a:p>
            <a:p>
              <a:r>
                <a:rPr lang="ru-RU" sz="1400" b="1" i="1" dirty="0">
                  <a:solidFill>
                    <a:srgbClr val="2C10F8"/>
                  </a:solidFill>
                </a:rPr>
                <a:t>Реализация в договорах: (2 Ед.); </a:t>
              </a:r>
            </a:p>
            <a:p>
              <a:r>
                <a:rPr lang="ru-RU" sz="1400" b="1" i="1" dirty="0">
                  <a:solidFill>
                    <a:srgbClr val="2C10F8"/>
                  </a:solidFill>
                </a:rPr>
                <a:t>Статьи: РИНЦ -(5 Ед.); ВАК - (5 Ед.); </a:t>
              </a:r>
              <a:r>
                <a:rPr lang="ru-RU" sz="1400" b="1" i="1" dirty="0" err="1">
                  <a:solidFill>
                    <a:srgbClr val="2C10F8"/>
                  </a:solidFill>
                </a:rPr>
                <a:t>Scopus</a:t>
              </a:r>
              <a:r>
                <a:rPr lang="ru-RU" sz="1400" b="1" i="1" dirty="0">
                  <a:solidFill>
                    <a:srgbClr val="2C10F8"/>
                  </a:solidFill>
                </a:rPr>
                <a:t> - (3 Ед.); </a:t>
              </a:r>
              <a:r>
                <a:rPr lang="ru-RU" sz="1400" b="1" i="1" dirty="0" err="1">
                  <a:solidFill>
                    <a:srgbClr val="2C10F8"/>
                  </a:solidFill>
                </a:rPr>
                <a:t>Wos</a:t>
              </a:r>
              <a:r>
                <a:rPr lang="ru-RU" sz="1400" b="1" i="1" dirty="0">
                  <a:solidFill>
                    <a:srgbClr val="2C10F8"/>
                  </a:solidFill>
                </a:rPr>
                <a:t> - (1 Ед.). </a:t>
              </a:r>
            </a:p>
          </p:txBody>
        </p:sp>
      </p:grpSp>
      <p:grpSp>
        <p:nvGrpSpPr>
          <p:cNvPr id="91" name="Группа 90">
            <a:extLst>
              <a:ext uri="{FF2B5EF4-FFF2-40B4-BE49-F238E27FC236}">
                <a16:creationId xmlns:a16="http://schemas.microsoft.com/office/drawing/2014/main" id="{51033893-1434-4800-AE51-3BF08C4C937F}"/>
              </a:ext>
            </a:extLst>
          </p:cNvPr>
          <p:cNvGrpSpPr/>
          <p:nvPr/>
        </p:nvGrpSpPr>
        <p:grpSpPr>
          <a:xfrm>
            <a:off x="186710" y="4977997"/>
            <a:ext cx="4497249" cy="15240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2" name="Скругленный прямоугольник 260">
              <a:extLst>
                <a:ext uri="{FF2B5EF4-FFF2-40B4-BE49-F238E27FC236}">
                  <a16:creationId xmlns:a16="http://schemas.microsoft.com/office/drawing/2014/main" id="{9ADADB97-483D-48D8-ABE3-8BF6C21AD1C9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3" name="Скругленный прямоугольник 4">
              <a:extLst>
                <a:ext uri="{FF2B5EF4-FFF2-40B4-BE49-F238E27FC236}">
                  <a16:creationId xmlns:a16="http://schemas.microsoft.com/office/drawing/2014/main" id="{630B1603-0A77-4675-A46F-2314E83E44FD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Оценка техногенного воздействия на свойство и состояние геологической среды в зоне влияния горных работ в Южно-Якутском угольном бассейне (Гриб Г.В.)</a:t>
              </a:r>
            </a:p>
          </p:txBody>
        </p:sp>
      </p:grpSp>
      <p:grpSp>
        <p:nvGrpSpPr>
          <p:cNvPr id="94" name="Группа 93">
            <a:extLst>
              <a:ext uri="{FF2B5EF4-FFF2-40B4-BE49-F238E27FC236}">
                <a16:creationId xmlns:a16="http://schemas.microsoft.com/office/drawing/2014/main" id="{75E3D208-2E0D-4E26-91A1-E64F5E48C759}"/>
              </a:ext>
            </a:extLst>
          </p:cNvPr>
          <p:cNvGrpSpPr/>
          <p:nvPr/>
        </p:nvGrpSpPr>
        <p:grpSpPr>
          <a:xfrm>
            <a:off x="4740717" y="4979438"/>
            <a:ext cx="1026318" cy="15240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5" name="Скругленный прямоугольник 265">
              <a:extLst>
                <a:ext uri="{FF2B5EF4-FFF2-40B4-BE49-F238E27FC236}">
                  <a16:creationId xmlns:a16="http://schemas.microsoft.com/office/drawing/2014/main" id="{DC33AB63-18D6-4549-BC6F-F7D6AC8CBE86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6" name="Скругленный прямоугольник 4">
              <a:extLst>
                <a:ext uri="{FF2B5EF4-FFF2-40B4-BE49-F238E27FC236}">
                  <a16:creationId xmlns:a16="http://schemas.microsoft.com/office/drawing/2014/main" id="{77486635-92F3-42C9-AC1C-9C7BFB8692A4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/>
              <a:r>
                <a:rPr lang="ru-RU" sz="1400" b="1" i="1" dirty="0">
                  <a:solidFill>
                    <a:srgbClr val="2C10F8"/>
                  </a:solidFill>
                </a:rPr>
                <a:t>23.09.2020-31.12.2026</a:t>
              </a:r>
            </a:p>
          </p:txBody>
        </p:sp>
      </p:grpSp>
      <p:grpSp>
        <p:nvGrpSpPr>
          <p:cNvPr id="97" name="Группа 96">
            <a:extLst>
              <a:ext uri="{FF2B5EF4-FFF2-40B4-BE49-F238E27FC236}">
                <a16:creationId xmlns:a16="http://schemas.microsoft.com/office/drawing/2014/main" id="{AE041C18-6AE1-4D3B-B01B-7C5FC636903F}"/>
              </a:ext>
            </a:extLst>
          </p:cNvPr>
          <p:cNvGrpSpPr/>
          <p:nvPr/>
        </p:nvGrpSpPr>
        <p:grpSpPr>
          <a:xfrm>
            <a:off x="5823793" y="4995673"/>
            <a:ext cx="6158084" cy="1478627"/>
            <a:chOff x="0" y="33248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8" name="Скругленный прямоугольник 265">
              <a:extLst>
                <a:ext uri="{FF2B5EF4-FFF2-40B4-BE49-F238E27FC236}">
                  <a16:creationId xmlns:a16="http://schemas.microsoft.com/office/drawing/2014/main" id="{E0B03F40-5959-4315-8044-AE93B5D2984C}"/>
                </a:ext>
              </a:extLst>
            </p:cNvPr>
            <p:cNvSpPr/>
            <p:nvPr/>
          </p:nvSpPr>
          <p:spPr>
            <a:xfrm>
              <a:off x="0" y="33248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9" name="Скругленный прямоугольник 4">
              <a:extLst>
                <a:ext uri="{FF2B5EF4-FFF2-40B4-BE49-F238E27FC236}">
                  <a16:creationId xmlns:a16="http://schemas.microsoft.com/office/drawing/2014/main" id="{5A764338-513E-4B53-A59C-B498E6713E58}"/>
                </a:ext>
              </a:extLst>
            </p:cNvPr>
            <p:cNvSpPr txBox="1"/>
            <p:nvPr/>
          </p:nvSpPr>
          <p:spPr>
            <a:xfrm>
              <a:off x="20105" y="3344974"/>
              <a:ext cx="5435846" cy="371632"/>
            </a:xfrm>
            <a:prstGeom prst="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>
              <a:defPPr>
                <a:defRPr lang="ru-RU"/>
              </a:defPPr>
              <a:lvl1pPr>
                <a:defRPr sz="1400" b="1" i="1">
                  <a:solidFill>
                    <a:srgbClr val="2C10F8"/>
                  </a:solidFill>
                </a:defRPr>
              </a:lvl1pPr>
            </a:lstStyle>
            <a:p>
              <a:r>
                <a:rPr lang="ru-RU" dirty="0"/>
                <a:t>Плановые индикаторы (6 лет): </a:t>
              </a:r>
            </a:p>
            <a:p>
              <a:r>
                <a:rPr lang="ru-RU" dirty="0"/>
                <a:t>Участие в грантах и конкурсах: (3); </a:t>
              </a:r>
            </a:p>
            <a:p>
              <a:r>
                <a:rPr lang="ru-RU" dirty="0"/>
                <a:t>Реализация в договорах: (3 Ед.); </a:t>
              </a:r>
            </a:p>
            <a:p>
              <a:r>
                <a:rPr lang="ru-RU" dirty="0"/>
                <a:t>Статьи: ВАК – (3 Ед.); </a:t>
              </a:r>
              <a:r>
                <a:rPr lang="ru-RU" dirty="0" err="1"/>
                <a:t>Scopus</a:t>
              </a:r>
              <a:r>
                <a:rPr lang="ru-RU" dirty="0"/>
                <a:t> - (6 Ед.); </a:t>
              </a:r>
              <a:r>
                <a:rPr lang="ru-RU" dirty="0" err="1"/>
                <a:t>Wos</a:t>
              </a:r>
              <a:r>
                <a:rPr lang="ru-RU" dirty="0"/>
                <a:t> - (3 Ед.).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238040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3613</TotalTime>
  <Words>2199</Words>
  <Application>Microsoft Office PowerPoint</Application>
  <PresentationFormat>Широкоэкранный</PresentationFormat>
  <Paragraphs>390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Павел Юрьевич Кузнецов</dc:creator>
  <cp:lastModifiedBy>Лидия Дмитриевна Ядреева</cp:lastModifiedBy>
  <cp:revision>203</cp:revision>
  <cp:lastPrinted>2024-05-31T01:37:04Z</cp:lastPrinted>
  <dcterms:created xsi:type="dcterms:W3CDTF">2024-02-08T04:05:53Z</dcterms:created>
  <dcterms:modified xsi:type="dcterms:W3CDTF">2024-05-31T01:37:12Z</dcterms:modified>
</cp:coreProperties>
</file>