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59" r:id="rId4"/>
    <p:sldId id="293" r:id="rId5"/>
    <p:sldId id="310" r:id="rId6"/>
    <p:sldId id="279" r:id="rId7"/>
    <p:sldId id="285" r:id="rId8"/>
    <p:sldId id="306" r:id="rId9"/>
    <p:sldId id="311" r:id="rId10"/>
    <p:sldId id="287" r:id="rId11"/>
    <p:sldId id="307" r:id="rId12"/>
    <p:sldId id="312" r:id="rId13"/>
    <p:sldId id="313" r:id="rId14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A3752D3-D272-4D99-B878-6ED9E2A33274}">
          <p14:sldIdLst>
            <p14:sldId id="256"/>
            <p14:sldId id="258"/>
            <p14:sldId id="259"/>
            <p14:sldId id="293"/>
            <p14:sldId id="310"/>
            <p14:sldId id="279"/>
            <p14:sldId id="285"/>
            <p14:sldId id="306"/>
            <p14:sldId id="311"/>
            <p14:sldId id="287"/>
            <p14:sldId id="307"/>
            <p14:sldId id="312"/>
            <p14:sldId id="31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E02"/>
    <a:srgbClr val="38F12F"/>
    <a:srgbClr val="FF3300"/>
    <a:srgbClr val="56BB23"/>
    <a:srgbClr val="E9FB05"/>
    <a:srgbClr val="9900CC"/>
    <a:srgbClr val="FAF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8" autoAdjust="0"/>
    <p:restoredTop sz="94638" autoAdjust="0"/>
  </p:normalViewPr>
  <p:slideViewPr>
    <p:cSldViewPr>
      <p:cViewPr varScale="1">
        <p:scale>
          <a:sx n="109" d="100"/>
          <a:sy n="109" d="100"/>
        </p:scale>
        <p:origin x="199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87831668008834E-2"/>
          <c:y val="6.7711143210177419E-2"/>
          <c:w val="0.74244617596656048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 счет средств РФ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103</c:v>
                </c:pt>
                <c:pt idx="1">
                  <c:v>108</c:v>
                </c:pt>
                <c:pt idx="2">
                  <c:v>122</c:v>
                </c:pt>
                <c:pt idx="3">
                  <c:v>130</c:v>
                </c:pt>
                <c:pt idx="4">
                  <c:v>131</c:v>
                </c:pt>
                <c:pt idx="5">
                  <c:v>125</c:v>
                </c:pt>
                <c:pt idx="6">
                  <c:v>115</c:v>
                </c:pt>
                <c:pt idx="7">
                  <c:v>101</c:v>
                </c:pt>
                <c:pt idx="8">
                  <c:v>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F1-4A3F-8C02-3DF335E372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 полным возмещением затрат 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1.3008039036408223E-2"/>
                  <c:y val="-1.4414313526830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5F1-4A3F-8C02-3DF335E3722D}"/>
                </c:ext>
              </c:extLst>
            </c:dLbl>
            <c:dLbl>
              <c:idx val="1"/>
              <c:layout>
                <c:manualLayout>
                  <c:x val="2.7461415743528454E-2"/>
                  <c:y val="-7.20715676341543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5F1-4A3F-8C02-3DF335E3722D}"/>
                </c:ext>
              </c:extLst>
            </c:dLbl>
            <c:dLbl>
              <c:idx val="2"/>
              <c:layout>
                <c:manualLayout>
                  <c:x val="1.8789389719256325E-2"/>
                  <c:y val="-2.1621470290246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5F1-4A3F-8C02-3DF335E3722D}"/>
                </c:ext>
              </c:extLst>
            </c:dLbl>
            <c:dLbl>
              <c:idx val="3"/>
              <c:layout>
                <c:manualLayout>
                  <c:x val="1.5898714377832225E-2"/>
                  <c:y val="-1.9219084702440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5F1-4A3F-8C02-3DF335E3722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4</c:v>
                </c:pt>
                <c:pt idx="1">
                  <c:v>5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2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5F1-4A3F-8C02-3DF335E372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116544"/>
        <c:axId val="37122560"/>
        <c:axId val="0"/>
      </c:bar3DChart>
      <c:catAx>
        <c:axId val="35116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7122560"/>
        <c:crosses val="autoZero"/>
        <c:auto val="1"/>
        <c:lblAlgn val="ctr"/>
        <c:lblOffset val="100"/>
        <c:noMultiLvlLbl val="0"/>
      </c:catAx>
      <c:valAx>
        <c:axId val="37122560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351165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924877721018932"/>
          <c:y val="6.651676032817723E-2"/>
          <c:w val="0.14930588511909931"/>
          <c:h val="0.9150141910997475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940509977006"/>
          <c:y val="2.9997545982935792E-2"/>
          <c:w val="0.69765270188834227"/>
          <c:h val="0.63951497673098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FD47-4F7F-A44F-2F045321944F}"/>
              </c:ext>
            </c:extLst>
          </c:dPt>
          <c:dPt>
            <c:idx val="1"/>
            <c:bubble3D val="0"/>
            <c:spPr>
              <a:solidFill>
                <a:srgbClr val="38F12F"/>
              </a:solidFill>
            </c:spPr>
            <c:extLst>
              <c:ext xmlns:c16="http://schemas.microsoft.com/office/drawing/2014/chart" uri="{C3380CC4-5D6E-409C-BE32-E72D297353CC}">
                <c16:uniqueId val="{00000003-FD47-4F7F-A44F-2F045321944F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5-FD47-4F7F-A44F-2F045321944F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Особая квота</c:v>
                </c:pt>
                <c:pt idx="1">
                  <c:v>На общих основаниях</c:v>
                </c:pt>
                <c:pt idx="2">
                  <c:v>Отдельная квота </c:v>
                </c:pt>
                <c:pt idx="3">
                  <c:v>Целевая квота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82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47-4F7F-A44F-2F04532194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7.4198615978696009E-2"/>
          <c:y val="0.6735786389416647"/>
          <c:w val="0.8309507144940238"/>
          <c:h val="0.3056267306445559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940509977006"/>
          <c:y val="2.9997545982935792E-2"/>
          <c:w val="0.69765270188834227"/>
          <c:h val="0.63951497673098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FD47-4F7F-A44F-2F045321944F}"/>
              </c:ext>
            </c:extLst>
          </c:dPt>
          <c:dPt>
            <c:idx val="1"/>
            <c:bubble3D val="0"/>
            <c:spPr>
              <a:solidFill>
                <a:srgbClr val="38F12F"/>
              </a:solidFill>
            </c:spPr>
            <c:extLst>
              <c:ext xmlns:c16="http://schemas.microsoft.com/office/drawing/2014/chart" uri="{C3380CC4-5D6E-409C-BE32-E72D297353CC}">
                <c16:uniqueId val="{00000003-FD47-4F7F-A44F-2F045321944F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5-FD47-4F7F-A44F-2F045321944F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Отдельная квота </c:v>
                </c:pt>
                <c:pt idx="1">
                  <c:v>Целевая квота </c:v>
                </c:pt>
                <c:pt idx="2">
                  <c:v>КЦП </c:v>
                </c:pt>
                <c:pt idx="3">
                  <c:v>ДОПОУ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0.5</c:v>
                </c:pt>
                <c:pt idx="1">
                  <c:v>0.5</c:v>
                </c:pt>
                <c:pt idx="2">
                  <c:v>33</c:v>
                </c:pt>
                <c:pt idx="3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47-4F7F-A44F-2F04532194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7.4198615978696009E-2"/>
          <c:y val="0.7026014338772486"/>
          <c:w val="0.90844640999484905"/>
          <c:h val="0.27660393570897185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87831668008584E-2"/>
          <c:y val="6.7711143210177419E-2"/>
          <c:w val="0.90228105267737047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1.5971057585918182E-2"/>
                  <c:y val="-1.9219273866660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D0-4303-B9DD-58A910E446B4}"/>
                </c:ext>
              </c:extLst>
            </c:dLbl>
            <c:dLbl>
              <c:idx val="1"/>
              <c:layout>
                <c:manualLayout>
                  <c:x val="1.2971817421082091E-2"/>
                  <c:y val="-2.4023855878051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D0-4303-B9DD-58A910E446B4}"/>
                </c:ext>
              </c:extLst>
            </c:dLbl>
            <c:dLbl>
              <c:idx val="2"/>
              <c:layout>
                <c:manualLayout>
                  <c:x val="1.5880601018782931E-2"/>
                  <c:y val="-2.4023855878051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2D0-4303-B9DD-58A910E446B4}"/>
                </c:ext>
              </c:extLst>
            </c:dLbl>
            <c:dLbl>
              <c:idx val="3"/>
              <c:layout>
                <c:manualLayout>
                  <c:x val="1.0081009905512696E-2"/>
                  <c:y val="-1.9219084702440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D0-4303-B9DD-58A910E446B4}"/>
                </c:ext>
              </c:extLst>
            </c:dLbl>
            <c:dLbl>
              <c:idx val="4"/>
              <c:layout>
                <c:manualLayout>
                  <c:x val="1.4453376707120189E-2"/>
                  <c:y val="-2.8828627053661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2D0-4303-B9DD-58A910E446B4}"/>
                </c:ext>
              </c:extLst>
            </c:dLbl>
            <c:dLbl>
              <c:idx val="5"/>
              <c:layout>
                <c:manualLayout>
                  <c:x val="1.3170937100075277E-2"/>
                  <c:y val="-2.8828627053661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2D0-4303-B9DD-58A910E446B4}"/>
                </c:ext>
              </c:extLst>
            </c:dLbl>
            <c:dLbl>
              <c:idx val="6"/>
              <c:layout>
                <c:manualLayout>
                  <c:x val="8.780624733383589E-3"/>
                  <c:y val="-4.5645326168297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2D0-4303-B9DD-58A910E446B4}"/>
                </c:ext>
              </c:extLst>
            </c:dLbl>
            <c:dLbl>
              <c:idx val="7"/>
              <c:layout>
                <c:manualLayout>
                  <c:x val="1.1707384413215739E-2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2D0-4303-B9DD-58A910E446B4}"/>
                </c:ext>
              </c:extLst>
            </c:dLbl>
            <c:dLbl>
              <c:idx val="8"/>
              <c:layout>
                <c:manualLayout>
                  <c:x val="-1.4634374555640389E-3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2D0-4303-B9DD-58A910E446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57.23</c:v>
                </c:pt>
                <c:pt idx="1">
                  <c:v>57.54</c:v>
                </c:pt>
                <c:pt idx="2">
                  <c:v>56.33</c:v>
                </c:pt>
                <c:pt idx="3">
                  <c:v>58.37</c:v>
                </c:pt>
                <c:pt idx="4">
                  <c:v>63.3</c:v>
                </c:pt>
                <c:pt idx="5">
                  <c:v>63.4</c:v>
                </c:pt>
                <c:pt idx="6">
                  <c:v>66.569999999999993</c:v>
                </c:pt>
                <c:pt idx="7">
                  <c:v>62.14</c:v>
                </c:pt>
                <c:pt idx="8">
                  <c:v>58.15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2D0-4303-B9DD-58A910E44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434432"/>
        <c:axId val="32638080"/>
        <c:axId val="0"/>
      </c:bar3DChart>
      <c:catAx>
        <c:axId val="36434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32638080"/>
        <c:crosses val="autoZero"/>
        <c:auto val="1"/>
        <c:lblAlgn val="ctr"/>
        <c:lblOffset val="100"/>
        <c:noMultiLvlLbl val="0"/>
      </c:catAx>
      <c:valAx>
        <c:axId val="32638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36434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49114173228346E-2"/>
          <c:y val="0"/>
          <c:w val="0.8827643263342082"/>
          <c:h val="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hade val="60000"/>
                    </a:schemeClr>
                  </a:gs>
                  <a:gs pos="33000">
                    <a:schemeClr val="accent6">
                      <a:tint val="86500"/>
                    </a:schemeClr>
                  </a:gs>
                  <a:gs pos="46750">
                    <a:schemeClr val="accent6">
                      <a:tint val="71000"/>
                      <a:satMod val="112000"/>
                    </a:schemeClr>
                  </a:gs>
                  <a:gs pos="53000">
                    <a:schemeClr val="accent6">
                      <a:tint val="71000"/>
                      <a:satMod val="112000"/>
                    </a:schemeClr>
                  </a:gs>
                  <a:gs pos="68000">
                    <a:schemeClr val="accent6">
                      <a:tint val="86000"/>
                    </a:schemeClr>
                  </a:gs>
                  <a:gs pos="100000">
                    <a:schemeClr val="accent6">
                      <a:shade val="60000"/>
                    </a:schemeClr>
                  </a:gs>
                </a:gsLst>
                <a:lin ang="8350000" scaled="1"/>
              </a:gradFill>
              <a:ln w="9525" cap="flat" cmpd="sng" algn="ctr">
                <a:solidFill>
                  <a:schemeClr val="accent6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C82-4F64-A458-EC29B354EC72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BC82-4F64-A458-EC29B354EC72}"/>
              </c:ext>
            </c:extLst>
          </c:dPt>
          <c:dPt>
            <c:idx val="3"/>
            <c:bubble3D val="0"/>
            <c:spPr>
              <a:solidFill>
                <a:srgbClr val="56BB23"/>
              </a:solidFill>
            </c:spPr>
            <c:extLst>
              <c:ext xmlns:c16="http://schemas.microsoft.com/office/drawing/2014/chart" uri="{C3380CC4-5D6E-409C-BE32-E72D297353CC}">
                <c16:uniqueId val="{00000005-BC82-4F64-A458-EC29B354EC7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shade val="60000"/>
                    </a:schemeClr>
                  </a:gs>
                  <a:gs pos="33000">
                    <a:schemeClr val="accent3">
                      <a:tint val="86500"/>
                    </a:schemeClr>
                  </a:gs>
                  <a:gs pos="46750">
                    <a:schemeClr val="accent3">
                      <a:tint val="71000"/>
                      <a:satMod val="112000"/>
                    </a:schemeClr>
                  </a:gs>
                  <a:gs pos="53000">
                    <a:schemeClr val="accent3">
                      <a:tint val="71000"/>
                      <a:satMod val="112000"/>
                    </a:schemeClr>
                  </a:gs>
                  <a:gs pos="68000">
                    <a:schemeClr val="accent3">
                      <a:tint val="86000"/>
                    </a:schemeClr>
                  </a:gs>
                  <a:gs pos="100000">
                    <a:schemeClr val="accent3">
                      <a:shade val="60000"/>
                    </a:schemeClr>
                  </a:gs>
                </a:gsLst>
                <a:lin ang="8350000" scaled="1"/>
              </a:gradFill>
              <a:ln w="9525" cap="flat" cmpd="sng" algn="ctr">
                <a:solidFill>
                  <a:schemeClr val="accent3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C82-4F64-A458-EC29B354EC72}"/>
              </c:ext>
            </c:extLst>
          </c:dPt>
          <c:dLbls>
            <c:dLbl>
              <c:idx val="0"/>
              <c:layout>
                <c:manualLayout>
                  <c:x val="3.5577646544181968E-2"/>
                  <c:y val="-0.1376941518063183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Выпускники ОУ СПО – 73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C82-4F64-A458-EC29B354EC72}"/>
                </c:ext>
              </c:extLst>
            </c:dLbl>
            <c:dLbl>
              <c:idx val="2"/>
              <c:layout>
                <c:manualLayout>
                  <c:x val="2.7908027121609797E-2"/>
                  <c:y val="-0.11070113494161987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</a:rPr>
                      <a:t>Выпускники прошлых лет – 6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C82-4F64-A458-EC29B354EC72}"/>
                </c:ext>
              </c:extLst>
            </c:dLbl>
            <c:dLbl>
              <c:idx val="3"/>
              <c:layout>
                <c:manualLayout>
                  <c:x val="-6.1800306211723534E-2"/>
                  <c:y val="6.9162048363647574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</a:rPr>
                      <a:t>Выпускники 2024 года – 22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C82-4F64-A458-EC29B354EC72}"/>
                </c:ext>
              </c:extLst>
            </c:dLbl>
            <c:dLbl>
              <c:idx val="4"/>
              <c:layout>
                <c:manualLayout>
                  <c:x val="-0.15893263342082239"/>
                  <c:y val="-2.3626624511385842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Выпускники </a:t>
                    </a:r>
                  </a:p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СОО – 28</a:t>
                    </a:r>
                    <a:endParaRPr lang="ru-RU" sz="1600" dirty="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C82-4F64-A458-EC29B354EC72}"/>
                </c:ext>
              </c:extLst>
            </c:dLbl>
            <c:spPr>
              <a:gradFill rotWithShape="1">
                <a:gsLst>
                  <a:gs pos="20000">
                    <a:schemeClr val="accent5">
                      <a:tint val="9000"/>
                    </a:schemeClr>
                  </a:gs>
                  <a:gs pos="100000">
                    <a:schemeClr val="accent5">
                      <a:tint val="70000"/>
                      <a:satMod val="100000"/>
                    </a:schemeClr>
                  </a:gs>
                </a:gsLst>
                <a:path path="circle">
                  <a:fillToRect l="-15000" t="-15000" r="115000" b="115000"/>
                </a:path>
              </a:gradFill>
              <a:ln w="9525" cap="flat" cmpd="sng" algn="ctr">
                <a:solidFill>
                  <a:schemeClr val="accent5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30000" dist="101600" dir="2700000" algn="tl" rotWithShape="0">
                  <a:srgbClr val="000000">
                    <a:alpha val="35000"/>
                  </a:srgbClr>
                </a:outerShdw>
              </a:effectLst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Выпускники ОУ СПО</c:v>
                </c:pt>
                <c:pt idx="1">
                  <c:v>Выпускники СОО</c:v>
                </c:pt>
                <c:pt idx="2">
                  <c:v>Выпускники СОО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73</c:v>
                </c:pt>
                <c:pt idx="2">
                  <c:v>14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C82-4F64-A458-EC29B354EC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38100" cap="flat" cmpd="sng" algn="ctr">
              <a:solidFill>
                <a:schemeClr val="accent3"/>
              </a:solidFill>
              <a:prstDash val="solid"/>
            </a:ln>
            <a:effectLst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</c:spPr>
        </c:serLines>
      </c:ofPieChart>
      <c:spPr>
        <a:solidFill>
          <a:schemeClr val="lt1"/>
        </a:solidFill>
        <a:ln w="25400" cap="flat" cmpd="sng" algn="ctr">
          <a:solidFill>
            <a:schemeClr val="tx1"/>
          </a:solidFill>
          <a:prstDash val="solid"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DD600-47EA-471A-BC5B-2D5C7DE0D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71492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4BF70-C8E4-4E9C-A422-D27FBBAD8A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74083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14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5286412"/>
          </a:xfrm>
        </p:spPr>
        <p:txBody>
          <a:bodyPr>
            <a:normAutofit/>
          </a:bodyPr>
          <a:lstStyle/>
          <a:p>
            <a:r>
              <a:rPr lang="ru-RU" sz="67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Об итогах</a:t>
            </a: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приемной кампании </a:t>
            </a: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</a:t>
            </a:r>
            <a:b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ТИ (Ф) СВФУ В Г.НЕРЮНГРИ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900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2024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ГОД</a:t>
            </a:r>
            <a:endParaRPr lang="ru-RU" sz="4900" dirty="0">
              <a:solidFill>
                <a:schemeClr val="bg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Выводы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8858312" cy="5094938"/>
          </a:xfrm>
        </p:spPr>
        <p:txBody>
          <a:bodyPr>
            <a:normAutofit lnSpcReduction="10000"/>
          </a:bodyPr>
          <a:lstStyle/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1. Выполнение КЦП 2024 года 100 %. 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2. Снижение среднего балла ЕГЭ.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3. Зачисление абитуриентов по 4 основаниям  (целевой прием, квота по особым правам, отдельная квота и прием на общих основаниях) прошел без замечаний и нареканий со стороны ЦПК, председателя Приемной комиссии.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4. На период основной работы ОК привлекать специалистов от кафедр.</a:t>
            </a:r>
          </a:p>
          <a:p>
            <a:pPr marL="880110" indent="-742950">
              <a:buNone/>
            </a:pPr>
            <a:endParaRPr lang="ru-RU" sz="3400" dirty="0" smtClean="0">
              <a:solidFill>
                <a:schemeClr val="bg1"/>
              </a:solidFill>
            </a:endParaRPr>
          </a:p>
          <a:p>
            <a:pPr marL="880110" indent="-742950">
              <a:buNone/>
            </a:pPr>
            <a:endParaRPr lang="ru-RU" sz="3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709160"/>
          </a:xfrm>
        </p:spPr>
        <p:txBody>
          <a:bodyPr>
            <a:normAutofit fontScale="70000" lnSpcReduction="20000"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1. Принять отчет Отборочной комиссии за 2024 год.</a:t>
            </a: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2. До 15.12.2024 г. (предварительно) представить предложения в Правила приема на 2025 год по утверждению профилей и специализаций по ОП ВО, в рамках выделенных бюджетных места, а также мест по ДОПОУ (очное, очно-заочное и заочное отделение). 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3. Разработать программу </a:t>
            </a:r>
            <a:r>
              <a:rPr lang="ru-RU" dirty="0" err="1" smtClean="0">
                <a:solidFill>
                  <a:schemeClr val="bg1"/>
                </a:solidFill>
              </a:rPr>
              <a:t>профориентационной</a:t>
            </a:r>
            <a:r>
              <a:rPr lang="ru-RU" dirty="0" smtClean="0">
                <a:solidFill>
                  <a:schemeClr val="bg1"/>
                </a:solidFill>
              </a:rPr>
              <a:t> деятельности с учетом направлений и предложений от кафедр, совместно с отделом ВУР. Кафедрам предоставить свои предложения по формам работы со школьниками и конкретными мероприятиями с указанием сроков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(до 09.12.2024 г.).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4. Активизировать работу по направлению целевого приема с промышленными предприятиями региона, органами власти и местного самоуправления.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Постановление</a:t>
            </a:r>
            <a:r>
              <a:rPr kumimoji="0" lang="ru-RU" sz="36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6664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42852"/>
            <a:ext cx="9144000" cy="5286412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67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План работы</a:t>
            </a: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Отборочной комиссии</a:t>
            </a: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ТИ (Ф) СВФУ В Г.НЕРЮНГРИ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900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2025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ГОД</a:t>
            </a:r>
            <a:endParaRPr lang="ru-RU" sz="4900" dirty="0">
              <a:solidFill>
                <a:schemeClr val="bg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331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036496" cy="47091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Январь 2025 г. – утверждение Правил приема на обучение по программам </a:t>
            </a:r>
            <a:r>
              <a:rPr lang="ru-RU" dirty="0" err="1" smtClean="0">
                <a:solidFill>
                  <a:schemeClr val="bg1"/>
                </a:solidFill>
              </a:rPr>
              <a:t>специалитета</a:t>
            </a:r>
            <a:r>
              <a:rPr lang="ru-RU" dirty="0" smtClean="0">
                <a:solidFill>
                  <a:schemeClr val="bg1"/>
                </a:solidFill>
              </a:rPr>
              <a:t> и программам </a:t>
            </a:r>
            <a:r>
              <a:rPr lang="ru-RU" dirty="0" err="1" smtClean="0">
                <a:solidFill>
                  <a:schemeClr val="bg1"/>
                </a:solidFill>
              </a:rPr>
              <a:t>бакалавриата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1"/>
                </a:solidFill>
              </a:rPr>
              <a:t>До 01.02.2025 – утверждение программ ВИ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До 01.03.2025 </a:t>
            </a:r>
            <a:r>
              <a:rPr lang="ru-RU" dirty="0">
                <a:solidFill>
                  <a:schemeClr val="bg1"/>
                </a:solidFill>
              </a:rPr>
              <a:t>– утверждение составов </a:t>
            </a:r>
            <a:r>
              <a:rPr lang="ru-RU" dirty="0" err="1">
                <a:solidFill>
                  <a:schemeClr val="bg1"/>
                </a:solidFill>
              </a:rPr>
              <a:t>ЭиАК</a:t>
            </a:r>
            <a:endParaRPr lang="ru-RU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До 01.06.2025 – утверждение расписания ВИ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20.06.25-20.07.25 – прием документов на места КЦП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15.07.25-24.07.25 – проведение ВИ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Bookman Old Style" pitchFamily="18" charset="0"/>
              </a:rPr>
              <a:t>Основные сроки Приемной кампании – 2025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948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58530"/>
            <a:ext cx="8929718" cy="64294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Контрольные цифры приема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8659808"/>
              </p:ext>
            </p:extLst>
          </p:nvPr>
        </p:nvGraphicFramePr>
        <p:xfrm>
          <a:off x="179512" y="1223387"/>
          <a:ext cx="8750776" cy="4263013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612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227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Направление подготовки 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КЦП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(очное)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КЦП 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(заочное)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08.03.01 Строительство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09.03.03 Прикладная</a:t>
                      </a:r>
                      <a:r>
                        <a:rPr kumimoji="0" lang="ru-RU" sz="1800" kern="1200" baseline="0" dirty="0" smtClean="0">
                          <a:solidFill>
                            <a:schemeClr val="bg1"/>
                          </a:solidFill>
                        </a:rPr>
                        <a:t> информатика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13.03.02 Электроэнергетика и электротехника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44.03.02 Психолого-педагогическое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3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45.03.01 Филология. Профиль «Зарубежная</a:t>
                      </a:r>
                      <a:r>
                        <a:rPr kumimoji="0" lang="ru-RU" sz="1800" kern="1200" baseline="0" dirty="0" smtClean="0">
                          <a:solidFill>
                            <a:schemeClr val="bg1"/>
                          </a:solidFill>
                        </a:rPr>
                        <a:t> филология</a:t>
                      </a: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»</a:t>
                      </a:r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21.05.04 Горное дело (ОПИ, МД)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44.03.05  Педагогическое образование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Всего по ТИ (ф) СВФУ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101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55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476672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 smtClean="0">
                <a:solidFill>
                  <a:schemeClr val="bg1"/>
                </a:solidFill>
              </a:rPr>
              <a:t>Всего (очное, заочное отделение) – </a:t>
            </a:r>
            <a:r>
              <a:rPr lang="ru-RU" sz="2200" b="1" u="sng" dirty="0" smtClean="0">
                <a:solidFill>
                  <a:schemeClr val="bg1"/>
                </a:solidFill>
              </a:rPr>
              <a:t>156</a:t>
            </a:r>
            <a:r>
              <a:rPr lang="ru-RU" sz="2200" u="sng" dirty="0" smtClean="0">
                <a:solidFill>
                  <a:schemeClr val="bg1"/>
                </a:solidFill>
              </a:rPr>
              <a:t>,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из них: </a:t>
            </a:r>
            <a:r>
              <a:rPr lang="ru-RU" i="1" dirty="0" smtClean="0">
                <a:solidFill>
                  <a:schemeClr val="bg1"/>
                </a:solidFill>
              </a:rPr>
              <a:t>очное отделение – 101, заочное - 55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8707864"/>
              </p:ext>
            </p:extLst>
          </p:nvPr>
        </p:nvGraphicFramePr>
        <p:xfrm>
          <a:off x="107504" y="1124744"/>
          <a:ext cx="8786874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8929718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Показатели приема абитуриентов (очное отделение) за 2016-2024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гг.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7000507"/>
              </p:ext>
            </p:extLst>
          </p:nvPr>
        </p:nvGraphicFramePr>
        <p:xfrm>
          <a:off x="179512" y="1028984"/>
          <a:ext cx="475252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0" y="260648"/>
            <a:ext cx="9036496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Структура приема (очное)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99538" y="1412776"/>
            <a:ext cx="404446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Особая квота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>
                <a:solidFill>
                  <a:schemeClr val="bg1"/>
                </a:solidFill>
              </a:rPr>
              <a:t>4</a:t>
            </a:r>
            <a:r>
              <a:rPr lang="ru-RU" sz="2000" b="1" dirty="0" smtClean="0">
                <a:solidFill>
                  <a:schemeClr val="bg1"/>
                </a:solidFill>
              </a:rPr>
              <a:t> % </a:t>
            </a:r>
          </a:p>
          <a:p>
            <a:r>
              <a:rPr lang="ru-RU" sz="1600" i="1" dirty="0" smtClean="0">
                <a:solidFill>
                  <a:schemeClr val="bg1"/>
                </a:solidFill>
              </a:rPr>
              <a:t>(дети-сироты; оставшиеся без попечения родителей) </a:t>
            </a:r>
            <a:r>
              <a:rPr lang="ru-RU" sz="1600" b="1" i="1" dirty="0" smtClean="0">
                <a:solidFill>
                  <a:schemeClr val="bg1"/>
                </a:solidFill>
              </a:rPr>
              <a:t>(4 студента)</a:t>
            </a: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Отдельная квота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3 </a:t>
            </a:r>
            <a:r>
              <a:rPr lang="ru-RU" sz="2000" b="1" dirty="0">
                <a:solidFill>
                  <a:schemeClr val="bg1"/>
                </a:solidFill>
              </a:rPr>
              <a:t>%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1600" i="1" dirty="0" smtClean="0">
                <a:solidFill>
                  <a:schemeClr val="bg1"/>
                </a:solidFill>
              </a:rPr>
              <a:t>(дети участников СВО) </a:t>
            </a:r>
            <a:r>
              <a:rPr lang="ru-RU" sz="1600" b="1" i="1" dirty="0" smtClean="0">
                <a:solidFill>
                  <a:schemeClr val="bg1"/>
                </a:solidFill>
              </a:rPr>
              <a:t>(3 студента)</a:t>
            </a:r>
            <a:endParaRPr lang="ru-RU" sz="1600" b="1" i="1" dirty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Целевая квота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1 </a:t>
            </a:r>
            <a:r>
              <a:rPr lang="ru-RU" sz="2000" b="1" dirty="0">
                <a:solidFill>
                  <a:schemeClr val="bg1"/>
                </a:solidFill>
              </a:rPr>
              <a:t>%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(АО </a:t>
            </a:r>
            <a:r>
              <a:rPr lang="ru-RU" sz="1600" dirty="0">
                <a:solidFill>
                  <a:schemeClr val="bg1"/>
                </a:solidFill>
              </a:rPr>
              <a:t>«</a:t>
            </a:r>
            <a:r>
              <a:rPr lang="ru-RU" sz="1600" dirty="0" smtClean="0">
                <a:solidFill>
                  <a:schemeClr val="bg1"/>
                </a:solidFill>
              </a:rPr>
              <a:t>ДРСК») </a:t>
            </a:r>
            <a:r>
              <a:rPr lang="ru-RU" sz="1600" b="1" i="1" dirty="0" smtClean="0">
                <a:solidFill>
                  <a:schemeClr val="bg1"/>
                </a:solidFill>
              </a:rPr>
              <a:t>(1 студент)</a:t>
            </a:r>
            <a:endParaRPr lang="ru-RU" sz="1600" b="1" i="1" dirty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На общих основаниях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82 %</a:t>
            </a:r>
          </a:p>
          <a:p>
            <a:r>
              <a:rPr lang="ru-RU" sz="1600" b="1" i="1" dirty="0" smtClean="0">
                <a:solidFill>
                  <a:schemeClr val="bg1"/>
                </a:solidFill>
              </a:rPr>
              <a:t>(80 студентов)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3464111"/>
              </p:ext>
            </p:extLst>
          </p:nvPr>
        </p:nvGraphicFramePr>
        <p:xfrm>
          <a:off x="179512" y="1028984"/>
          <a:ext cx="475252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0" y="260648"/>
            <a:ext cx="9036496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Структура приема (заочное)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1857364"/>
            <a:ext cx="38929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Отдельная квота</a:t>
            </a:r>
            <a:r>
              <a:rPr lang="ru-RU" sz="2000" b="1" dirty="0" smtClean="0">
                <a:solidFill>
                  <a:schemeClr val="bg1"/>
                </a:solidFill>
              </a:rPr>
              <a:t> 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0,5 %</a:t>
            </a:r>
          </a:p>
          <a:p>
            <a:r>
              <a:rPr lang="ru-RU" sz="1600" i="1" dirty="0">
                <a:solidFill>
                  <a:schemeClr val="bg1"/>
                </a:solidFill>
              </a:rPr>
              <a:t>(дети участников СВО) </a:t>
            </a:r>
            <a:r>
              <a:rPr lang="ru-RU" sz="1600" b="1" i="1" dirty="0">
                <a:solidFill>
                  <a:schemeClr val="bg1"/>
                </a:solidFill>
              </a:rPr>
              <a:t>(3 студента)</a:t>
            </a:r>
          </a:p>
          <a:p>
            <a:endParaRPr lang="ru-RU" sz="1600" b="1" i="1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Целевая квота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0,5 %</a:t>
            </a:r>
          </a:p>
          <a:p>
            <a:r>
              <a:rPr lang="ru-RU" sz="1600" dirty="0">
                <a:solidFill>
                  <a:schemeClr val="bg1"/>
                </a:solidFill>
              </a:rPr>
              <a:t>(АО «</a:t>
            </a:r>
            <a:r>
              <a:rPr lang="ru-RU" sz="1600" dirty="0" smtClean="0">
                <a:solidFill>
                  <a:schemeClr val="bg1"/>
                </a:solidFill>
              </a:rPr>
              <a:t>ДРСК») </a:t>
            </a:r>
            <a:r>
              <a:rPr lang="ru-RU" sz="1600" b="1" i="1" dirty="0">
                <a:solidFill>
                  <a:schemeClr val="bg1"/>
                </a:solidFill>
              </a:rPr>
              <a:t>(1 студент</a:t>
            </a:r>
            <a:r>
              <a:rPr lang="ru-RU" sz="1600" b="1" i="1" dirty="0" smtClean="0">
                <a:solidFill>
                  <a:schemeClr val="bg1"/>
                </a:solidFill>
              </a:rPr>
              <a:t>)</a:t>
            </a:r>
          </a:p>
          <a:p>
            <a:endParaRPr lang="ru-RU" sz="1600" b="1" i="1" dirty="0">
              <a:solidFill>
                <a:schemeClr val="bg1"/>
              </a:solidFill>
            </a:endParaRPr>
          </a:p>
          <a:p>
            <a:r>
              <a:rPr lang="ru-RU" b="1" u="sng" dirty="0" smtClean="0">
                <a:solidFill>
                  <a:schemeClr val="bg1"/>
                </a:solidFill>
              </a:rPr>
              <a:t>КЦП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– </a:t>
            </a:r>
            <a:r>
              <a:rPr lang="ru-RU" b="1" dirty="0" smtClean="0">
                <a:solidFill>
                  <a:schemeClr val="bg1"/>
                </a:solidFill>
              </a:rPr>
              <a:t>33% </a:t>
            </a:r>
          </a:p>
          <a:p>
            <a:r>
              <a:rPr lang="ru-RU" sz="1600" i="1" dirty="0" smtClean="0">
                <a:solidFill>
                  <a:schemeClr val="bg1"/>
                </a:solidFill>
              </a:rPr>
              <a:t>(на общих основаниях) </a:t>
            </a:r>
            <a:r>
              <a:rPr lang="ru-RU" sz="1600" b="1" i="1" dirty="0" smtClean="0">
                <a:solidFill>
                  <a:schemeClr val="bg1"/>
                </a:solidFill>
              </a:rPr>
              <a:t>(53 </a:t>
            </a:r>
            <a:r>
              <a:rPr lang="ru-RU" sz="1600" b="1" i="1" dirty="0">
                <a:solidFill>
                  <a:schemeClr val="bg1"/>
                </a:solidFill>
              </a:rPr>
              <a:t>студента)</a:t>
            </a:r>
          </a:p>
          <a:p>
            <a:endParaRPr lang="ru-RU" sz="1600" b="1" i="1" dirty="0">
              <a:solidFill>
                <a:schemeClr val="bg1"/>
              </a:solidFill>
            </a:endParaRPr>
          </a:p>
          <a:p>
            <a:r>
              <a:rPr lang="ru-RU" sz="1600" b="1" u="sng" dirty="0" smtClean="0">
                <a:solidFill>
                  <a:schemeClr val="bg1"/>
                </a:solidFill>
              </a:rPr>
              <a:t>ДОПОУ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– </a:t>
            </a:r>
            <a:r>
              <a:rPr lang="ru-RU" sz="1600" b="1" dirty="0" smtClean="0">
                <a:solidFill>
                  <a:schemeClr val="bg1"/>
                </a:solidFill>
              </a:rPr>
              <a:t>66% </a:t>
            </a:r>
            <a:r>
              <a:rPr lang="ru-RU" sz="1400" b="1" i="1" dirty="0" smtClean="0">
                <a:solidFill>
                  <a:schemeClr val="bg1"/>
                </a:solidFill>
              </a:rPr>
              <a:t>(108 студентов)</a:t>
            </a:r>
            <a:endParaRPr lang="ru-RU" sz="1400" b="1" i="1" dirty="0">
              <a:solidFill>
                <a:schemeClr val="bg1"/>
              </a:solidFill>
            </a:endParaRPr>
          </a:p>
          <a:p>
            <a:endParaRPr lang="ru-RU" sz="1600" b="1" i="1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68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571472" y="357166"/>
            <a:ext cx="8229600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Информация по зачислению на бюджетные места </a:t>
            </a:r>
            <a:b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(ЕГЭ зачисленных по общему конкурсу)</a:t>
            </a:r>
            <a:endParaRPr kumimoji="0" lang="ru-RU" sz="28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615870"/>
              </p:ext>
            </p:extLst>
          </p:nvPr>
        </p:nvGraphicFramePr>
        <p:xfrm>
          <a:off x="611559" y="1643050"/>
          <a:ext cx="7848873" cy="357672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4752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35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ysClr val="windowText" lastClr="000000"/>
                          </a:solidFill>
                        </a:rPr>
                        <a:t>Направление подготовки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ysClr val="windowText" lastClr="000000"/>
                          </a:solidFill>
                        </a:rPr>
                        <a:t>Зачислены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ysClr val="windowText" lastClr="000000"/>
                          </a:solidFill>
                        </a:rPr>
                        <a:t>Из них, зачислены по результатам</a:t>
                      </a:r>
                      <a:r>
                        <a:rPr lang="ru-RU" sz="1200" b="1" baseline="0" dirty="0" smtClean="0">
                          <a:solidFill>
                            <a:sysClr val="windowText" lastClr="000000"/>
                          </a:solidFill>
                        </a:rPr>
                        <a:t> ЕГЭ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Средний балл ЕГЭ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Педагогическое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56,0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Прикладная информатика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56,6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Филология. Профиль: Зарубежная филология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56,7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Электроэнергетика и электротехника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63,4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Горное дело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61,9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Строительство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Итого: 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58,15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571209"/>
              </p:ext>
            </p:extLst>
          </p:nvPr>
        </p:nvGraphicFramePr>
        <p:xfrm>
          <a:off x="214282" y="1142984"/>
          <a:ext cx="867819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8929718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Показатель среднего балла ЕГЭ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за 2016-2024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гг.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(НТИ)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Распределение первокурсников по уровням образования </a:t>
            </a:r>
            <a:r>
              <a:rPr lang="ru-RU" sz="2800" i="1" dirty="0">
                <a:solidFill>
                  <a:schemeClr val="bg1"/>
                </a:solidFill>
                <a:latin typeface="Bookman Old Style" pitchFamily="18" charset="0"/>
              </a:rPr>
              <a:t>(очное отделение)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6282586"/>
              </p:ext>
            </p:extLst>
          </p:nvPr>
        </p:nvGraphicFramePr>
        <p:xfrm>
          <a:off x="0" y="1412776"/>
          <a:ext cx="9144000" cy="5284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5968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Показатель среднего возраста поступивших на очное отделение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600200"/>
            <a:ext cx="2314600" cy="434908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17 лет – 2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18 лет – 21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19 лет – 7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20 лет – 11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21 год – 10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22 года – 8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23 года – 8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24 года – </a:t>
            </a:r>
            <a:r>
              <a:rPr lang="ru-RU" dirty="0">
                <a:solidFill>
                  <a:schemeClr val="bg1"/>
                </a:solidFill>
              </a:rPr>
              <a:t>9</a:t>
            </a: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25 лет – 1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28 лет – 1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29 лет – 1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30-34 года – 6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35-39 года – 10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40 и старше – 6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91880" y="1700808"/>
            <a:ext cx="3672408" cy="23083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До 20 лет – 41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От 21 до 24 лет – 35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От 25 до 29 лет – 3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От 30-39 лет – 16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От 40 и старше – 5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Средний возраст – 24 года 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9648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9313</TotalTime>
  <Words>657</Words>
  <Application>Microsoft Office PowerPoint</Application>
  <PresentationFormat>Экран (4:3)</PresentationFormat>
  <Paragraphs>153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Book Antiqua</vt:lpstr>
      <vt:lpstr>Bookman Old Style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Об итогах приемной кампании   ТИ (Ф) СВФУ В Г.НЕРЮНГРИ  2024 ГОД</vt:lpstr>
      <vt:lpstr>Контрольные цифры приема</vt:lpstr>
      <vt:lpstr>Презентация PowerPoint</vt:lpstr>
      <vt:lpstr>Структура приема (очное) </vt:lpstr>
      <vt:lpstr>Структура приема (заочное) </vt:lpstr>
      <vt:lpstr>Информация по зачислению на бюджетные места  (ЕГЭ зачисленных по общему конкурсу)</vt:lpstr>
      <vt:lpstr>Презентация PowerPoint</vt:lpstr>
      <vt:lpstr>Распределение первокурсников по уровням образования (очное отделение)</vt:lpstr>
      <vt:lpstr>Показатель среднего возраста поступивших на очное отделение </vt:lpstr>
      <vt:lpstr>Выводы</vt:lpstr>
      <vt:lpstr>Постановление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ь ь</dc:title>
  <dc:creator>1</dc:creator>
  <cp:lastModifiedBy>Лидия Дмитриевна Ядреева</cp:lastModifiedBy>
  <cp:revision>454</cp:revision>
  <cp:lastPrinted>2024-12-03T00:34:28Z</cp:lastPrinted>
  <dcterms:created xsi:type="dcterms:W3CDTF">2013-09-18T07:01:51Z</dcterms:created>
  <dcterms:modified xsi:type="dcterms:W3CDTF">2024-12-03T00:35:00Z</dcterms:modified>
</cp:coreProperties>
</file>