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3" r:id="rId2"/>
    <p:sldMasterId id="2147483799" r:id="rId3"/>
  </p:sldMasterIdLst>
  <p:notesMasterIdLst>
    <p:notesMasterId r:id="rId42"/>
  </p:notesMasterIdLst>
  <p:handoutMasterIdLst>
    <p:handoutMasterId r:id="rId43"/>
  </p:handoutMasterIdLst>
  <p:sldIdLst>
    <p:sldId id="313" r:id="rId4"/>
    <p:sldId id="260" r:id="rId5"/>
    <p:sldId id="295" r:id="rId6"/>
    <p:sldId id="265" r:id="rId7"/>
    <p:sldId id="300" r:id="rId8"/>
    <p:sldId id="261" r:id="rId9"/>
    <p:sldId id="262" r:id="rId10"/>
    <p:sldId id="290" r:id="rId11"/>
    <p:sldId id="312" r:id="rId12"/>
    <p:sldId id="310" r:id="rId13"/>
    <p:sldId id="311" r:id="rId14"/>
    <p:sldId id="297" r:id="rId15"/>
    <p:sldId id="268" r:id="rId16"/>
    <p:sldId id="269" r:id="rId17"/>
    <p:sldId id="314" r:id="rId18"/>
    <p:sldId id="315" r:id="rId19"/>
    <p:sldId id="266" r:id="rId20"/>
    <p:sldId id="270" r:id="rId21"/>
    <p:sldId id="317" r:id="rId22"/>
    <p:sldId id="318" r:id="rId23"/>
    <p:sldId id="272" r:id="rId24"/>
    <p:sldId id="271" r:id="rId25"/>
    <p:sldId id="273" r:id="rId26"/>
    <p:sldId id="298" r:id="rId27"/>
    <p:sldId id="320" r:id="rId28"/>
    <p:sldId id="274" r:id="rId29"/>
    <p:sldId id="275" r:id="rId30"/>
    <p:sldId id="267" r:id="rId31"/>
    <p:sldId id="288" r:id="rId32"/>
    <p:sldId id="292" r:id="rId33"/>
    <p:sldId id="304" r:id="rId34"/>
    <p:sldId id="293" r:id="rId35"/>
    <p:sldId id="319" r:id="rId36"/>
    <p:sldId id="286" r:id="rId37"/>
    <p:sldId id="291" r:id="rId38"/>
    <p:sldId id="294" r:id="rId39"/>
    <p:sldId id="308" r:id="rId40"/>
    <p:sldId id="281" r:id="rId4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летней экзаменационной</a:t>
            </a:r>
            <a:r>
              <a:rPr lang="ru-RU" baseline="0"/>
              <a:t> сессии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таблицы!$B$14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2020/2021</c:v>
                </c:pt>
                <c:pt idx="1">
                  <c:v>2021/2022</c:v>
                </c:pt>
                <c:pt idx="2">
                  <c:v>2022/2023</c:v>
                </c:pt>
              </c:strCache>
            </c:strRef>
          </c:cat>
          <c:val>
            <c:numRef>
              <c:f>таблицы!$C$14:$E$14</c:f>
              <c:numCache>
                <c:formatCode>0.0%</c:formatCode>
                <c:ptCount val="3"/>
                <c:pt idx="0">
                  <c:v>0.51200000000000001</c:v>
                </c:pt>
                <c:pt idx="1">
                  <c:v>0.42099999999999999</c:v>
                </c:pt>
                <c:pt idx="2">
                  <c:v>0.40860000000000002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18-400E-8734-E8CB72A4A7C8}"/>
            </c:ext>
          </c:extLst>
        </c:ser>
        <c:ser>
          <c:idx val="1"/>
          <c:order val="1"/>
          <c:tx>
            <c:strRef>
              <c:f>таблицы!$B$15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9444444444444445E-2"/>
                  <c:y val="-1.8518518518518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18-400E-8734-E8CB72A4A7C8}"/>
                </c:ext>
              </c:extLst>
            </c:dLbl>
            <c:dLbl>
              <c:idx val="1"/>
              <c:layout>
                <c:manualLayout>
                  <c:x val="2.2222222222222223E-2"/>
                  <c:y val="-1.3888888888888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18-400E-8734-E8CB72A4A7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2020/2021</c:v>
                </c:pt>
                <c:pt idx="1">
                  <c:v>2021/2022</c:v>
                </c:pt>
                <c:pt idx="2">
                  <c:v>2022/2023</c:v>
                </c:pt>
              </c:strCache>
            </c:strRef>
          </c:cat>
          <c:val>
            <c:numRef>
              <c:f>таблицы!$C$15:$E$15</c:f>
              <c:numCache>
                <c:formatCode>0.0%</c:formatCode>
                <c:ptCount val="3"/>
                <c:pt idx="0">
                  <c:v>0.41099999999999998</c:v>
                </c:pt>
                <c:pt idx="1">
                  <c:v>0.35499999999999998</c:v>
                </c:pt>
                <c:pt idx="2">
                  <c:v>0.3629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18-400E-8734-E8CB72A4A7C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5767424"/>
        <c:axId val="225768960"/>
        <c:axId val="0"/>
      </c:bar3DChart>
      <c:catAx>
        <c:axId val="225767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768960"/>
        <c:crosses val="autoZero"/>
        <c:auto val="1"/>
        <c:lblAlgn val="ctr"/>
        <c:lblOffset val="100"/>
        <c:noMultiLvlLbl val="0"/>
      </c:catAx>
      <c:valAx>
        <c:axId val="22576896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76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>
                <a:solidFill>
                  <a:schemeClr val="tx2">
                    <a:lumMod val="50000"/>
                  </a:schemeClr>
                </a:solidFill>
              </a:rPr>
              <a:t>Результаты зимней экзаменационной сессии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таблицы!$B$14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962347994990364E-2"/>
                  <c:y val="-2.91764543715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82F-46B1-9FDB-58EB05446A42}"/>
                </c:ext>
              </c:extLst>
            </c:dLbl>
            <c:dLbl>
              <c:idx val="1"/>
              <c:layout>
                <c:manualLayout>
                  <c:x val="3.3924695989980729E-3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82F-46B1-9FDB-58EB05446A42}"/>
                </c:ext>
              </c:extLst>
            </c:dLbl>
            <c:dLbl>
              <c:idx val="2"/>
              <c:layout>
                <c:manualLayout>
                  <c:x val="1.8658582794489401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82F-46B1-9FDB-58EB05446A4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2021/2022</c:v>
                </c:pt>
                <c:pt idx="1">
                  <c:v>2022/2023</c:v>
                </c:pt>
                <c:pt idx="2">
                  <c:v>2023/2024</c:v>
                </c:pt>
              </c:strCache>
            </c:strRef>
          </c:cat>
          <c:val>
            <c:numRef>
              <c:f>таблицы!$C$14:$E$14</c:f>
              <c:numCache>
                <c:formatCode>0.0%</c:formatCode>
                <c:ptCount val="3"/>
                <c:pt idx="0">
                  <c:v>0.55600000000000005</c:v>
                </c:pt>
                <c:pt idx="1">
                  <c:v>0.42</c:v>
                </c:pt>
                <c:pt idx="2">
                  <c:v>0.46629999999999999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2F-46B1-9FDB-58EB05446A42}"/>
            </c:ext>
          </c:extLst>
        </c:ser>
        <c:ser>
          <c:idx val="1"/>
          <c:order val="1"/>
          <c:tx>
            <c:strRef>
              <c:f>таблицы!$B$15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0177408796994187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82F-46B1-9FDB-58EB05446A42}"/>
                </c:ext>
              </c:extLst>
            </c:dLbl>
            <c:dLbl>
              <c:idx val="1"/>
              <c:layout>
                <c:manualLayout>
                  <c:x val="1.5266113195491328E-2"/>
                  <c:y val="-2.91764543715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2F-46B1-9FDB-58EB05446A42}"/>
                </c:ext>
              </c:extLst>
            </c:dLbl>
            <c:dLbl>
              <c:idx val="2"/>
              <c:layout>
                <c:manualLayout>
                  <c:x val="2.0354817593988314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82F-46B1-9FDB-58EB05446A4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2021/2022</c:v>
                </c:pt>
                <c:pt idx="1">
                  <c:v>2022/2023</c:v>
                </c:pt>
                <c:pt idx="2">
                  <c:v>2023/2024</c:v>
                </c:pt>
              </c:strCache>
            </c:strRef>
          </c:cat>
          <c:val>
            <c:numRef>
              <c:f>таблицы!$C$15:$E$15</c:f>
              <c:numCache>
                <c:formatCode>0.0%</c:formatCode>
                <c:ptCount val="3"/>
                <c:pt idx="0">
                  <c:v>0.48199999999999998</c:v>
                </c:pt>
                <c:pt idx="1">
                  <c:v>0.37</c:v>
                </c:pt>
                <c:pt idx="2">
                  <c:v>0.42020000000000002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82F-46B1-9FDB-58EB05446A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5767424"/>
        <c:axId val="225768960"/>
        <c:axId val="0"/>
      </c:bar3DChart>
      <c:catAx>
        <c:axId val="225767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768960"/>
        <c:crosses val="autoZero"/>
        <c:auto val="1"/>
        <c:lblAlgn val="ctr"/>
        <c:lblOffset val="100"/>
        <c:noMultiLvlLbl val="0"/>
      </c:catAx>
      <c:valAx>
        <c:axId val="22576896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5767424"/>
        <c:crosses val="autoZero"/>
        <c:crossBetween val="between"/>
      </c:valAx>
      <c:spPr>
        <a:solidFill>
          <a:schemeClr val="lt1"/>
        </a:solidFill>
        <a:ln w="25400" cap="flat" cmpd="sng" algn="ctr">
          <a:noFill/>
          <a:prstDash val="solid"/>
        </a:ln>
        <a:effectLst/>
      </c:spPr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'Итого '!$C$126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1.7748194348318095E-2"/>
                  <c:y val="-2.36686390532544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68-4980-A288-E8F9C0DCEEC0}"/>
                </c:ext>
              </c:extLst>
            </c:dLbl>
            <c:dLbl>
              <c:idx val="2"/>
              <c:layout>
                <c:manualLayout>
                  <c:x val="-5.6355757664478187E-3"/>
                  <c:y val="-7.3059062883411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68-4980-A288-E8F9C0DCEEC0}"/>
                </c:ext>
              </c:extLst>
            </c:dLbl>
            <c:dLbl>
              <c:idx val="3"/>
              <c:layout>
                <c:manualLayout>
                  <c:x val="-1.8340383116436189E-2"/>
                  <c:y val="-2.6738107440711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68-4980-A288-E8F9C0DCE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'!$B$127:$B$130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'!$C$127:$C$130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150</c:v>
                </c:pt>
                <c:pt idx="3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68-4980-A288-E8F9C0DCEEC0}"/>
            </c:ext>
          </c:extLst>
        </c:ser>
        <c:ser>
          <c:idx val="1"/>
          <c:order val="1"/>
          <c:tx>
            <c:strRef>
              <c:f>'Итого '!$D$126</c:f>
              <c:strCache>
                <c:ptCount val="1"/>
                <c:pt idx="0">
                  <c:v>2023 г.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2.5423728813559324E-2"/>
                  <c:y val="-1.826484018264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368-4980-A288-E8F9C0DCEEC0}"/>
                </c:ext>
              </c:extLst>
            </c:dLbl>
            <c:dLbl>
              <c:idx val="2"/>
              <c:layout>
                <c:manualLayout>
                  <c:x val="-3.6238808243687715E-3"/>
                  <c:y val="-1.82649210268834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68-4980-A288-E8F9C0DCEEC0}"/>
                </c:ext>
              </c:extLst>
            </c:dLbl>
            <c:dLbl>
              <c:idx val="3"/>
              <c:layout>
                <c:manualLayout>
                  <c:x val="-2.4596446937266071E-2"/>
                  <c:y val="-1.7972945689481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368-4980-A288-E8F9C0DCE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'!$B$127:$B$130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'!$D$127:$D$130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  <c:pt idx="2">
                  <c:v>127</c:v>
                </c:pt>
                <c:pt idx="3">
                  <c:v>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368-4980-A288-E8F9C0DCEE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68353792"/>
        <c:axId val="168355328"/>
        <c:axId val="0"/>
      </c:bar3DChart>
      <c:catAx>
        <c:axId val="1683537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355328"/>
        <c:crosses val="autoZero"/>
        <c:auto val="1"/>
        <c:lblAlgn val="ctr"/>
        <c:lblOffset val="100"/>
        <c:noMultiLvlLbl val="0"/>
      </c:catAx>
      <c:valAx>
        <c:axId val="168355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353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22B-4DD1-A479-6CAC41F48A3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22B-4DD1-A479-6CAC41F48A3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22B-4DD1-A479-6CAC41F48A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Лист1!$C$37:$C$39</c:f>
              <c:strCache>
                <c:ptCount val="3"/>
                <c:pt idx="0">
                  <c:v>Кандидаты наук</c:v>
                </c:pt>
                <c:pt idx="1">
                  <c:v>Доктора наук</c:v>
                </c:pt>
                <c:pt idx="2">
                  <c:v>Без ученой степени</c:v>
                </c:pt>
              </c:strCache>
            </c:strRef>
          </c:cat>
          <c:val>
            <c:numRef>
              <c:f>Лист1!$E$37:$E$39</c:f>
              <c:numCache>
                <c:formatCode>0%</c:formatCode>
                <c:ptCount val="3"/>
                <c:pt idx="0">
                  <c:v>0.67</c:v>
                </c:pt>
                <c:pt idx="1">
                  <c:v>7.0000000000000007E-2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8E-4A36-9CCE-209454BD64F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Лист1!$C$8:$C$16</c:f>
              <c:strCache>
                <c:ptCount val="9"/>
                <c:pt idx="0">
                  <c:v>30-35 лет</c:v>
                </c:pt>
                <c:pt idx="1">
                  <c:v>36-40 лет</c:v>
                </c:pt>
                <c:pt idx="2">
                  <c:v>41-45 лет</c:v>
                </c:pt>
                <c:pt idx="3">
                  <c:v>46-50 лет</c:v>
                </c:pt>
                <c:pt idx="4">
                  <c:v>51-55 лет</c:v>
                </c:pt>
                <c:pt idx="5">
                  <c:v>56-60 лет</c:v>
                </c:pt>
                <c:pt idx="6">
                  <c:v>61-65 лет</c:v>
                </c:pt>
                <c:pt idx="7">
                  <c:v>66-70 лет</c:v>
                </c:pt>
                <c:pt idx="8">
                  <c:v>71-75 лет</c:v>
                </c:pt>
              </c:strCache>
            </c:strRef>
          </c:cat>
          <c:val>
            <c:numRef>
              <c:f>Лист1!$D$8:$D$16</c:f>
              <c:numCache>
                <c:formatCode>General</c:formatCode>
                <c:ptCount val="9"/>
                <c:pt idx="0">
                  <c:v>7</c:v>
                </c:pt>
                <c:pt idx="1">
                  <c:v>5</c:v>
                </c:pt>
                <c:pt idx="2">
                  <c:v>12</c:v>
                </c:pt>
                <c:pt idx="3">
                  <c:v>8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8-404D-BCC2-6BD38ACC1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2695168"/>
        <c:axId val="68548800"/>
        <c:axId val="0"/>
      </c:bar3DChart>
      <c:catAx>
        <c:axId val="8269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8548800"/>
        <c:crosses val="autoZero"/>
        <c:auto val="1"/>
        <c:lblAlgn val="ctr"/>
        <c:lblOffset val="100"/>
        <c:noMultiLvlLbl val="0"/>
      </c:catAx>
      <c:valAx>
        <c:axId val="685488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26951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Финансы1!$A$2</c:f>
              <c:strCache>
                <c:ptCount val="1"/>
                <c:pt idx="0">
                  <c:v>Бюджетные средства РФ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Финансы1!$C$1:$H$1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Финансы1!$C$2:$H$2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7E-449C-9530-918D7BD18657}"/>
            </c:ext>
          </c:extLst>
        </c:ser>
        <c:ser>
          <c:idx val="1"/>
          <c:order val="1"/>
          <c:tx>
            <c:strRef>
              <c:f>Финансы1!$A$3</c:f>
              <c:strCache>
                <c:ptCount val="1"/>
                <c:pt idx="0">
                  <c:v>Средства Научных фондов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Финансы1!$C$1:$H$1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Финансы1!$C$3:$H$3</c:f>
              <c:numCache>
                <c:formatCode>General</c:formatCode>
                <c:ptCount val="6"/>
                <c:pt idx="0">
                  <c:v>50</c:v>
                </c:pt>
                <c:pt idx="1">
                  <c:v>0</c:v>
                </c:pt>
                <c:pt idx="2">
                  <c:v>1389.89</c:v>
                </c:pt>
                <c:pt idx="3">
                  <c:v>1587.09</c:v>
                </c:pt>
                <c:pt idx="4" formatCode="0.00">
                  <c:v>1685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7E-449C-9530-918D7BD18657}"/>
            </c:ext>
          </c:extLst>
        </c:ser>
        <c:ser>
          <c:idx val="2"/>
          <c:order val="2"/>
          <c:tx>
            <c:strRef>
              <c:f>Финансы1!$A$4</c:f>
              <c:strCache>
                <c:ptCount val="1"/>
                <c:pt idx="0">
                  <c:v>Бюджетные средства РС(Я)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460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Финансы1!$C$1:$H$1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Финансы1!$C$4:$H$4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7E-449C-9530-918D7BD18657}"/>
            </c:ext>
          </c:extLst>
        </c:ser>
        <c:ser>
          <c:idx val="3"/>
          <c:order val="3"/>
          <c:tx>
            <c:strRef>
              <c:f>Финансы1!$A$5</c:f>
              <c:strCache>
                <c:ptCount val="1"/>
                <c:pt idx="0">
                  <c:v>Средства хоз. договоров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Финансы1!$C$1:$H$1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Финансы1!$C$5:$H$5</c:f>
              <c:numCache>
                <c:formatCode>General</c:formatCode>
                <c:ptCount val="6"/>
                <c:pt idx="0">
                  <c:v>2827.76</c:v>
                </c:pt>
                <c:pt idx="1">
                  <c:v>4507.549</c:v>
                </c:pt>
                <c:pt idx="2">
                  <c:v>4181.0844999999999</c:v>
                </c:pt>
                <c:pt idx="3">
                  <c:v>4229.7700000000004</c:v>
                </c:pt>
                <c:pt idx="4" formatCode="0.00">
                  <c:v>4553.91</c:v>
                </c:pt>
                <c:pt idx="5" formatCode="0.00">
                  <c:v>3616.6869999999999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7E-449C-9530-918D7BD186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9"/>
        <c:overlap val="-3"/>
        <c:axId val="882533536"/>
        <c:axId val="882532288"/>
      </c:barChart>
      <c:lineChart>
        <c:grouping val="standard"/>
        <c:varyColors val="0"/>
        <c:ser>
          <c:idx val="4"/>
          <c:order val="4"/>
          <c:tx>
            <c:strRef>
              <c:f>Финансы1!$A$6</c:f>
              <c:strCache>
                <c:ptCount val="1"/>
                <c:pt idx="0">
                  <c:v>Всего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>
              <a:glow rad="368300">
                <a:srgbClr val="CCFFCC">
                  <a:alpha val="40000"/>
                </a:srgbClr>
              </a:glow>
            </a:effectLst>
          </c:spPr>
          <c:marker>
            <c:symbol val="circle"/>
            <c:size val="9"/>
            <c:spPr>
              <a:solidFill>
                <a:srgbClr val="C00000"/>
              </a:solidFill>
              <a:ln w="28575">
                <a:solidFill>
                  <a:srgbClr val="C00000"/>
                </a:solidFill>
              </a:ln>
              <a:effectLst>
                <a:glow rad="368300">
                  <a:srgbClr val="CCFFCC">
                    <a:alpha val="40000"/>
                  </a:srgb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C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Финансы1!$C$1:$H$1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Финансы1!$C$6:$H$6</c:f>
              <c:numCache>
                <c:formatCode>General</c:formatCode>
                <c:ptCount val="6"/>
                <c:pt idx="0">
                  <c:v>2877.76</c:v>
                </c:pt>
                <c:pt idx="1">
                  <c:v>4507.549</c:v>
                </c:pt>
                <c:pt idx="2">
                  <c:v>5570.9745000000003</c:v>
                </c:pt>
                <c:pt idx="3">
                  <c:v>5816.8600000000006</c:v>
                </c:pt>
                <c:pt idx="4" formatCode="0.00">
                  <c:v>6238.9</c:v>
                </c:pt>
                <c:pt idx="5" formatCode="0.00">
                  <c:v>3616.6869999999999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F7E-449C-9530-918D7BD186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2534368"/>
        <c:axId val="882533952"/>
      </c:lineChart>
      <c:catAx>
        <c:axId val="882533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2288"/>
        <c:crosses val="autoZero"/>
        <c:auto val="1"/>
        <c:lblAlgn val="ctr"/>
        <c:lblOffset val="100"/>
        <c:noMultiLvlLbl val="0"/>
      </c:catAx>
      <c:valAx>
        <c:axId val="88253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Финансирование (по видам), тыс.руб.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3536"/>
        <c:crosses val="autoZero"/>
        <c:crossBetween val="between"/>
      </c:valAx>
      <c:valAx>
        <c:axId val="8825339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Финансирование</a:t>
                </a:r>
                <a:r>
                  <a:rPr lang="ru-RU" sz="1400" b="1" i="1" baseline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(всего), тыс.руб.</a:t>
                </a:r>
                <a:endParaRPr lang="ru-RU" sz="1400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99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0099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4368"/>
        <c:crosses val="max"/>
        <c:crossBetween val="between"/>
      </c:valAx>
      <c:catAx>
        <c:axId val="882534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2533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5685278753836557E-2"/>
          <c:y val="0.74570078740157497"/>
          <c:w val="0.81604315747176559"/>
          <c:h val="0.1289310753963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ECBB6B-F8CD-46AF-BEF5-8889A9C0AD65}" type="doc">
      <dgm:prSet loTypeId="urn:microsoft.com/office/officeart/2005/8/layout/cycle3" loCatId="cycle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3B73FFFF-7A9B-46AD-8BAF-529123C3A03B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Открытая межд. студенческая олимпиада: золотая медаль «История России», «Философия», «Культурология»</a:t>
          </a:r>
          <a:endParaRPr lang="ru-RU" sz="1400" dirty="0">
            <a:solidFill>
              <a:schemeClr val="tx2"/>
            </a:solidFill>
          </a:endParaRPr>
        </a:p>
      </dgm:t>
    </dgm:pt>
    <dgm:pt modelId="{3EEA1DCD-93DC-4977-9EA0-B14AC08C6993}" type="parTrans" cxnId="{A2A53C9E-D6BC-42AF-90DA-6BC57D8FFB9E}">
      <dgm:prSet/>
      <dgm:spPr/>
      <dgm:t>
        <a:bodyPr/>
        <a:lstStyle/>
        <a:p>
          <a:endParaRPr lang="ru-RU"/>
        </a:p>
      </dgm:t>
    </dgm:pt>
    <dgm:pt modelId="{8116583E-24BC-4E8A-A694-94C4FEDD643F}" type="sibTrans" cxnId="{A2A53C9E-D6BC-42AF-90DA-6BC57D8FFB9E}">
      <dgm:prSet/>
      <dgm:spPr/>
      <dgm:t>
        <a:bodyPr/>
        <a:lstStyle/>
        <a:p>
          <a:endParaRPr lang="ru-RU"/>
        </a:p>
      </dgm:t>
    </dgm:pt>
    <dgm:pt modelId="{92F025D2-9B4B-4112-BDBA-F41BE543FE33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Всероссийская олимпиада по элементарной геометрии – 3 место</a:t>
          </a:r>
          <a:endParaRPr lang="ru-RU" sz="1400" dirty="0">
            <a:solidFill>
              <a:schemeClr val="tx2"/>
            </a:solidFill>
          </a:endParaRPr>
        </a:p>
      </dgm:t>
    </dgm:pt>
    <dgm:pt modelId="{870A7BEB-49C3-4F50-92E9-B686DBB843E9}" type="parTrans" cxnId="{7409D681-F8D2-4447-906A-1AE28CEC7E6D}">
      <dgm:prSet/>
      <dgm:spPr/>
      <dgm:t>
        <a:bodyPr/>
        <a:lstStyle/>
        <a:p>
          <a:endParaRPr lang="ru-RU"/>
        </a:p>
      </dgm:t>
    </dgm:pt>
    <dgm:pt modelId="{99FE7867-468E-49C2-BEC6-65B4FE16DEFE}" type="sibTrans" cxnId="{7409D681-F8D2-4447-906A-1AE28CEC7E6D}">
      <dgm:prSet/>
      <dgm:spPr/>
      <dgm:t>
        <a:bodyPr/>
        <a:lstStyle/>
        <a:p>
          <a:endParaRPr lang="ru-RU"/>
        </a:p>
      </dgm:t>
    </dgm:pt>
    <dgm:pt modelId="{0CF8ABED-02A5-430E-BBFC-32DA3D79001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Гриневич В.А. - победитель конкурса на стипендию Правительства РФ </a:t>
          </a:r>
          <a:endParaRPr lang="ru-RU" sz="1400" dirty="0">
            <a:solidFill>
              <a:schemeClr val="tx2"/>
            </a:solidFill>
          </a:endParaRPr>
        </a:p>
      </dgm:t>
    </dgm:pt>
    <dgm:pt modelId="{B66ED49E-7828-42D4-81C3-717588B52117}" type="parTrans" cxnId="{AE7CC57F-3B14-408B-A26E-F2E730191874}">
      <dgm:prSet/>
      <dgm:spPr/>
      <dgm:t>
        <a:bodyPr/>
        <a:lstStyle/>
        <a:p>
          <a:endParaRPr lang="ru-RU"/>
        </a:p>
      </dgm:t>
    </dgm:pt>
    <dgm:pt modelId="{E298A57F-F61E-499E-B005-3E56F4F0ADC1}" type="sibTrans" cxnId="{AE7CC57F-3B14-408B-A26E-F2E730191874}">
      <dgm:prSet/>
      <dgm:spPr/>
      <dgm:t>
        <a:bodyPr/>
        <a:lstStyle/>
        <a:p>
          <a:endParaRPr lang="ru-RU"/>
        </a:p>
      </dgm:t>
    </dgm:pt>
    <dgm:pt modelId="{60BD756D-AF4E-4D98-AAF5-63544D6B467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Диплом 3 степени в отборочном региональном этапе студенческой лиги XII Международного инженерного чемпионата "CASE-IN" по направлению «Горное дело»</a:t>
          </a:r>
          <a:endParaRPr lang="ru-RU" sz="1400" dirty="0">
            <a:solidFill>
              <a:schemeClr val="tx2"/>
            </a:solidFill>
          </a:endParaRPr>
        </a:p>
      </dgm:t>
    </dgm:pt>
    <dgm:pt modelId="{1AC9A3EC-6943-47CF-B09D-89E23C4AEA3D}" type="parTrans" cxnId="{5868E265-0DA7-45C7-9CEC-2235E6B3F5F8}">
      <dgm:prSet/>
      <dgm:spPr/>
      <dgm:t>
        <a:bodyPr/>
        <a:lstStyle/>
        <a:p>
          <a:endParaRPr lang="ru-RU"/>
        </a:p>
      </dgm:t>
    </dgm:pt>
    <dgm:pt modelId="{6A269CA6-7BDA-4D94-8E1F-5DD7F1A20296}" type="sibTrans" cxnId="{5868E265-0DA7-45C7-9CEC-2235E6B3F5F8}">
      <dgm:prSet/>
      <dgm:spPr/>
      <dgm:t>
        <a:bodyPr/>
        <a:lstStyle/>
        <a:p>
          <a:endParaRPr lang="ru-RU"/>
        </a:p>
      </dgm:t>
    </dgm:pt>
    <dgm:pt modelId="{06DBEA64-530D-49A0-A402-0FC3BD91A7FA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Открытая межд. студенческая олимпиада: бронзовая медаль  «Правоведение»</a:t>
          </a:r>
          <a:endParaRPr lang="ru-RU" sz="1400" dirty="0">
            <a:solidFill>
              <a:schemeClr val="tx2"/>
            </a:solidFill>
          </a:endParaRPr>
        </a:p>
      </dgm:t>
    </dgm:pt>
    <dgm:pt modelId="{12708389-9D3D-48C4-9B29-282B540B6713}" type="parTrans" cxnId="{F7BBCAF9-331E-405C-835C-551CACBAABEE}">
      <dgm:prSet/>
      <dgm:spPr/>
      <dgm:t>
        <a:bodyPr/>
        <a:lstStyle/>
        <a:p>
          <a:endParaRPr lang="ru-RU"/>
        </a:p>
      </dgm:t>
    </dgm:pt>
    <dgm:pt modelId="{F89F1428-01D3-4E06-BA40-49982380EF1B}" type="sibTrans" cxnId="{F7BBCAF9-331E-405C-835C-551CACBAABEE}">
      <dgm:prSet/>
      <dgm:spPr/>
      <dgm:t>
        <a:bodyPr/>
        <a:lstStyle/>
        <a:p>
          <a:endParaRPr lang="ru-RU"/>
        </a:p>
      </dgm:t>
    </dgm:pt>
    <dgm:pt modelId="{D94ACA83-33B5-4A19-A440-A4BD4D3CC81A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VI Всероссийская олимпиада по Истории российского предпринимательства для студентов и аспирантов – дипломы 1, 2,3 степеней (региональный уровень)</a:t>
          </a:r>
          <a:endParaRPr lang="ru-RU" sz="1400" dirty="0">
            <a:solidFill>
              <a:schemeClr val="tx2"/>
            </a:solidFill>
          </a:endParaRPr>
        </a:p>
      </dgm:t>
    </dgm:pt>
    <dgm:pt modelId="{876C7151-1264-4172-99E9-085982E9CEA0}" type="parTrans" cxnId="{E91F6A13-E0F6-437C-82CB-7C0CA0170701}">
      <dgm:prSet/>
      <dgm:spPr/>
      <dgm:t>
        <a:bodyPr/>
        <a:lstStyle/>
        <a:p>
          <a:endParaRPr lang="ru-RU"/>
        </a:p>
      </dgm:t>
    </dgm:pt>
    <dgm:pt modelId="{2D71A43C-3515-425F-A68E-CF7EAF08E883}" type="sibTrans" cxnId="{E91F6A13-E0F6-437C-82CB-7C0CA0170701}">
      <dgm:prSet/>
      <dgm:spPr/>
      <dgm:t>
        <a:bodyPr/>
        <a:lstStyle/>
        <a:p>
          <a:endParaRPr lang="ru-RU"/>
        </a:p>
      </dgm:t>
    </dgm:pt>
    <dgm:pt modelId="{72682B57-AAFD-46B2-B535-620BF4C4F3DE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Республиканский конкурс «Моя профессия – ИТ» : 1 место команда ТИ (ф) СВФУ; инд. номинация «Лучший  дизайнер» - Корниенко Д.</a:t>
          </a:r>
          <a:endParaRPr lang="ru-RU" sz="1400" dirty="0">
            <a:solidFill>
              <a:schemeClr val="tx2"/>
            </a:solidFill>
          </a:endParaRPr>
        </a:p>
      </dgm:t>
    </dgm:pt>
    <dgm:pt modelId="{AEB29335-FEF5-441F-ADD8-F98383DEBB71}" type="parTrans" cxnId="{D38AF8F8-63E9-43C5-A55F-67F93CE7B2E4}">
      <dgm:prSet/>
      <dgm:spPr/>
      <dgm:t>
        <a:bodyPr/>
        <a:lstStyle/>
        <a:p>
          <a:endParaRPr lang="ru-RU"/>
        </a:p>
      </dgm:t>
    </dgm:pt>
    <dgm:pt modelId="{962C39D7-7F4B-45BB-80D8-7401BBC3B4FD}" type="sibTrans" cxnId="{D38AF8F8-63E9-43C5-A55F-67F93CE7B2E4}">
      <dgm:prSet/>
      <dgm:spPr/>
      <dgm:t>
        <a:bodyPr/>
        <a:lstStyle/>
        <a:p>
          <a:endParaRPr lang="ru-RU"/>
        </a:p>
      </dgm:t>
    </dgm:pt>
    <dgm:pt modelId="{614768F8-4579-4EA0-8322-B6BB78FFFE0D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Международный конкурс выпускных квалификационных работ и дипломных исследований – диплом 3 степени</a:t>
          </a:r>
          <a:endParaRPr lang="ru-RU" sz="1400" dirty="0">
            <a:solidFill>
              <a:schemeClr val="tx2"/>
            </a:solidFill>
          </a:endParaRPr>
        </a:p>
      </dgm:t>
    </dgm:pt>
    <dgm:pt modelId="{7967A094-5B41-4DEC-8284-030299A8F64A}" type="parTrans" cxnId="{7E26CC93-5CD8-49EE-898F-A5537E5D38E8}">
      <dgm:prSet/>
      <dgm:spPr/>
      <dgm:t>
        <a:bodyPr/>
        <a:lstStyle/>
        <a:p>
          <a:endParaRPr lang="ru-RU"/>
        </a:p>
      </dgm:t>
    </dgm:pt>
    <dgm:pt modelId="{13EFB3E7-8256-4C01-8AC6-6FA6C24CCE43}" type="sibTrans" cxnId="{7E26CC93-5CD8-49EE-898F-A5537E5D38E8}">
      <dgm:prSet/>
      <dgm:spPr/>
      <dgm:t>
        <a:bodyPr/>
        <a:lstStyle/>
        <a:p>
          <a:endParaRPr lang="ru-RU"/>
        </a:p>
      </dgm:t>
    </dgm:pt>
    <dgm:pt modelId="{EE23DBF8-008F-4975-AE8D-4A1038CEEB10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2 чел. прошли экспертный отборочный конкурс и поступили на обучение по ДПП   «Педагогика развития талантов», </a:t>
          </a:r>
        </a:p>
        <a:p>
          <a:r>
            <a:rPr lang="ru-RU" sz="1400" dirty="0" smtClean="0">
              <a:solidFill>
                <a:schemeClr val="tx2"/>
              </a:solidFill>
            </a:rPr>
            <a:t>НТУ «Сириус», Сочи</a:t>
          </a:r>
          <a:endParaRPr lang="ru-RU" sz="1400" dirty="0">
            <a:solidFill>
              <a:schemeClr val="tx2"/>
            </a:solidFill>
          </a:endParaRPr>
        </a:p>
      </dgm:t>
    </dgm:pt>
    <dgm:pt modelId="{B98C923E-367B-4A7D-9F5C-CC5A70C7EF86}" type="parTrans" cxnId="{A1A5BB22-4576-44D8-AF0D-78D38684A610}">
      <dgm:prSet/>
      <dgm:spPr/>
      <dgm:t>
        <a:bodyPr/>
        <a:lstStyle/>
        <a:p>
          <a:endParaRPr lang="ru-RU"/>
        </a:p>
      </dgm:t>
    </dgm:pt>
    <dgm:pt modelId="{13F62965-3F69-4A86-8961-11050C800867}" type="sibTrans" cxnId="{A1A5BB22-4576-44D8-AF0D-78D38684A610}">
      <dgm:prSet/>
      <dgm:spPr/>
      <dgm:t>
        <a:bodyPr/>
        <a:lstStyle/>
        <a:p>
          <a:endParaRPr lang="ru-RU"/>
        </a:p>
      </dgm:t>
    </dgm:pt>
    <dgm:pt modelId="{6415F8BD-C4E1-4B19-BAF6-8423BEFFFAD0}" type="pres">
      <dgm:prSet presAssocID="{EAECBB6B-F8CD-46AF-BEF5-8889A9C0AD6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9A9FBF-EFA1-4CDB-8A9C-7D61B4273761}" type="pres">
      <dgm:prSet presAssocID="{EAECBB6B-F8CD-46AF-BEF5-8889A9C0AD65}" presName="cycle" presStyleCnt="0"/>
      <dgm:spPr/>
    </dgm:pt>
    <dgm:pt modelId="{04FCCC11-9623-4388-B7F1-5842CB247246}" type="pres">
      <dgm:prSet presAssocID="{3B73FFFF-7A9B-46AD-8BAF-529123C3A03B}" presName="nodeFirstNode" presStyleLbl="node1" presStyleIdx="0" presStyleCnt="9" custScaleX="203295" custRadScaleRad="111275" custRadScaleInc="-113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AFB63-34A2-416B-9D00-5B8AEF65C16C}" type="pres">
      <dgm:prSet presAssocID="{8116583E-24BC-4E8A-A694-94C4FEDD643F}" presName="sibTransFirstNode" presStyleLbl="bgShp" presStyleIdx="0" presStyleCnt="1" custLinFactNeighborX="28813" custLinFactNeighborY="-2500"/>
      <dgm:spPr/>
      <dgm:t>
        <a:bodyPr/>
        <a:lstStyle/>
        <a:p>
          <a:endParaRPr lang="ru-RU"/>
        </a:p>
      </dgm:t>
    </dgm:pt>
    <dgm:pt modelId="{C0B051DF-225D-4B20-8615-7A6A1EA15508}" type="pres">
      <dgm:prSet presAssocID="{92F025D2-9B4B-4112-BDBA-F41BE543FE33}" presName="nodeFollowingNodes" presStyleLbl="node1" presStyleIdx="1" presStyleCnt="9" custScaleX="256109" custRadScaleRad="106270" custRadScaleInc="46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24AB0-96AF-484F-95C4-643A3E408E43}" type="pres">
      <dgm:prSet presAssocID="{D94ACA83-33B5-4A19-A440-A4BD4D3CC81A}" presName="nodeFollowingNodes" presStyleLbl="node1" presStyleIdx="2" presStyleCnt="9" custScaleX="196123" custScaleY="185355" custRadScaleRad="107324" custRadScaleInc="15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18D72-04DD-4D9B-A8C6-2CE3A34F8F74}" type="pres">
      <dgm:prSet presAssocID="{06DBEA64-530D-49A0-A402-0FC3BD91A7FA}" presName="nodeFollowingNodes" presStyleLbl="node1" presStyleIdx="3" presStyleCnt="9" custScaleX="205804" custRadScaleRad="110872" custRadScaleInc="-246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F5F84-015C-4531-A055-C9536C5659B5}" type="pres">
      <dgm:prSet presAssocID="{0CF8ABED-02A5-430E-BBFC-32DA3D790018}" presName="nodeFollowingNodes" presStyleLbl="node1" presStyleIdx="4" presStyleCnt="9" custScaleX="234897" custScaleY="88693" custRadScaleRad="144275" custRadScaleInc="298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5426C-463E-4680-8CC3-6EA6E0CBC2C7}" type="pres">
      <dgm:prSet presAssocID="{EE23DBF8-008F-4975-AE8D-4A1038CEEB10}" presName="nodeFollowingNodes" presStyleLbl="node1" presStyleIdx="5" presStyleCnt="9" custScaleX="219522" custScaleY="160634" custRadScaleRad="122931" custRadScaleInc="-222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3F22C-9BEF-426E-A2FD-FE77D7685981}" type="pres">
      <dgm:prSet presAssocID="{614768F8-4579-4EA0-8322-B6BB78FFFE0D}" presName="nodeFollowingNodes" presStyleLbl="node1" presStyleIdx="6" presStyleCnt="9" custFlipHor="1" custScaleX="233578" custRadScaleRad="152146" custRadScaleInc="35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20AD3-F189-4872-8491-C99BDD8A90E4}" type="pres">
      <dgm:prSet presAssocID="{60BD756D-AF4E-4D98-AAF5-63544D6B467C}" presName="nodeFollowingNodes" presStyleLbl="node1" presStyleIdx="7" presStyleCnt="9" custScaleX="323561" custRadScaleRad="113083" custRadScaleInc="-16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75EB3-B308-4583-8079-D7AFEE10395F}" type="pres">
      <dgm:prSet presAssocID="{72682B57-AAFD-46B2-B535-620BF4C4F3DE}" presName="nodeFollowingNodes" presStyleLbl="node1" presStyleIdx="8" presStyleCnt="9" custScaleX="294882" custRadScaleRad="135824" custRadScaleInc="-98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26CC93-5CD8-49EE-898F-A5537E5D38E8}" srcId="{EAECBB6B-F8CD-46AF-BEF5-8889A9C0AD65}" destId="{614768F8-4579-4EA0-8322-B6BB78FFFE0D}" srcOrd="6" destOrd="0" parTransId="{7967A094-5B41-4DEC-8284-030299A8F64A}" sibTransId="{13EFB3E7-8256-4C01-8AC6-6FA6C24CCE43}"/>
    <dgm:cxn modelId="{9B82CF67-29DD-453F-B9F0-D3AFA64A32E4}" type="presOf" srcId="{D94ACA83-33B5-4A19-A440-A4BD4D3CC81A}" destId="{39324AB0-96AF-484F-95C4-643A3E408E43}" srcOrd="0" destOrd="0" presId="urn:microsoft.com/office/officeart/2005/8/layout/cycle3"/>
    <dgm:cxn modelId="{E91F6A13-E0F6-437C-82CB-7C0CA0170701}" srcId="{EAECBB6B-F8CD-46AF-BEF5-8889A9C0AD65}" destId="{D94ACA83-33B5-4A19-A440-A4BD4D3CC81A}" srcOrd="2" destOrd="0" parTransId="{876C7151-1264-4172-99E9-085982E9CEA0}" sibTransId="{2D71A43C-3515-425F-A68E-CF7EAF08E883}"/>
    <dgm:cxn modelId="{A2A53C9E-D6BC-42AF-90DA-6BC57D8FFB9E}" srcId="{EAECBB6B-F8CD-46AF-BEF5-8889A9C0AD65}" destId="{3B73FFFF-7A9B-46AD-8BAF-529123C3A03B}" srcOrd="0" destOrd="0" parTransId="{3EEA1DCD-93DC-4977-9EA0-B14AC08C6993}" sibTransId="{8116583E-24BC-4E8A-A694-94C4FEDD643F}"/>
    <dgm:cxn modelId="{643EA1E9-7495-4AF9-8747-BF22FBADD32B}" type="presOf" srcId="{92F025D2-9B4B-4112-BDBA-F41BE543FE33}" destId="{C0B051DF-225D-4B20-8615-7A6A1EA15508}" srcOrd="0" destOrd="0" presId="urn:microsoft.com/office/officeart/2005/8/layout/cycle3"/>
    <dgm:cxn modelId="{B9D251CD-375E-40C3-9EBE-61D6F8223768}" type="presOf" srcId="{EAECBB6B-F8CD-46AF-BEF5-8889A9C0AD65}" destId="{6415F8BD-C4E1-4B19-BAF6-8423BEFFFAD0}" srcOrd="0" destOrd="0" presId="urn:microsoft.com/office/officeart/2005/8/layout/cycle3"/>
    <dgm:cxn modelId="{5868E265-0DA7-45C7-9CEC-2235E6B3F5F8}" srcId="{EAECBB6B-F8CD-46AF-BEF5-8889A9C0AD65}" destId="{60BD756D-AF4E-4D98-AAF5-63544D6B467C}" srcOrd="7" destOrd="0" parTransId="{1AC9A3EC-6943-47CF-B09D-89E23C4AEA3D}" sibTransId="{6A269CA6-7BDA-4D94-8E1F-5DD7F1A20296}"/>
    <dgm:cxn modelId="{D41C52FC-CAD9-4B66-B657-7B92E5F72589}" type="presOf" srcId="{8116583E-24BC-4E8A-A694-94C4FEDD643F}" destId="{5D1AFB63-34A2-416B-9D00-5B8AEF65C16C}" srcOrd="0" destOrd="0" presId="urn:microsoft.com/office/officeart/2005/8/layout/cycle3"/>
    <dgm:cxn modelId="{7409D681-F8D2-4447-906A-1AE28CEC7E6D}" srcId="{EAECBB6B-F8CD-46AF-BEF5-8889A9C0AD65}" destId="{92F025D2-9B4B-4112-BDBA-F41BE543FE33}" srcOrd="1" destOrd="0" parTransId="{870A7BEB-49C3-4F50-92E9-B686DBB843E9}" sibTransId="{99FE7867-468E-49C2-BEC6-65B4FE16DEFE}"/>
    <dgm:cxn modelId="{5208FF23-4BDE-43AA-922B-FF3218F3923B}" type="presOf" srcId="{0CF8ABED-02A5-430E-BBFC-32DA3D790018}" destId="{248F5F84-015C-4531-A055-C9536C5659B5}" srcOrd="0" destOrd="0" presId="urn:microsoft.com/office/officeart/2005/8/layout/cycle3"/>
    <dgm:cxn modelId="{A1A5BB22-4576-44D8-AF0D-78D38684A610}" srcId="{EAECBB6B-F8CD-46AF-BEF5-8889A9C0AD65}" destId="{EE23DBF8-008F-4975-AE8D-4A1038CEEB10}" srcOrd="5" destOrd="0" parTransId="{B98C923E-367B-4A7D-9F5C-CC5A70C7EF86}" sibTransId="{13F62965-3F69-4A86-8961-11050C800867}"/>
    <dgm:cxn modelId="{36ECA7BB-53BF-4D88-BEEA-CF96BC0970B9}" type="presOf" srcId="{72682B57-AAFD-46B2-B535-620BF4C4F3DE}" destId="{D2F75EB3-B308-4583-8079-D7AFEE10395F}" srcOrd="0" destOrd="0" presId="urn:microsoft.com/office/officeart/2005/8/layout/cycle3"/>
    <dgm:cxn modelId="{34DF4345-FB6B-42A5-97DF-94831371F16F}" type="presOf" srcId="{06DBEA64-530D-49A0-A402-0FC3BD91A7FA}" destId="{9E618D72-04DD-4D9B-A8C6-2CE3A34F8F74}" srcOrd="0" destOrd="0" presId="urn:microsoft.com/office/officeart/2005/8/layout/cycle3"/>
    <dgm:cxn modelId="{E549BE0B-4027-4EB3-AE42-294D44839EE8}" type="presOf" srcId="{3B73FFFF-7A9B-46AD-8BAF-529123C3A03B}" destId="{04FCCC11-9623-4388-B7F1-5842CB247246}" srcOrd="0" destOrd="0" presId="urn:microsoft.com/office/officeart/2005/8/layout/cycle3"/>
    <dgm:cxn modelId="{D3A75FF7-B82C-4509-859F-6C907E6F40CD}" type="presOf" srcId="{60BD756D-AF4E-4D98-AAF5-63544D6B467C}" destId="{F9720AD3-F189-4872-8491-C99BDD8A90E4}" srcOrd="0" destOrd="0" presId="urn:microsoft.com/office/officeart/2005/8/layout/cycle3"/>
    <dgm:cxn modelId="{63EF5245-6DFD-4E3F-BA2F-FB19E1778B68}" type="presOf" srcId="{EE23DBF8-008F-4975-AE8D-4A1038CEEB10}" destId="{62C5426C-463E-4680-8CC3-6EA6E0CBC2C7}" srcOrd="0" destOrd="0" presId="urn:microsoft.com/office/officeart/2005/8/layout/cycle3"/>
    <dgm:cxn modelId="{06B90550-6726-4745-920A-89FD2099248A}" type="presOf" srcId="{614768F8-4579-4EA0-8322-B6BB78FFFE0D}" destId="{8883F22C-9BEF-426E-A2FD-FE77D7685981}" srcOrd="0" destOrd="0" presId="urn:microsoft.com/office/officeart/2005/8/layout/cycle3"/>
    <dgm:cxn modelId="{D38AF8F8-63E9-43C5-A55F-67F93CE7B2E4}" srcId="{EAECBB6B-F8CD-46AF-BEF5-8889A9C0AD65}" destId="{72682B57-AAFD-46B2-B535-620BF4C4F3DE}" srcOrd="8" destOrd="0" parTransId="{AEB29335-FEF5-441F-ADD8-F98383DEBB71}" sibTransId="{962C39D7-7F4B-45BB-80D8-7401BBC3B4FD}"/>
    <dgm:cxn modelId="{F7BBCAF9-331E-405C-835C-551CACBAABEE}" srcId="{EAECBB6B-F8CD-46AF-BEF5-8889A9C0AD65}" destId="{06DBEA64-530D-49A0-A402-0FC3BD91A7FA}" srcOrd="3" destOrd="0" parTransId="{12708389-9D3D-48C4-9B29-282B540B6713}" sibTransId="{F89F1428-01D3-4E06-BA40-49982380EF1B}"/>
    <dgm:cxn modelId="{AE7CC57F-3B14-408B-A26E-F2E730191874}" srcId="{EAECBB6B-F8CD-46AF-BEF5-8889A9C0AD65}" destId="{0CF8ABED-02A5-430E-BBFC-32DA3D790018}" srcOrd="4" destOrd="0" parTransId="{B66ED49E-7828-42D4-81C3-717588B52117}" sibTransId="{E298A57F-F61E-499E-B005-3E56F4F0ADC1}"/>
    <dgm:cxn modelId="{796098BB-8A60-49B5-8ADA-81EF2D2D2075}" type="presParOf" srcId="{6415F8BD-C4E1-4B19-BAF6-8423BEFFFAD0}" destId="{7A9A9FBF-EFA1-4CDB-8A9C-7D61B4273761}" srcOrd="0" destOrd="0" presId="urn:microsoft.com/office/officeart/2005/8/layout/cycle3"/>
    <dgm:cxn modelId="{03F13D26-FC5A-4D96-91B8-39EB7809F517}" type="presParOf" srcId="{7A9A9FBF-EFA1-4CDB-8A9C-7D61B4273761}" destId="{04FCCC11-9623-4388-B7F1-5842CB247246}" srcOrd="0" destOrd="0" presId="urn:microsoft.com/office/officeart/2005/8/layout/cycle3"/>
    <dgm:cxn modelId="{5F5AEDC2-CF4B-43DF-9ADD-0F57493654A3}" type="presParOf" srcId="{7A9A9FBF-EFA1-4CDB-8A9C-7D61B4273761}" destId="{5D1AFB63-34A2-416B-9D00-5B8AEF65C16C}" srcOrd="1" destOrd="0" presId="urn:microsoft.com/office/officeart/2005/8/layout/cycle3"/>
    <dgm:cxn modelId="{8C54A03E-BC92-45F5-B538-3EB60C835D6F}" type="presParOf" srcId="{7A9A9FBF-EFA1-4CDB-8A9C-7D61B4273761}" destId="{C0B051DF-225D-4B20-8615-7A6A1EA15508}" srcOrd="2" destOrd="0" presId="urn:microsoft.com/office/officeart/2005/8/layout/cycle3"/>
    <dgm:cxn modelId="{3F4927BE-FB38-4FA1-A086-F86011C1DEFD}" type="presParOf" srcId="{7A9A9FBF-EFA1-4CDB-8A9C-7D61B4273761}" destId="{39324AB0-96AF-484F-95C4-643A3E408E43}" srcOrd="3" destOrd="0" presId="urn:microsoft.com/office/officeart/2005/8/layout/cycle3"/>
    <dgm:cxn modelId="{C6DCC472-9B98-4DB0-98EF-319F1E922ADF}" type="presParOf" srcId="{7A9A9FBF-EFA1-4CDB-8A9C-7D61B4273761}" destId="{9E618D72-04DD-4D9B-A8C6-2CE3A34F8F74}" srcOrd="4" destOrd="0" presId="urn:microsoft.com/office/officeart/2005/8/layout/cycle3"/>
    <dgm:cxn modelId="{02CBF01E-E936-4FC6-8882-E5D03C088FF9}" type="presParOf" srcId="{7A9A9FBF-EFA1-4CDB-8A9C-7D61B4273761}" destId="{248F5F84-015C-4531-A055-C9536C5659B5}" srcOrd="5" destOrd="0" presId="urn:microsoft.com/office/officeart/2005/8/layout/cycle3"/>
    <dgm:cxn modelId="{D4C7C7AA-9031-434D-9D05-4FE5193EB595}" type="presParOf" srcId="{7A9A9FBF-EFA1-4CDB-8A9C-7D61B4273761}" destId="{62C5426C-463E-4680-8CC3-6EA6E0CBC2C7}" srcOrd="6" destOrd="0" presId="urn:microsoft.com/office/officeart/2005/8/layout/cycle3"/>
    <dgm:cxn modelId="{36B6D036-AE5B-4B88-B9E3-44660DB8BCBB}" type="presParOf" srcId="{7A9A9FBF-EFA1-4CDB-8A9C-7D61B4273761}" destId="{8883F22C-9BEF-426E-A2FD-FE77D7685981}" srcOrd="7" destOrd="0" presId="urn:microsoft.com/office/officeart/2005/8/layout/cycle3"/>
    <dgm:cxn modelId="{AA89A3F9-3271-4705-A4A7-52A668F21982}" type="presParOf" srcId="{7A9A9FBF-EFA1-4CDB-8A9C-7D61B4273761}" destId="{F9720AD3-F189-4872-8491-C99BDD8A90E4}" srcOrd="8" destOrd="0" presId="urn:microsoft.com/office/officeart/2005/8/layout/cycle3"/>
    <dgm:cxn modelId="{92A3794A-AE97-4F53-9869-D603316BCC01}" type="presParOf" srcId="{7A9A9FBF-EFA1-4CDB-8A9C-7D61B4273761}" destId="{D2F75EB3-B308-4583-8079-D7AFEE10395F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1AFB63-34A2-416B-9D00-5B8AEF65C16C}">
      <dsp:nvSpPr>
        <dsp:cNvPr id="0" name=""/>
        <dsp:cNvSpPr/>
      </dsp:nvSpPr>
      <dsp:spPr>
        <a:xfrm>
          <a:off x="2016224" y="-305604"/>
          <a:ext cx="5564103" cy="5564103"/>
        </a:xfrm>
        <a:prstGeom prst="circularArrow">
          <a:avLst>
            <a:gd name="adj1" fmla="val 5544"/>
            <a:gd name="adj2" fmla="val 330680"/>
            <a:gd name="adj3" fmla="val 13476581"/>
            <a:gd name="adj4" fmla="val 17570963"/>
            <a:gd name="adj5" fmla="val 575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FCCC11-9623-4388-B7F1-5842CB247246}">
      <dsp:nvSpPr>
        <dsp:cNvPr id="0" name=""/>
        <dsp:cNvSpPr/>
      </dsp:nvSpPr>
      <dsp:spPr>
        <a:xfrm>
          <a:off x="1728202" y="270434"/>
          <a:ext cx="2933777" cy="721556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Открытая межд. студенческая олимпиада: золотая медаль «История России», «Философия», «Культурология»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1763425" y="305657"/>
        <a:ext cx="2863331" cy="651110"/>
      </dsp:txXfrm>
    </dsp:sp>
    <dsp:sp modelId="{C0B051DF-225D-4B20-8615-7A6A1EA15508}">
      <dsp:nvSpPr>
        <dsp:cNvPr id="0" name=""/>
        <dsp:cNvSpPr/>
      </dsp:nvSpPr>
      <dsp:spPr>
        <a:xfrm>
          <a:off x="5184575" y="882494"/>
          <a:ext cx="3695943" cy="721556"/>
        </a:xfrm>
        <a:prstGeom prst="roundRect">
          <a:avLst/>
        </a:prstGeom>
        <a:solidFill>
          <a:schemeClr val="accent4">
            <a:shade val="80000"/>
            <a:hueOff val="-64160"/>
            <a:satOff val="0"/>
            <a:lumOff val="42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Всероссийская олимпиада по элементарной геометрии – 3 место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5219798" y="917717"/>
        <a:ext cx="3625497" cy="651110"/>
      </dsp:txXfrm>
    </dsp:sp>
    <dsp:sp modelId="{39324AB0-96AF-484F-95C4-643A3E408E43}">
      <dsp:nvSpPr>
        <dsp:cNvPr id="0" name=""/>
        <dsp:cNvSpPr/>
      </dsp:nvSpPr>
      <dsp:spPr>
        <a:xfrm>
          <a:off x="6048677" y="1769325"/>
          <a:ext cx="2830277" cy="1337441"/>
        </a:xfrm>
        <a:prstGeom prst="roundRect">
          <a:avLst/>
        </a:prstGeom>
        <a:solidFill>
          <a:schemeClr val="accent4">
            <a:shade val="80000"/>
            <a:hueOff val="-128321"/>
            <a:satOff val="0"/>
            <a:lumOff val="84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VI Всероссийская олимпиада по Истории российского предпринимательства для студентов и аспирантов – дипломы 1, 2,3 степеней (региональный уровень)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6113965" y="1834613"/>
        <a:ext cx="2699701" cy="1206865"/>
      </dsp:txXfrm>
    </dsp:sp>
    <dsp:sp modelId="{9E618D72-04DD-4D9B-A8C6-2CE3A34F8F74}">
      <dsp:nvSpPr>
        <dsp:cNvPr id="0" name=""/>
        <dsp:cNvSpPr/>
      </dsp:nvSpPr>
      <dsp:spPr>
        <a:xfrm>
          <a:off x="4806882" y="18396"/>
          <a:ext cx="2969985" cy="721556"/>
        </a:xfrm>
        <a:prstGeom prst="roundRect">
          <a:avLst/>
        </a:prstGeom>
        <a:solidFill>
          <a:schemeClr val="accent4">
            <a:shade val="80000"/>
            <a:hueOff val="-192481"/>
            <a:satOff val="0"/>
            <a:lumOff val="127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Открытая межд. студенческая олимпиада: бронзовая медаль  «Правоведение»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4842105" y="53619"/>
        <a:ext cx="2899539" cy="651110"/>
      </dsp:txXfrm>
    </dsp:sp>
    <dsp:sp modelId="{248F5F84-015C-4531-A055-C9536C5659B5}">
      <dsp:nvSpPr>
        <dsp:cNvPr id="0" name=""/>
        <dsp:cNvSpPr/>
      </dsp:nvSpPr>
      <dsp:spPr>
        <a:xfrm>
          <a:off x="0" y="2466677"/>
          <a:ext cx="3389830" cy="639970"/>
        </a:xfrm>
        <a:prstGeom prst="roundRect">
          <a:avLst/>
        </a:prstGeom>
        <a:solidFill>
          <a:schemeClr val="accent4">
            <a:shade val="80000"/>
            <a:hueOff val="-256642"/>
            <a:satOff val="0"/>
            <a:lumOff val="169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Гриневич В.А. - победитель конкурса на стипендию Правительства РФ 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31241" y="2497918"/>
        <a:ext cx="3327348" cy="577488"/>
      </dsp:txXfrm>
    </dsp:sp>
    <dsp:sp modelId="{62C5426C-463E-4680-8CC3-6EA6E0CBC2C7}">
      <dsp:nvSpPr>
        <dsp:cNvPr id="0" name=""/>
        <dsp:cNvSpPr/>
      </dsp:nvSpPr>
      <dsp:spPr>
        <a:xfrm>
          <a:off x="5761040" y="3501565"/>
          <a:ext cx="3167951" cy="1159065"/>
        </a:xfrm>
        <a:prstGeom prst="roundRect">
          <a:avLst/>
        </a:prstGeom>
        <a:solidFill>
          <a:schemeClr val="accent4">
            <a:shade val="80000"/>
            <a:hueOff val="-320802"/>
            <a:satOff val="0"/>
            <a:lumOff val="211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2 чел. прошли экспертный отборочный конкурс и поступили на обучение по ДПП   «Педагогика развития талантов»,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НТУ «Сириус», Сочи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5817621" y="3558146"/>
        <a:ext cx="3054789" cy="1045903"/>
      </dsp:txXfrm>
    </dsp:sp>
    <dsp:sp modelId="{8883F22C-9BEF-426E-A2FD-FE77D7685981}">
      <dsp:nvSpPr>
        <dsp:cNvPr id="0" name=""/>
        <dsp:cNvSpPr/>
      </dsp:nvSpPr>
      <dsp:spPr>
        <a:xfrm flipH="1">
          <a:off x="0" y="3329752"/>
          <a:ext cx="3370795" cy="721556"/>
        </a:xfrm>
        <a:prstGeom prst="roundRect">
          <a:avLst/>
        </a:prstGeom>
        <a:solidFill>
          <a:schemeClr val="accent4">
            <a:shade val="80000"/>
            <a:hueOff val="-384962"/>
            <a:satOff val="0"/>
            <a:lumOff val="254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Международный конкурс выпускных квалификационных работ и дипломных исследований – диплом 3 степени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35223" y="3364975"/>
        <a:ext cx="3300349" cy="651110"/>
      </dsp:txXfrm>
    </dsp:sp>
    <dsp:sp modelId="{F9720AD3-F189-4872-8491-C99BDD8A90E4}">
      <dsp:nvSpPr>
        <dsp:cNvPr id="0" name=""/>
        <dsp:cNvSpPr/>
      </dsp:nvSpPr>
      <dsp:spPr>
        <a:xfrm>
          <a:off x="864103" y="4320475"/>
          <a:ext cx="4669352" cy="721556"/>
        </a:xfrm>
        <a:prstGeom prst="roundRect">
          <a:avLst/>
        </a:prstGeom>
        <a:solidFill>
          <a:schemeClr val="accent4">
            <a:shade val="80000"/>
            <a:hueOff val="-449123"/>
            <a:satOff val="0"/>
            <a:lumOff val="296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Диплом 3 степени в отборочном региональном этапе студенческой лиги XII Международного инженерного чемпионата "CASE-IN" по направлению «Горное дело»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899326" y="4355698"/>
        <a:ext cx="4598906" cy="651110"/>
      </dsp:txXfrm>
    </dsp:sp>
    <dsp:sp modelId="{D2F75EB3-B308-4583-8079-D7AFEE10395F}">
      <dsp:nvSpPr>
        <dsp:cNvPr id="0" name=""/>
        <dsp:cNvSpPr/>
      </dsp:nvSpPr>
      <dsp:spPr>
        <a:xfrm>
          <a:off x="0" y="1458553"/>
          <a:ext cx="4255481" cy="721556"/>
        </a:xfrm>
        <a:prstGeom prst="round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Республиканский конкурс «Моя профессия – ИТ» : 1 место команда ТИ (ф) СВФУ; инд. номинация «Лучший  дизайнер» - Корниенко Д.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35223" y="1493776"/>
        <a:ext cx="4185035" cy="651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D2EE5-9B23-44F8-A12E-C472CD23F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24288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2FCA-5812-493C-B661-ED65CA24A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987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00A7E0-F259-40C5-8BB4-F6FFFE88E02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3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1029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35045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00A7E0-F259-40C5-8BB4-F6FFFE88E02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40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5999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6276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8536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4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4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452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297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50108" y="1"/>
            <a:ext cx="5993892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4725353" cy="6858000"/>
          </a:xfrm>
          <a:custGeom>
            <a:avLst/>
            <a:gdLst/>
            <a:ahLst/>
            <a:cxnLst/>
            <a:rect l="l" t="t" r="r" b="b"/>
            <a:pathLst>
              <a:path w="6300470" h="6858000">
                <a:moveTo>
                  <a:pt x="6300339" y="0"/>
                </a:moveTo>
                <a:lnTo>
                  <a:pt x="0" y="0"/>
                </a:lnTo>
                <a:lnTo>
                  <a:pt x="0" y="6857996"/>
                </a:lnTo>
                <a:lnTo>
                  <a:pt x="4719814" y="6857996"/>
                </a:lnTo>
                <a:lnTo>
                  <a:pt x="6300339" y="0"/>
                </a:lnTo>
                <a:close/>
              </a:path>
            </a:pathLst>
          </a:custGeom>
          <a:solidFill>
            <a:srgbClr val="92278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912169" y="900763"/>
            <a:ext cx="895826" cy="1194435"/>
          </a:xfrm>
          <a:custGeom>
            <a:avLst/>
            <a:gdLst/>
            <a:ahLst/>
            <a:cxnLst/>
            <a:rect l="l" t="t" r="r" b="b"/>
            <a:pathLst>
              <a:path w="1194435" h="1194435">
                <a:moveTo>
                  <a:pt x="592380" y="0"/>
                </a:moveTo>
                <a:lnTo>
                  <a:pt x="546267" y="2113"/>
                </a:lnTo>
                <a:lnTo>
                  <a:pt x="500229" y="7829"/>
                </a:lnTo>
                <a:lnTo>
                  <a:pt x="454476" y="17195"/>
                </a:lnTo>
                <a:lnTo>
                  <a:pt x="409222" y="30260"/>
                </a:lnTo>
                <a:lnTo>
                  <a:pt x="364677" y="47071"/>
                </a:lnTo>
                <a:lnTo>
                  <a:pt x="321054" y="67676"/>
                </a:lnTo>
                <a:lnTo>
                  <a:pt x="278564" y="92123"/>
                </a:lnTo>
                <a:lnTo>
                  <a:pt x="238207" y="119919"/>
                </a:lnTo>
                <a:lnTo>
                  <a:pt x="200829" y="150396"/>
                </a:lnTo>
                <a:lnTo>
                  <a:pt x="166478" y="183343"/>
                </a:lnTo>
                <a:lnTo>
                  <a:pt x="135202" y="218547"/>
                </a:lnTo>
                <a:lnTo>
                  <a:pt x="107048" y="255796"/>
                </a:lnTo>
                <a:lnTo>
                  <a:pt x="82065" y="294879"/>
                </a:lnTo>
                <a:lnTo>
                  <a:pt x="60301" y="335582"/>
                </a:lnTo>
                <a:lnTo>
                  <a:pt x="41803" y="377694"/>
                </a:lnTo>
                <a:lnTo>
                  <a:pt x="26621" y="421003"/>
                </a:lnTo>
                <a:lnTo>
                  <a:pt x="14801" y="465297"/>
                </a:lnTo>
                <a:lnTo>
                  <a:pt x="6392" y="510363"/>
                </a:lnTo>
                <a:lnTo>
                  <a:pt x="1442" y="555989"/>
                </a:lnTo>
                <a:lnTo>
                  <a:pt x="0" y="601963"/>
                </a:lnTo>
                <a:lnTo>
                  <a:pt x="2112" y="648074"/>
                </a:lnTo>
                <a:lnTo>
                  <a:pt x="7827" y="694109"/>
                </a:lnTo>
                <a:lnTo>
                  <a:pt x="17193" y="739855"/>
                </a:lnTo>
                <a:lnTo>
                  <a:pt x="30258" y="785102"/>
                </a:lnTo>
                <a:lnTo>
                  <a:pt x="47070" y="829636"/>
                </a:lnTo>
                <a:lnTo>
                  <a:pt x="67678" y="873245"/>
                </a:lnTo>
                <a:lnTo>
                  <a:pt x="92128" y="915718"/>
                </a:lnTo>
                <a:lnTo>
                  <a:pt x="119924" y="956079"/>
                </a:lnTo>
                <a:lnTo>
                  <a:pt x="150401" y="993461"/>
                </a:lnTo>
                <a:lnTo>
                  <a:pt x="183348" y="1027818"/>
                </a:lnTo>
                <a:lnTo>
                  <a:pt x="218552" y="1059100"/>
                </a:lnTo>
                <a:lnTo>
                  <a:pt x="255801" y="1087259"/>
                </a:lnTo>
                <a:lnTo>
                  <a:pt x="294884" y="1112248"/>
                </a:lnTo>
                <a:lnTo>
                  <a:pt x="335587" y="1134017"/>
                </a:lnTo>
                <a:lnTo>
                  <a:pt x="377699" y="1152519"/>
                </a:lnTo>
                <a:lnTo>
                  <a:pt x="421008" y="1167706"/>
                </a:lnTo>
                <a:lnTo>
                  <a:pt x="465302" y="1179529"/>
                </a:lnTo>
                <a:lnTo>
                  <a:pt x="510368" y="1187940"/>
                </a:lnTo>
                <a:lnTo>
                  <a:pt x="555994" y="1192891"/>
                </a:lnTo>
                <a:lnTo>
                  <a:pt x="601969" y="1194334"/>
                </a:lnTo>
                <a:lnTo>
                  <a:pt x="648079" y="1192220"/>
                </a:lnTo>
                <a:lnTo>
                  <a:pt x="694114" y="1186502"/>
                </a:lnTo>
                <a:lnTo>
                  <a:pt x="739861" y="1177131"/>
                </a:lnTo>
                <a:lnTo>
                  <a:pt x="785107" y="1164058"/>
                </a:lnTo>
                <a:lnTo>
                  <a:pt x="829641" y="1147237"/>
                </a:lnTo>
                <a:lnTo>
                  <a:pt x="873250" y="1126618"/>
                </a:lnTo>
                <a:lnTo>
                  <a:pt x="915723" y="1102154"/>
                </a:lnTo>
                <a:lnTo>
                  <a:pt x="956084" y="1074359"/>
                </a:lnTo>
                <a:lnTo>
                  <a:pt x="993467" y="1043884"/>
                </a:lnTo>
                <a:lnTo>
                  <a:pt x="1027824" y="1010941"/>
                </a:lnTo>
                <a:lnTo>
                  <a:pt x="1059106" y="975742"/>
                </a:lnTo>
                <a:lnTo>
                  <a:pt x="1087266" y="938499"/>
                </a:lnTo>
                <a:lnTo>
                  <a:pt x="1112256" y="899422"/>
                </a:lnTo>
                <a:lnTo>
                  <a:pt x="1134028" y="858725"/>
                </a:lnTo>
                <a:lnTo>
                  <a:pt x="1152532" y="816619"/>
                </a:lnTo>
                <a:lnTo>
                  <a:pt x="1167722" y="773316"/>
                </a:lnTo>
                <a:lnTo>
                  <a:pt x="1179550" y="729028"/>
                </a:lnTo>
                <a:lnTo>
                  <a:pt x="1187966" y="683966"/>
                </a:lnTo>
                <a:lnTo>
                  <a:pt x="1192923" y="638343"/>
                </a:lnTo>
                <a:lnTo>
                  <a:pt x="1194374" y="592370"/>
                </a:lnTo>
                <a:lnTo>
                  <a:pt x="1192269" y="546259"/>
                </a:lnTo>
                <a:lnTo>
                  <a:pt x="1186561" y="500222"/>
                </a:lnTo>
                <a:lnTo>
                  <a:pt x="1177201" y="454470"/>
                </a:lnTo>
                <a:lnTo>
                  <a:pt x="1164142" y="409216"/>
                </a:lnTo>
                <a:lnTo>
                  <a:pt x="1147335" y="364672"/>
                </a:lnTo>
                <a:lnTo>
                  <a:pt x="1126732" y="321049"/>
                </a:lnTo>
                <a:lnTo>
                  <a:pt x="1102286" y="278559"/>
                </a:lnTo>
                <a:lnTo>
                  <a:pt x="1074473" y="238199"/>
                </a:lnTo>
                <a:lnTo>
                  <a:pt x="1043982" y="200819"/>
                </a:lnTo>
                <a:lnTo>
                  <a:pt x="1011025" y="166466"/>
                </a:lnTo>
                <a:lnTo>
                  <a:pt x="975812" y="135189"/>
                </a:lnTo>
                <a:lnTo>
                  <a:pt x="938557" y="107035"/>
                </a:lnTo>
                <a:lnTo>
                  <a:pt x="899471" y="82053"/>
                </a:lnTo>
                <a:lnTo>
                  <a:pt x="858765" y="60290"/>
                </a:lnTo>
                <a:lnTo>
                  <a:pt x="816652" y="41794"/>
                </a:lnTo>
                <a:lnTo>
                  <a:pt x="773343" y="26614"/>
                </a:lnTo>
                <a:lnTo>
                  <a:pt x="729049" y="14796"/>
                </a:lnTo>
                <a:lnTo>
                  <a:pt x="683983" y="6389"/>
                </a:lnTo>
                <a:lnTo>
                  <a:pt x="638356" y="1441"/>
                </a:lnTo>
                <a:lnTo>
                  <a:pt x="5923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816959" y="774319"/>
            <a:ext cx="1086231" cy="1447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122426" y="1188974"/>
            <a:ext cx="475774" cy="618490"/>
          </a:xfrm>
          <a:custGeom>
            <a:avLst/>
            <a:gdLst/>
            <a:ahLst/>
            <a:cxnLst/>
            <a:rect l="l" t="t" r="r" b="b"/>
            <a:pathLst>
              <a:path w="634364" h="618489">
                <a:moveTo>
                  <a:pt x="527304" y="294639"/>
                </a:moveTo>
                <a:lnTo>
                  <a:pt x="425450" y="294639"/>
                </a:lnTo>
                <a:lnTo>
                  <a:pt x="419862" y="300989"/>
                </a:lnTo>
                <a:lnTo>
                  <a:pt x="419862" y="339089"/>
                </a:lnTo>
                <a:lnTo>
                  <a:pt x="6350" y="339089"/>
                </a:lnTo>
                <a:lnTo>
                  <a:pt x="0" y="345439"/>
                </a:lnTo>
                <a:lnTo>
                  <a:pt x="0" y="416560"/>
                </a:lnTo>
                <a:lnTo>
                  <a:pt x="6350" y="422910"/>
                </a:lnTo>
                <a:lnTo>
                  <a:pt x="39369" y="422910"/>
                </a:lnTo>
                <a:lnTo>
                  <a:pt x="30338" y="431800"/>
                </a:lnTo>
                <a:lnTo>
                  <a:pt x="5225" y="476250"/>
                </a:lnTo>
                <a:lnTo>
                  <a:pt x="864" y="502919"/>
                </a:lnTo>
                <a:lnTo>
                  <a:pt x="1518" y="516889"/>
                </a:lnTo>
                <a:lnTo>
                  <a:pt x="11507" y="554989"/>
                </a:lnTo>
                <a:lnTo>
                  <a:pt x="42775" y="594360"/>
                </a:lnTo>
                <a:lnTo>
                  <a:pt x="76897" y="613410"/>
                </a:lnTo>
                <a:lnTo>
                  <a:pt x="101925" y="618489"/>
                </a:lnTo>
                <a:lnTo>
                  <a:pt x="325755" y="618489"/>
                </a:lnTo>
                <a:lnTo>
                  <a:pt x="332105" y="612139"/>
                </a:lnTo>
                <a:lnTo>
                  <a:pt x="332105" y="596900"/>
                </a:lnTo>
                <a:lnTo>
                  <a:pt x="325755" y="590550"/>
                </a:lnTo>
                <a:lnTo>
                  <a:pt x="99059" y="590550"/>
                </a:lnTo>
                <a:lnTo>
                  <a:pt x="86564" y="586739"/>
                </a:lnTo>
                <a:lnTo>
                  <a:pt x="45009" y="557529"/>
                </a:lnTo>
                <a:lnTo>
                  <a:pt x="29474" y="521969"/>
                </a:lnTo>
                <a:lnTo>
                  <a:pt x="28100" y="509269"/>
                </a:lnTo>
                <a:lnTo>
                  <a:pt x="29296" y="494029"/>
                </a:lnTo>
                <a:lnTo>
                  <a:pt x="45785" y="454660"/>
                </a:lnTo>
                <a:lnTo>
                  <a:pt x="77486" y="429260"/>
                </a:lnTo>
                <a:lnTo>
                  <a:pt x="104444" y="421639"/>
                </a:lnTo>
                <a:lnTo>
                  <a:pt x="633983" y="421639"/>
                </a:lnTo>
                <a:lnTo>
                  <a:pt x="633983" y="398779"/>
                </a:lnTo>
                <a:lnTo>
                  <a:pt x="629221" y="394969"/>
                </a:lnTo>
                <a:lnTo>
                  <a:pt x="27304" y="394969"/>
                </a:lnTo>
                <a:lnTo>
                  <a:pt x="27304" y="367029"/>
                </a:lnTo>
                <a:lnTo>
                  <a:pt x="449325" y="367029"/>
                </a:lnTo>
                <a:lnTo>
                  <a:pt x="449325" y="322579"/>
                </a:lnTo>
                <a:lnTo>
                  <a:pt x="538379" y="322579"/>
                </a:lnTo>
                <a:lnTo>
                  <a:pt x="533526" y="309879"/>
                </a:lnTo>
                <a:lnTo>
                  <a:pt x="533526" y="300989"/>
                </a:lnTo>
                <a:lnTo>
                  <a:pt x="527304" y="294639"/>
                </a:lnTo>
                <a:close/>
              </a:path>
              <a:path w="634364" h="618489">
                <a:moveTo>
                  <a:pt x="633983" y="563879"/>
                </a:moveTo>
                <a:lnTo>
                  <a:pt x="605917" y="563879"/>
                </a:lnTo>
                <a:lnTo>
                  <a:pt x="605917" y="590550"/>
                </a:lnTo>
                <a:lnTo>
                  <a:pt x="374142" y="590550"/>
                </a:lnTo>
                <a:lnTo>
                  <a:pt x="367919" y="596900"/>
                </a:lnTo>
                <a:lnTo>
                  <a:pt x="367919" y="612139"/>
                </a:lnTo>
                <a:lnTo>
                  <a:pt x="374142" y="618489"/>
                </a:lnTo>
                <a:lnTo>
                  <a:pt x="627633" y="618489"/>
                </a:lnTo>
                <a:lnTo>
                  <a:pt x="633983" y="612139"/>
                </a:lnTo>
                <a:lnTo>
                  <a:pt x="633983" y="563879"/>
                </a:lnTo>
                <a:close/>
              </a:path>
              <a:path w="634364" h="618489">
                <a:moveTo>
                  <a:pt x="633983" y="421639"/>
                </a:moveTo>
                <a:lnTo>
                  <a:pt x="605917" y="421639"/>
                </a:lnTo>
                <a:lnTo>
                  <a:pt x="605917" y="448310"/>
                </a:lnTo>
                <a:lnTo>
                  <a:pt x="112268" y="448310"/>
                </a:lnTo>
                <a:lnTo>
                  <a:pt x="73870" y="463550"/>
                </a:lnTo>
                <a:lnTo>
                  <a:pt x="55743" y="500379"/>
                </a:lnTo>
                <a:lnTo>
                  <a:pt x="57125" y="515619"/>
                </a:lnTo>
                <a:lnTo>
                  <a:pt x="61304" y="529589"/>
                </a:lnTo>
                <a:lnTo>
                  <a:pt x="67965" y="541019"/>
                </a:lnTo>
                <a:lnTo>
                  <a:pt x="76788" y="551179"/>
                </a:lnTo>
                <a:lnTo>
                  <a:pt x="87457" y="557529"/>
                </a:lnTo>
                <a:lnTo>
                  <a:pt x="99059" y="590550"/>
                </a:lnTo>
                <a:lnTo>
                  <a:pt x="211327" y="590550"/>
                </a:lnTo>
                <a:lnTo>
                  <a:pt x="211327" y="581660"/>
                </a:lnTo>
                <a:lnTo>
                  <a:pt x="126365" y="581660"/>
                </a:lnTo>
                <a:lnTo>
                  <a:pt x="126365" y="532129"/>
                </a:lnTo>
                <a:lnTo>
                  <a:pt x="98297" y="532129"/>
                </a:lnTo>
                <a:lnTo>
                  <a:pt x="87882" y="524510"/>
                </a:lnTo>
                <a:lnTo>
                  <a:pt x="82073" y="513079"/>
                </a:lnTo>
                <a:lnTo>
                  <a:pt x="84331" y="496569"/>
                </a:lnTo>
                <a:lnTo>
                  <a:pt x="91380" y="485139"/>
                </a:lnTo>
                <a:lnTo>
                  <a:pt x="102028" y="477519"/>
                </a:lnTo>
                <a:lnTo>
                  <a:pt x="627633" y="476250"/>
                </a:lnTo>
                <a:lnTo>
                  <a:pt x="633983" y="469900"/>
                </a:lnTo>
                <a:lnTo>
                  <a:pt x="633983" y="421639"/>
                </a:lnTo>
                <a:close/>
              </a:path>
              <a:path w="634364" h="618489">
                <a:moveTo>
                  <a:pt x="161544" y="570229"/>
                </a:moveTo>
                <a:lnTo>
                  <a:pt x="151002" y="570229"/>
                </a:lnTo>
                <a:lnTo>
                  <a:pt x="126365" y="581660"/>
                </a:lnTo>
                <a:lnTo>
                  <a:pt x="211327" y="581660"/>
                </a:lnTo>
                <a:lnTo>
                  <a:pt x="211327" y="580389"/>
                </a:lnTo>
                <a:lnTo>
                  <a:pt x="184657" y="580389"/>
                </a:lnTo>
                <a:lnTo>
                  <a:pt x="161544" y="570229"/>
                </a:lnTo>
                <a:close/>
              </a:path>
              <a:path w="634364" h="618489">
                <a:moveTo>
                  <a:pt x="211327" y="520700"/>
                </a:moveTo>
                <a:lnTo>
                  <a:pt x="184657" y="520700"/>
                </a:lnTo>
                <a:lnTo>
                  <a:pt x="184657" y="580389"/>
                </a:lnTo>
                <a:lnTo>
                  <a:pt x="211327" y="580389"/>
                </a:lnTo>
                <a:lnTo>
                  <a:pt x="211327" y="563879"/>
                </a:lnTo>
                <a:lnTo>
                  <a:pt x="633983" y="563879"/>
                </a:lnTo>
                <a:lnTo>
                  <a:pt x="633983" y="542289"/>
                </a:lnTo>
                <a:lnTo>
                  <a:pt x="627633" y="535939"/>
                </a:lnTo>
                <a:lnTo>
                  <a:pt x="211327" y="535939"/>
                </a:lnTo>
                <a:lnTo>
                  <a:pt x="211327" y="520700"/>
                </a:lnTo>
                <a:close/>
              </a:path>
              <a:path w="634364" h="618489">
                <a:moveTo>
                  <a:pt x="596773" y="476250"/>
                </a:moveTo>
                <a:lnTo>
                  <a:pt x="567944" y="476250"/>
                </a:lnTo>
                <a:lnTo>
                  <a:pt x="567944" y="535939"/>
                </a:lnTo>
                <a:lnTo>
                  <a:pt x="596773" y="535939"/>
                </a:lnTo>
                <a:lnTo>
                  <a:pt x="596773" y="476250"/>
                </a:lnTo>
                <a:close/>
              </a:path>
              <a:path w="634364" h="618489">
                <a:moveTo>
                  <a:pt x="204977" y="492760"/>
                </a:moveTo>
                <a:lnTo>
                  <a:pt x="104647" y="492760"/>
                </a:lnTo>
                <a:lnTo>
                  <a:pt x="98297" y="499110"/>
                </a:lnTo>
                <a:lnTo>
                  <a:pt x="98297" y="532129"/>
                </a:lnTo>
                <a:lnTo>
                  <a:pt x="126365" y="532129"/>
                </a:lnTo>
                <a:lnTo>
                  <a:pt x="126365" y="520700"/>
                </a:lnTo>
                <a:lnTo>
                  <a:pt x="211327" y="520700"/>
                </a:lnTo>
                <a:lnTo>
                  <a:pt x="211327" y="499110"/>
                </a:lnTo>
                <a:lnTo>
                  <a:pt x="204977" y="492760"/>
                </a:lnTo>
                <a:close/>
              </a:path>
              <a:path w="634364" h="618489">
                <a:moveTo>
                  <a:pt x="449325" y="367029"/>
                </a:moveTo>
                <a:lnTo>
                  <a:pt x="421258" y="367029"/>
                </a:lnTo>
                <a:lnTo>
                  <a:pt x="421258" y="394969"/>
                </a:lnTo>
                <a:lnTo>
                  <a:pt x="629221" y="394969"/>
                </a:lnTo>
                <a:lnTo>
                  <a:pt x="627633" y="393700"/>
                </a:lnTo>
                <a:lnTo>
                  <a:pt x="593979" y="393700"/>
                </a:lnTo>
                <a:lnTo>
                  <a:pt x="594995" y="392429"/>
                </a:lnTo>
                <a:lnTo>
                  <a:pt x="541554" y="392429"/>
                </a:lnTo>
                <a:lnTo>
                  <a:pt x="539132" y="383539"/>
                </a:lnTo>
                <a:lnTo>
                  <a:pt x="449325" y="383539"/>
                </a:lnTo>
                <a:lnTo>
                  <a:pt x="449325" y="367029"/>
                </a:lnTo>
                <a:close/>
              </a:path>
              <a:path w="634364" h="618489">
                <a:moveTo>
                  <a:pt x="594575" y="224789"/>
                </a:moveTo>
                <a:lnTo>
                  <a:pt x="521588" y="224789"/>
                </a:lnTo>
                <a:lnTo>
                  <a:pt x="536024" y="226060"/>
                </a:lnTo>
                <a:lnTo>
                  <a:pt x="549681" y="229869"/>
                </a:lnTo>
                <a:lnTo>
                  <a:pt x="583864" y="252729"/>
                </a:lnTo>
                <a:lnTo>
                  <a:pt x="603412" y="289560"/>
                </a:lnTo>
                <a:lnTo>
                  <a:pt x="605687" y="303529"/>
                </a:lnTo>
                <a:lnTo>
                  <a:pt x="604919" y="318769"/>
                </a:lnTo>
                <a:lnTo>
                  <a:pt x="592756" y="355600"/>
                </a:lnTo>
                <a:lnTo>
                  <a:pt x="563458" y="383539"/>
                </a:lnTo>
                <a:lnTo>
                  <a:pt x="541554" y="392429"/>
                </a:lnTo>
                <a:lnTo>
                  <a:pt x="594995" y="392429"/>
                </a:lnTo>
                <a:lnTo>
                  <a:pt x="596011" y="391160"/>
                </a:lnTo>
                <a:lnTo>
                  <a:pt x="598805" y="389889"/>
                </a:lnTo>
                <a:lnTo>
                  <a:pt x="600201" y="388619"/>
                </a:lnTo>
                <a:lnTo>
                  <a:pt x="622515" y="355600"/>
                </a:lnTo>
                <a:lnTo>
                  <a:pt x="632223" y="318769"/>
                </a:lnTo>
                <a:lnTo>
                  <a:pt x="631674" y="303529"/>
                </a:lnTo>
                <a:lnTo>
                  <a:pt x="622356" y="262889"/>
                </a:lnTo>
                <a:lnTo>
                  <a:pt x="602961" y="232410"/>
                </a:lnTo>
                <a:lnTo>
                  <a:pt x="594575" y="224789"/>
                </a:lnTo>
                <a:close/>
              </a:path>
              <a:path w="634364" h="618489">
                <a:moveTo>
                  <a:pt x="480949" y="372110"/>
                </a:moveTo>
                <a:lnTo>
                  <a:pt x="473837" y="372110"/>
                </a:lnTo>
                <a:lnTo>
                  <a:pt x="472439" y="373379"/>
                </a:lnTo>
                <a:lnTo>
                  <a:pt x="449325" y="383539"/>
                </a:lnTo>
                <a:lnTo>
                  <a:pt x="507619" y="383539"/>
                </a:lnTo>
                <a:lnTo>
                  <a:pt x="482981" y="373379"/>
                </a:lnTo>
                <a:lnTo>
                  <a:pt x="480949" y="372110"/>
                </a:lnTo>
                <a:close/>
              </a:path>
              <a:path w="634364" h="618489">
                <a:moveTo>
                  <a:pt x="538379" y="322579"/>
                </a:moveTo>
                <a:lnTo>
                  <a:pt x="507619" y="322579"/>
                </a:lnTo>
                <a:lnTo>
                  <a:pt x="507619" y="383539"/>
                </a:lnTo>
                <a:lnTo>
                  <a:pt x="539132" y="383539"/>
                </a:lnTo>
                <a:lnTo>
                  <a:pt x="534288" y="365760"/>
                </a:lnTo>
                <a:lnTo>
                  <a:pt x="547305" y="360679"/>
                </a:lnTo>
                <a:lnTo>
                  <a:pt x="558524" y="353060"/>
                </a:lnTo>
                <a:lnTo>
                  <a:pt x="567585" y="342900"/>
                </a:lnTo>
                <a:lnTo>
                  <a:pt x="574132" y="331469"/>
                </a:lnTo>
                <a:lnTo>
                  <a:pt x="574499" y="330200"/>
                </a:lnTo>
                <a:lnTo>
                  <a:pt x="541291" y="330200"/>
                </a:lnTo>
                <a:lnTo>
                  <a:pt x="538379" y="322579"/>
                </a:lnTo>
                <a:close/>
              </a:path>
              <a:path w="634364" h="618489">
                <a:moveTo>
                  <a:pt x="62484" y="279400"/>
                </a:moveTo>
                <a:lnTo>
                  <a:pt x="37210" y="279400"/>
                </a:lnTo>
                <a:lnTo>
                  <a:pt x="37210" y="339089"/>
                </a:lnTo>
                <a:lnTo>
                  <a:pt x="62484" y="339089"/>
                </a:lnTo>
                <a:lnTo>
                  <a:pt x="62484" y="279400"/>
                </a:lnTo>
                <a:close/>
              </a:path>
              <a:path w="634364" h="618489">
                <a:moveTo>
                  <a:pt x="627633" y="0"/>
                </a:moveTo>
                <a:lnTo>
                  <a:pt x="519556" y="0"/>
                </a:lnTo>
                <a:lnTo>
                  <a:pt x="513206" y="6350"/>
                </a:lnTo>
                <a:lnTo>
                  <a:pt x="513206" y="21589"/>
                </a:lnTo>
                <a:lnTo>
                  <a:pt x="519556" y="27939"/>
                </a:lnTo>
                <a:lnTo>
                  <a:pt x="606551" y="27939"/>
                </a:lnTo>
                <a:lnTo>
                  <a:pt x="606551" y="54610"/>
                </a:lnTo>
                <a:lnTo>
                  <a:pt x="112268" y="54610"/>
                </a:lnTo>
                <a:lnTo>
                  <a:pt x="97971" y="57150"/>
                </a:lnTo>
                <a:lnTo>
                  <a:pt x="65019" y="81279"/>
                </a:lnTo>
                <a:lnTo>
                  <a:pt x="55752" y="106679"/>
                </a:lnTo>
                <a:lnTo>
                  <a:pt x="57131" y="123189"/>
                </a:lnTo>
                <a:lnTo>
                  <a:pt x="61310" y="135889"/>
                </a:lnTo>
                <a:lnTo>
                  <a:pt x="67971" y="148589"/>
                </a:lnTo>
                <a:lnTo>
                  <a:pt x="76798" y="157479"/>
                </a:lnTo>
                <a:lnTo>
                  <a:pt x="87471" y="165100"/>
                </a:lnTo>
                <a:lnTo>
                  <a:pt x="99059" y="196850"/>
                </a:lnTo>
                <a:lnTo>
                  <a:pt x="6350" y="196850"/>
                </a:lnTo>
                <a:lnTo>
                  <a:pt x="0" y="203200"/>
                </a:lnTo>
                <a:lnTo>
                  <a:pt x="0" y="273050"/>
                </a:lnTo>
                <a:lnTo>
                  <a:pt x="6350" y="279400"/>
                </a:lnTo>
                <a:lnTo>
                  <a:pt x="520192" y="279400"/>
                </a:lnTo>
                <a:lnTo>
                  <a:pt x="534075" y="281939"/>
                </a:lnTo>
                <a:lnTo>
                  <a:pt x="544518" y="290829"/>
                </a:lnTo>
                <a:lnTo>
                  <a:pt x="549973" y="303529"/>
                </a:lnTo>
                <a:lnTo>
                  <a:pt x="547837" y="320039"/>
                </a:lnTo>
                <a:lnTo>
                  <a:pt x="541291" y="330200"/>
                </a:lnTo>
                <a:lnTo>
                  <a:pt x="574499" y="330200"/>
                </a:lnTo>
                <a:lnTo>
                  <a:pt x="577806" y="318769"/>
                </a:lnTo>
                <a:lnTo>
                  <a:pt x="576533" y="302260"/>
                </a:lnTo>
                <a:lnTo>
                  <a:pt x="572362" y="287019"/>
                </a:lnTo>
                <a:lnTo>
                  <a:pt x="546015" y="257810"/>
                </a:lnTo>
                <a:lnTo>
                  <a:pt x="28066" y="251460"/>
                </a:lnTo>
                <a:lnTo>
                  <a:pt x="28066" y="224789"/>
                </a:lnTo>
                <a:lnTo>
                  <a:pt x="594575" y="224789"/>
                </a:lnTo>
                <a:lnTo>
                  <a:pt x="619887" y="223519"/>
                </a:lnTo>
                <a:lnTo>
                  <a:pt x="627633" y="223519"/>
                </a:lnTo>
                <a:lnTo>
                  <a:pt x="633983" y="218439"/>
                </a:lnTo>
                <a:lnTo>
                  <a:pt x="633983" y="198119"/>
                </a:lnTo>
                <a:lnTo>
                  <a:pt x="211327" y="198119"/>
                </a:lnTo>
                <a:lnTo>
                  <a:pt x="211327" y="187960"/>
                </a:lnTo>
                <a:lnTo>
                  <a:pt x="126365" y="187960"/>
                </a:lnTo>
                <a:lnTo>
                  <a:pt x="126365" y="139700"/>
                </a:lnTo>
                <a:lnTo>
                  <a:pt x="98297" y="139700"/>
                </a:lnTo>
                <a:lnTo>
                  <a:pt x="87853" y="130810"/>
                </a:lnTo>
                <a:lnTo>
                  <a:pt x="82053" y="119379"/>
                </a:lnTo>
                <a:lnTo>
                  <a:pt x="84335" y="102869"/>
                </a:lnTo>
                <a:lnTo>
                  <a:pt x="91423" y="91439"/>
                </a:lnTo>
                <a:lnTo>
                  <a:pt x="102117" y="85089"/>
                </a:lnTo>
                <a:lnTo>
                  <a:pt x="596773" y="83819"/>
                </a:lnTo>
                <a:lnTo>
                  <a:pt x="596773" y="81279"/>
                </a:lnTo>
                <a:lnTo>
                  <a:pt x="628904" y="81279"/>
                </a:lnTo>
                <a:lnTo>
                  <a:pt x="633983" y="76200"/>
                </a:lnTo>
                <a:lnTo>
                  <a:pt x="633983" y="6350"/>
                </a:lnTo>
                <a:lnTo>
                  <a:pt x="627633" y="0"/>
                </a:lnTo>
                <a:close/>
              </a:path>
              <a:path w="634364" h="618489">
                <a:moveTo>
                  <a:pt x="633983" y="170179"/>
                </a:moveTo>
                <a:lnTo>
                  <a:pt x="605917" y="170179"/>
                </a:lnTo>
                <a:lnTo>
                  <a:pt x="605917" y="198119"/>
                </a:lnTo>
                <a:lnTo>
                  <a:pt x="633983" y="198119"/>
                </a:lnTo>
                <a:lnTo>
                  <a:pt x="633983" y="170179"/>
                </a:lnTo>
                <a:close/>
              </a:path>
              <a:path w="634364" h="618489">
                <a:moveTo>
                  <a:pt x="472439" y="0"/>
                </a:moveTo>
                <a:lnTo>
                  <a:pt x="113029" y="0"/>
                </a:lnTo>
                <a:lnTo>
                  <a:pt x="98590" y="1269"/>
                </a:lnTo>
                <a:lnTo>
                  <a:pt x="58815" y="13969"/>
                </a:lnTo>
                <a:lnTo>
                  <a:pt x="27015" y="40639"/>
                </a:lnTo>
                <a:lnTo>
                  <a:pt x="6605" y="77469"/>
                </a:lnTo>
                <a:lnTo>
                  <a:pt x="1013" y="105410"/>
                </a:lnTo>
                <a:lnTo>
                  <a:pt x="1586" y="119379"/>
                </a:lnTo>
                <a:lnTo>
                  <a:pt x="11100" y="158750"/>
                </a:lnTo>
                <a:lnTo>
                  <a:pt x="35051" y="193039"/>
                </a:lnTo>
                <a:lnTo>
                  <a:pt x="37210" y="195579"/>
                </a:lnTo>
                <a:lnTo>
                  <a:pt x="39369" y="196850"/>
                </a:lnTo>
                <a:lnTo>
                  <a:pt x="99059" y="196850"/>
                </a:lnTo>
                <a:lnTo>
                  <a:pt x="86550" y="194310"/>
                </a:lnTo>
                <a:lnTo>
                  <a:pt x="74835" y="189229"/>
                </a:lnTo>
                <a:lnTo>
                  <a:pt x="44990" y="163829"/>
                </a:lnTo>
                <a:lnTo>
                  <a:pt x="29479" y="128269"/>
                </a:lnTo>
                <a:lnTo>
                  <a:pt x="28102" y="115569"/>
                </a:lnTo>
                <a:lnTo>
                  <a:pt x="29297" y="101600"/>
                </a:lnTo>
                <a:lnTo>
                  <a:pt x="45778" y="62229"/>
                </a:lnTo>
                <a:lnTo>
                  <a:pt x="77467" y="36829"/>
                </a:lnTo>
                <a:lnTo>
                  <a:pt x="472439" y="27939"/>
                </a:lnTo>
                <a:lnTo>
                  <a:pt x="478027" y="21589"/>
                </a:lnTo>
                <a:lnTo>
                  <a:pt x="478027" y="6350"/>
                </a:lnTo>
                <a:lnTo>
                  <a:pt x="472439" y="0"/>
                </a:lnTo>
                <a:close/>
              </a:path>
              <a:path w="634364" h="618489">
                <a:moveTo>
                  <a:pt x="159765" y="176529"/>
                </a:moveTo>
                <a:lnTo>
                  <a:pt x="152654" y="176529"/>
                </a:lnTo>
                <a:lnTo>
                  <a:pt x="151002" y="177800"/>
                </a:lnTo>
                <a:lnTo>
                  <a:pt x="126365" y="187960"/>
                </a:lnTo>
                <a:lnTo>
                  <a:pt x="211327" y="187960"/>
                </a:lnTo>
                <a:lnTo>
                  <a:pt x="211327" y="186689"/>
                </a:lnTo>
                <a:lnTo>
                  <a:pt x="184657" y="186689"/>
                </a:lnTo>
                <a:lnTo>
                  <a:pt x="159765" y="176529"/>
                </a:lnTo>
                <a:close/>
              </a:path>
              <a:path w="634364" h="618489">
                <a:moveTo>
                  <a:pt x="211327" y="127000"/>
                </a:moveTo>
                <a:lnTo>
                  <a:pt x="184657" y="127000"/>
                </a:lnTo>
                <a:lnTo>
                  <a:pt x="184657" y="186689"/>
                </a:lnTo>
                <a:lnTo>
                  <a:pt x="211327" y="186689"/>
                </a:lnTo>
                <a:lnTo>
                  <a:pt x="211327" y="170179"/>
                </a:lnTo>
                <a:lnTo>
                  <a:pt x="633983" y="170179"/>
                </a:lnTo>
                <a:lnTo>
                  <a:pt x="633983" y="147319"/>
                </a:lnTo>
                <a:lnTo>
                  <a:pt x="629221" y="143510"/>
                </a:lnTo>
                <a:lnTo>
                  <a:pt x="211327" y="143510"/>
                </a:lnTo>
                <a:lnTo>
                  <a:pt x="211327" y="127000"/>
                </a:lnTo>
                <a:close/>
              </a:path>
              <a:path w="634364" h="618489">
                <a:moveTo>
                  <a:pt x="596773" y="83819"/>
                </a:moveTo>
                <a:lnTo>
                  <a:pt x="567944" y="83819"/>
                </a:lnTo>
                <a:lnTo>
                  <a:pt x="567944" y="143510"/>
                </a:lnTo>
                <a:lnTo>
                  <a:pt x="629221" y="143510"/>
                </a:lnTo>
                <a:lnTo>
                  <a:pt x="627633" y="142239"/>
                </a:lnTo>
                <a:lnTo>
                  <a:pt x="596773" y="142239"/>
                </a:lnTo>
                <a:lnTo>
                  <a:pt x="596773" y="83819"/>
                </a:lnTo>
                <a:close/>
              </a:path>
              <a:path w="634364" h="618489">
                <a:moveTo>
                  <a:pt x="204977" y="99060"/>
                </a:moveTo>
                <a:lnTo>
                  <a:pt x="104647" y="99060"/>
                </a:lnTo>
                <a:lnTo>
                  <a:pt x="98297" y="105410"/>
                </a:lnTo>
                <a:lnTo>
                  <a:pt x="98297" y="139700"/>
                </a:lnTo>
                <a:lnTo>
                  <a:pt x="126365" y="139700"/>
                </a:lnTo>
                <a:lnTo>
                  <a:pt x="126365" y="127000"/>
                </a:lnTo>
                <a:lnTo>
                  <a:pt x="211327" y="127000"/>
                </a:lnTo>
                <a:lnTo>
                  <a:pt x="211327" y="105410"/>
                </a:lnTo>
                <a:lnTo>
                  <a:pt x="204977" y="99060"/>
                </a:lnTo>
                <a:close/>
              </a:path>
              <a:path w="634364" h="618489">
                <a:moveTo>
                  <a:pt x="628904" y="81279"/>
                </a:moveTo>
                <a:lnTo>
                  <a:pt x="596773" y="81279"/>
                </a:lnTo>
                <a:lnTo>
                  <a:pt x="619887" y="82550"/>
                </a:lnTo>
                <a:lnTo>
                  <a:pt x="627633" y="82550"/>
                </a:lnTo>
                <a:lnTo>
                  <a:pt x="628904" y="81279"/>
                </a:lnTo>
                <a:close/>
              </a:path>
            </a:pathLst>
          </a:custGeom>
          <a:solidFill>
            <a:srgbClr val="2068ED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1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1" y="3840480"/>
            <a:ext cx="64007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463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521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147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469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075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50108" y="1"/>
            <a:ext cx="5993892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4725353" cy="6858000"/>
          </a:xfrm>
          <a:custGeom>
            <a:avLst/>
            <a:gdLst/>
            <a:ahLst/>
            <a:cxnLst/>
            <a:rect l="l" t="t" r="r" b="b"/>
            <a:pathLst>
              <a:path w="6300470" h="6858000">
                <a:moveTo>
                  <a:pt x="6300339" y="0"/>
                </a:moveTo>
                <a:lnTo>
                  <a:pt x="0" y="0"/>
                </a:lnTo>
                <a:lnTo>
                  <a:pt x="0" y="6857996"/>
                </a:lnTo>
                <a:lnTo>
                  <a:pt x="4719814" y="6857996"/>
                </a:lnTo>
                <a:lnTo>
                  <a:pt x="6300339" y="0"/>
                </a:lnTo>
                <a:close/>
              </a:path>
            </a:pathLst>
          </a:custGeom>
          <a:solidFill>
            <a:srgbClr val="92278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912169" y="900763"/>
            <a:ext cx="895826" cy="1194435"/>
          </a:xfrm>
          <a:custGeom>
            <a:avLst/>
            <a:gdLst/>
            <a:ahLst/>
            <a:cxnLst/>
            <a:rect l="l" t="t" r="r" b="b"/>
            <a:pathLst>
              <a:path w="1194435" h="1194435">
                <a:moveTo>
                  <a:pt x="592380" y="0"/>
                </a:moveTo>
                <a:lnTo>
                  <a:pt x="546267" y="2113"/>
                </a:lnTo>
                <a:lnTo>
                  <a:pt x="500229" y="7829"/>
                </a:lnTo>
                <a:lnTo>
                  <a:pt x="454476" y="17195"/>
                </a:lnTo>
                <a:lnTo>
                  <a:pt x="409222" y="30260"/>
                </a:lnTo>
                <a:lnTo>
                  <a:pt x="364677" y="47071"/>
                </a:lnTo>
                <a:lnTo>
                  <a:pt x="321054" y="67676"/>
                </a:lnTo>
                <a:lnTo>
                  <a:pt x="278564" y="92123"/>
                </a:lnTo>
                <a:lnTo>
                  <a:pt x="238207" y="119919"/>
                </a:lnTo>
                <a:lnTo>
                  <a:pt x="200829" y="150396"/>
                </a:lnTo>
                <a:lnTo>
                  <a:pt x="166478" y="183343"/>
                </a:lnTo>
                <a:lnTo>
                  <a:pt x="135202" y="218547"/>
                </a:lnTo>
                <a:lnTo>
                  <a:pt x="107048" y="255796"/>
                </a:lnTo>
                <a:lnTo>
                  <a:pt x="82065" y="294879"/>
                </a:lnTo>
                <a:lnTo>
                  <a:pt x="60301" y="335582"/>
                </a:lnTo>
                <a:lnTo>
                  <a:pt x="41803" y="377694"/>
                </a:lnTo>
                <a:lnTo>
                  <a:pt x="26621" y="421003"/>
                </a:lnTo>
                <a:lnTo>
                  <a:pt x="14801" y="465297"/>
                </a:lnTo>
                <a:lnTo>
                  <a:pt x="6392" y="510363"/>
                </a:lnTo>
                <a:lnTo>
                  <a:pt x="1442" y="555989"/>
                </a:lnTo>
                <a:lnTo>
                  <a:pt x="0" y="601963"/>
                </a:lnTo>
                <a:lnTo>
                  <a:pt x="2112" y="648074"/>
                </a:lnTo>
                <a:lnTo>
                  <a:pt x="7827" y="694109"/>
                </a:lnTo>
                <a:lnTo>
                  <a:pt x="17193" y="739855"/>
                </a:lnTo>
                <a:lnTo>
                  <a:pt x="30258" y="785102"/>
                </a:lnTo>
                <a:lnTo>
                  <a:pt x="47070" y="829636"/>
                </a:lnTo>
                <a:lnTo>
                  <a:pt x="67678" y="873245"/>
                </a:lnTo>
                <a:lnTo>
                  <a:pt x="92128" y="915718"/>
                </a:lnTo>
                <a:lnTo>
                  <a:pt x="119924" y="956079"/>
                </a:lnTo>
                <a:lnTo>
                  <a:pt x="150401" y="993461"/>
                </a:lnTo>
                <a:lnTo>
                  <a:pt x="183348" y="1027818"/>
                </a:lnTo>
                <a:lnTo>
                  <a:pt x="218552" y="1059100"/>
                </a:lnTo>
                <a:lnTo>
                  <a:pt x="255801" y="1087259"/>
                </a:lnTo>
                <a:lnTo>
                  <a:pt x="294884" y="1112248"/>
                </a:lnTo>
                <a:lnTo>
                  <a:pt x="335587" y="1134017"/>
                </a:lnTo>
                <a:lnTo>
                  <a:pt x="377699" y="1152519"/>
                </a:lnTo>
                <a:lnTo>
                  <a:pt x="421008" y="1167706"/>
                </a:lnTo>
                <a:lnTo>
                  <a:pt x="465302" y="1179529"/>
                </a:lnTo>
                <a:lnTo>
                  <a:pt x="510368" y="1187940"/>
                </a:lnTo>
                <a:lnTo>
                  <a:pt x="555994" y="1192891"/>
                </a:lnTo>
                <a:lnTo>
                  <a:pt x="601969" y="1194334"/>
                </a:lnTo>
                <a:lnTo>
                  <a:pt x="648079" y="1192220"/>
                </a:lnTo>
                <a:lnTo>
                  <a:pt x="694114" y="1186502"/>
                </a:lnTo>
                <a:lnTo>
                  <a:pt x="739861" y="1177131"/>
                </a:lnTo>
                <a:lnTo>
                  <a:pt x="785107" y="1164058"/>
                </a:lnTo>
                <a:lnTo>
                  <a:pt x="829641" y="1147237"/>
                </a:lnTo>
                <a:lnTo>
                  <a:pt x="873250" y="1126618"/>
                </a:lnTo>
                <a:lnTo>
                  <a:pt x="915723" y="1102154"/>
                </a:lnTo>
                <a:lnTo>
                  <a:pt x="956084" y="1074359"/>
                </a:lnTo>
                <a:lnTo>
                  <a:pt x="993467" y="1043884"/>
                </a:lnTo>
                <a:lnTo>
                  <a:pt x="1027824" y="1010941"/>
                </a:lnTo>
                <a:lnTo>
                  <a:pt x="1059106" y="975742"/>
                </a:lnTo>
                <a:lnTo>
                  <a:pt x="1087266" y="938499"/>
                </a:lnTo>
                <a:lnTo>
                  <a:pt x="1112256" y="899422"/>
                </a:lnTo>
                <a:lnTo>
                  <a:pt x="1134028" y="858725"/>
                </a:lnTo>
                <a:lnTo>
                  <a:pt x="1152532" y="816619"/>
                </a:lnTo>
                <a:lnTo>
                  <a:pt x="1167722" y="773316"/>
                </a:lnTo>
                <a:lnTo>
                  <a:pt x="1179550" y="729028"/>
                </a:lnTo>
                <a:lnTo>
                  <a:pt x="1187966" y="683966"/>
                </a:lnTo>
                <a:lnTo>
                  <a:pt x="1192923" y="638343"/>
                </a:lnTo>
                <a:lnTo>
                  <a:pt x="1194374" y="592370"/>
                </a:lnTo>
                <a:lnTo>
                  <a:pt x="1192269" y="546259"/>
                </a:lnTo>
                <a:lnTo>
                  <a:pt x="1186561" y="500222"/>
                </a:lnTo>
                <a:lnTo>
                  <a:pt x="1177201" y="454470"/>
                </a:lnTo>
                <a:lnTo>
                  <a:pt x="1164142" y="409216"/>
                </a:lnTo>
                <a:lnTo>
                  <a:pt x="1147335" y="364672"/>
                </a:lnTo>
                <a:lnTo>
                  <a:pt x="1126732" y="321049"/>
                </a:lnTo>
                <a:lnTo>
                  <a:pt x="1102286" y="278559"/>
                </a:lnTo>
                <a:lnTo>
                  <a:pt x="1074473" y="238199"/>
                </a:lnTo>
                <a:lnTo>
                  <a:pt x="1043982" y="200819"/>
                </a:lnTo>
                <a:lnTo>
                  <a:pt x="1011025" y="166466"/>
                </a:lnTo>
                <a:lnTo>
                  <a:pt x="975812" y="135189"/>
                </a:lnTo>
                <a:lnTo>
                  <a:pt x="938557" y="107035"/>
                </a:lnTo>
                <a:lnTo>
                  <a:pt x="899471" y="82053"/>
                </a:lnTo>
                <a:lnTo>
                  <a:pt x="858765" y="60290"/>
                </a:lnTo>
                <a:lnTo>
                  <a:pt x="816652" y="41794"/>
                </a:lnTo>
                <a:lnTo>
                  <a:pt x="773343" y="26614"/>
                </a:lnTo>
                <a:lnTo>
                  <a:pt x="729049" y="14796"/>
                </a:lnTo>
                <a:lnTo>
                  <a:pt x="683983" y="6389"/>
                </a:lnTo>
                <a:lnTo>
                  <a:pt x="638356" y="1441"/>
                </a:lnTo>
                <a:lnTo>
                  <a:pt x="5923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816959" y="774319"/>
            <a:ext cx="1086231" cy="1447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122426" y="1188974"/>
            <a:ext cx="475774" cy="618490"/>
          </a:xfrm>
          <a:custGeom>
            <a:avLst/>
            <a:gdLst/>
            <a:ahLst/>
            <a:cxnLst/>
            <a:rect l="l" t="t" r="r" b="b"/>
            <a:pathLst>
              <a:path w="634364" h="618489">
                <a:moveTo>
                  <a:pt x="527304" y="294639"/>
                </a:moveTo>
                <a:lnTo>
                  <a:pt x="425450" y="294639"/>
                </a:lnTo>
                <a:lnTo>
                  <a:pt x="419862" y="300989"/>
                </a:lnTo>
                <a:lnTo>
                  <a:pt x="419862" y="339089"/>
                </a:lnTo>
                <a:lnTo>
                  <a:pt x="6350" y="339089"/>
                </a:lnTo>
                <a:lnTo>
                  <a:pt x="0" y="345439"/>
                </a:lnTo>
                <a:lnTo>
                  <a:pt x="0" y="416560"/>
                </a:lnTo>
                <a:lnTo>
                  <a:pt x="6350" y="422910"/>
                </a:lnTo>
                <a:lnTo>
                  <a:pt x="39369" y="422910"/>
                </a:lnTo>
                <a:lnTo>
                  <a:pt x="30338" y="431800"/>
                </a:lnTo>
                <a:lnTo>
                  <a:pt x="5225" y="476250"/>
                </a:lnTo>
                <a:lnTo>
                  <a:pt x="864" y="502919"/>
                </a:lnTo>
                <a:lnTo>
                  <a:pt x="1518" y="516889"/>
                </a:lnTo>
                <a:lnTo>
                  <a:pt x="11507" y="554989"/>
                </a:lnTo>
                <a:lnTo>
                  <a:pt x="42775" y="594360"/>
                </a:lnTo>
                <a:lnTo>
                  <a:pt x="76897" y="613410"/>
                </a:lnTo>
                <a:lnTo>
                  <a:pt x="101925" y="618489"/>
                </a:lnTo>
                <a:lnTo>
                  <a:pt x="325755" y="618489"/>
                </a:lnTo>
                <a:lnTo>
                  <a:pt x="332105" y="612139"/>
                </a:lnTo>
                <a:lnTo>
                  <a:pt x="332105" y="596900"/>
                </a:lnTo>
                <a:lnTo>
                  <a:pt x="325755" y="590550"/>
                </a:lnTo>
                <a:lnTo>
                  <a:pt x="99059" y="590550"/>
                </a:lnTo>
                <a:lnTo>
                  <a:pt x="86564" y="586739"/>
                </a:lnTo>
                <a:lnTo>
                  <a:pt x="45009" y="557529"/>
                </a:lnTo>
                <a:lnTo>
                  <a:pt x="29474" y="521969"/>
                </a:lnTo>
                <a:lnTo>
                  <a:pt x="28100" y="509269"/>
                </a:lnTo>
                <a:lnTo>
                  <a:pt x="29296" y="494029"/>
                </a:lnTo>
                <a:lnTo>
                  <a:pt x="45785" y="454660"/>
                </a:lnTo>
                <a:lnTo>
                  <a:pt x="77486" y="429260"/>
                </a:lnTo>
                <a:lnTo>
                  <a:pt x="104444" y="421639"/>
                </a:lnTo>
                <a:lnTo>
                  <a:pt x="633983" y="421639"/>
                </a:lnTo>
                <a:lnTo>
                  <a:pt x="633983" y="398779"/>
                </a:lnTo>
                <a:lnTo>
                  <a:pt x="629221" y="394969"/>
                </a:lnTo>
                <a:lnTo>
                  <a:pt x="27304" y="394969"/>
                </a:lnTo>
                <a:lnTo>
                  <a:pt x="27304" y="367029"/>
                </a:lnTo>
                <a:lnTo>
                  <a:pt x="449325" y="367029"/>
                </a:lnTo>
                <a:lnTo>
                  <a:pt x="449325" y="322579"/>
                </a:lnTo>
                <a:lnTo>
                  <a:pt x="538379" y="322579"/>
                </a:lnTo>
                <a:lnTo>
                  <a:pt x="533526" y="309879"/>
                </a:lnTo>
                <a:lnTo>
                  <a:pt x="533526" y="300989"/>
                </a:lnTo>
                <a:lnTo>
                  <a:pt x="527304" y="294639"/>
                </a:lnTo>
                <a:close/>
              </a:path>
              <a:path w="634364" h="618489">
                <a:moveTo>
                  <a:pt x="633983" y="563879"/>
                </a:moveTo>
                <a:lnTo>
                  <a:pt x="605917" y="563879"/>
                </a:lnTo>
                <a:lnTo>
                  <a:pt x="605917" y="590550"/>
                </a:lnTo>
                <a:lnTo>
                  <a:pt x="374142" y="590550"/>
                </a:lnTo>
                <a:lnTo>
                  <a:pt x="367919" y="596900"/>
                </a:lnTo>
                <a:lnTo>
                  <a:pt x="367919" y="612139"/>
                </a:lnTo>
                <a:lnTo>
                  <a:pt x="374142" y="618489"/>
                </a:lnTo>
                <a:lnTo>
                  <a:pt x="627633" y="618489"/>
                </a:lnTo>
                <a:lnTo>
                  <a:pt x="633983" y="612139"/>
                </a:lnTo>
                <a:lnTo>
                  <a:pt x="633983" y="563879"/>
                </a:lnTo>
                <a:close/>
              </a:path>
              <a:path w="634364" h="618489">
                <a:moveTo>
                  <a:pt x="633983" y="421639"/>
                </a:moveTo>
                <a:lnTo>
                  <a:pt x="605917" y="421639"/>
                </a:lnTo>
                <a:lnTo>
                  <a:pt x="605917" y="448310"/>
                </a:lnTo>
                <a:lnTo>
                  <a:pt x="112268" y="448310"/>
                </a:lnTo>
                <a:lnTo>
                  <a:pt x="73870" y="463550"/>
                </a:lnTo>
                <a:lnTo>
                  <a:pt x="55743" y="500379"/>
                </a:lnTo>
                <a:lnTo>
                  <a:pt x="57125" y="515619"/>
                </a:lnTo>
                <a:lnTo>
                  <a:pt x="61304" y="529589"/>
                </a:lnTo>
                <a:lnTo>
                  <a:pt x="67965" y="541019"/>
                </a:lnTo>
                <a:lnTo>
                  <a:pt x="76788" y="551179"/>
                </a:lnTo>
                <a:lnTo>
                  <a:pt x="87457" y="557529"/>
                </a:lnTo>
                <a:lnTo>
                  <a:pt x="99059" y="590550"/>
                </a:lnTo>
                <a:lnTo>
                  <a:pt x="211327" y="590550"/>
                </a:lnTo>
                <a:lnTo>
                  <a:pt x="211327" y="581660"/>
                </a:lnTo>
                <a:lnTo>
                  <a:pt x="126365" y="581660"/>
                </a:lnTo>
                <a:lnTo>
                  <a:pt x="126365" y="532129"/>
                </a:lnTo>
                <a:lnTo>
                  <a:pt x="98297" y="532129"/>
                </a:lnTo>
                <a:lnTo>
                  <a:pt x="87882" y="524510"/>
                </a:lnTo>
                <a:lnTo>
                  <a:pt x="82073" y="513079"/>
                </a:lnTo>
                <a:lnTo>
                  <a:pt x="84331" y="496569"/>
                </a:lnTo>
                <a:lnTo>
                  <a:pt x="91380" y="485139"/>
                </a:lnTo>
                <a:lnTo>
                  <a:pt x="102028" y="477519"/>
                </a:lnTo>
                <a:lnTo>
                  <a:pt x="627633" y="476250"/>
                </a:lnTo>
                <a:lnTo>
                  <a:pt x="633983" y="469900"/>
                </a:lnTo>
                <a:lnTo>
                  <a:pt x="633983" y="421639"/>
                </a:lnTo>
                <a:close/>
              </a:path>
              <a:path w="634364" h="618489">
                <a:moveTo>
                  <a:pt x="161544" y="570229"/>
                </a:moveTo>
                <a:lnTo>
                  <a:pt x="151002" y="570229"/>
                </a:lnTo>
                <a:lnTo>
                  <a:pt x="126365" y="581660"/>
                </a:lnTo>
                <a:lnTo>
                  <a:pt x="211327" y="581660"/>
                </a:lnTo>
                <a:lnTo>
                  <a:pt x="211327" y="580389"/>
                </a:lnTo>
                <a:lnTo>
                  <a:pt x="184657" y="580389"/>
                </a:lnTo>
                <a:lnTo>
                  <a:pt x="161544" y="570229"/>
                </a:lnTo>
                <a:close/>
              </a:path>
              <a:path w="634364" h="618489">
                <a:moveTo>
                  <a:pt x="211327" y="520700"/>
                </a:moveTo>
                <a:lnTo>
                  <a:pt x="184657" y="520700"/>
                </a:lnTo>
                <a:lnTo>
                  <a:pt x="184657" y="580389"/>
                </a:lnTo>
                <a:lnTo>
                  <a:pt x="211327" y="580389"/>
                </a:lnTo>
                <a:lnTo>
                  <a:pt x="211327" y="563879"/>
                </a:lnTo>
                <a:lnTo>
                  <a:pt x="633983" y="563879"/>
                </a:lnTo>
                <a:lnTo>
                  <a:pt x="633983" y="542289"/>
                </a:lnTo>
                <a:lnTo>
                  <a:pt x="627633" y="535939"/>
                </a:lnTo>
                <a:lnTo>
                  <a:pt x="211327" y="535939"/>
                </a:lnTo>
                <a:lnTo>
                  <a:pt x="211327" y="520700"/>
                </a:lnTo>
                <a:close/>
              </a:path>
              <a:path w="634364" h="618489">
                <a:moveTo>
                  <a:pt x="596773" y="476250"/>
                </a:moveTo>
                <a:lnTo>
                  <a:pt x="567944" y="476250"/>
                </a:lnTo>
                <a:lnTo>
                  <a:pt x="567944" y="535939"/>
                </a:lnTo>
                <a:lnTo>
                  <a:pt x="596773" y="535939"/>
                </a:lnTo>
                <a:lnTo>
                  <a:pt x="596773" y="476250"/>
                </a:lnTo>
                <a:close/>
              </a:path>
              <a:path w="634364" h="618489">
                <a:moveTo>
                  <a:pt x="204977" y="492760"/>
                </a:moveTo>
                <a:lnTo>
                  <a:pt x="104647" y="492760"/>
                </a:lnTo>
                <a:lnTo>
                  <a:pt x="98297" y="499110"/>
                </a:lnTo>
                <a:lnTo>
                  <a:pt x="98297" y="532129"/>
                </a:lnTo>
                <a:lnTo>
                  <a:pt x="126365" y="532129"/>
                </a:lnTo>
                <a:lnTo>
                  <a:pt x="126365" y="520700"/>
                </a:lnTo>
                <a:lnTo>
                  <a:pt x="211327" y="520700"/>
                </a:lnTo>
                <a:lnTo>
                  <a:pt x="211327" y="499110"/>
                </a:lnTo>
                <a:lnTo>
                  <a:pt x="204977" y="492760"/>
                </a:lnTo>
                <a:close/>
              </a:path>
              <a:path w="634364" h="618489">
                <a:moveTo>
                  <a:pt x="449325" y="367029"/>
                </a:moveTo>
                <a:lnTo>
                  <a:pt x="421258" y="367029"/>
                </a:lnTo>
                <a:lnTo>
                  <a:pt x="421258" y="394969"/>
                </a:lnTo>
                <a:lnTo>
                  <a:pt x="629221" y="394969"/>
                </a:lnTo>
                <a:lnTo>
                  <a:pt x="627633" y="393700"/>
                </a:lnTo>
                <a:lnTo>
                  <a:pt x="593979" y="393700"/>
                </a:lnTo>
                <a:lnTo>
                  <a:pt x="594995" y="392429"/>
                </a:lnTo>
                <a:lnTo>
                  <a:pt x="541554" y="392429"/>
                </a:lnTo>
                <a:lnTo>
                  <a:pt x="539132" y="383539"/>
                </a:lnTo>
                <a:lnTo>
                  <a:pt x="449325" y="383539"/>
                </a:lnTo>
                <a:lnTo>
                  <a:pt x="449325" y="367029"/>
                </a:lnTo>
                <a:close/>
              </a:path>
              <a:path w="634364" h="618489">
                <a:moveTo>
                  <a:pt x="594575" y="224789"/>
                </a:moveTo>
                <a:lnTo>
                  <a:pt x="521588" y="224789"/>
                </a:lnTo>
                <a:lnTo>
                  <a:pt x="536024" y="226060"/>
                </a:lnTo>
                <a:lnTo>
                  <a:pt x="549681" y="229869"/>
                </a:lnTo>
                <a:lnTo>
                  <a:pt x="583864" y="252729"/>
                </a:lnTo>
                <a:lnTo>
                  <a:pt x="603412" y="289560"/>
                </a:lnTo>
                <a:lnTo>
                  <a:pt x="605687" y="303529"/>
                </a:lnTo>
                <a:lnTo>
                  <a:pt x="604919" y="318769"/>
                </a:lnTo>
                <a:lnTo>
                  <a:pt x="592756" y="355600"/>
                </a:lnTo>
                <a:lnTo>
                  <a:pt x="563458" y="383539"/>
                </a:lnTo>
                <a:lnTo>
                  <a:pt x="541554" y="392429"/>
                </a:lnTo>
                <a:lnTo>
                  <a:pt x="594995" y="392429"/>
                </a:lnTo>
                <a:lnTo>
                  <a:pt x="596011" y="391160"/>
                </a:lnTo>
                <a:lnTo>
                  <a:pt x="598805" y="389889"/>
                </a:lnTo>
                <a:lnTo>
                  <a:pt x="600201" y="388619"/>
                </a:lnTo>
                <a:lnTo>
                  <a:pt x="622515" y="355600"/>
                </a:lnTo>
                <a:lnTo>
                  <a:pt x="632223" y="318769"/>
                </a:lnTo>
                <a:lnTo>
                  <a:pt x="631674" y="303529"/>
                </a:lnTo>
                <a:lnTo>
                  <a:pt x="622356" y="262889"/>
                </a:lnTo>
                <a:lnTo>
                  <a:pt x="602961" y="232410"/>
                </a:lnTo>
                <a:lnTo>
                  <a:pt x="594575" y="224789"/>
                </a:lnTo>
                <a:close/>
              </a:path>
              <a:path w="634364" h="618489">
                <a:moveTo>
                  <a:pt x="480949" y="372110"/>
                </a:moveTo>
                <a:lnTo>
                  <a:pt x="473837" y="372110"/>
                </a:lnTo>
                <a:lnTo>
                  <a:pt x="472439" y="373379"/>
                </a:lnTo>
                <a:lnTo>
                  <a:pt x="449325" y="383539"/>
                </a:lnTo>
                <a:lnTo>
                  <a:pt x="507619" y="383539"/>
                </a:lnTo>
                <a:lnTo>
                  <a:pt x="482981" y="373379"/>
                </a:lnTo>
                <a:lnTo>
                  <a:pt x="480949" y="372110"/>
                </a:lnTo>
                <a:close/>
              </a:path>
              <a:path w="634364" h="618489">
                <a:moveTo>
                  <a:pt x="538379" y="322579"/>
                </a:moveTo>
                <a:lnTo>
                  <a:pt x="507619" y="322579"/>
                </a:lnTo>
                <a:lnTo>
                  <a:pt x="507619" y="383539"/>
                </a:lnTo>
                <a:lnTo>
                  <a:pt x="539132" y="383539"/>
                </a:lnTo>
                <a:lnTo>
                  <a:pt x="534288" y="365760"/>
                </a:lnTo>
                <a:lnTo>
                  <a:pt x="547305" y="360679"/>
                </a:lnTo>
                <a:lnTo>
                  <a:pt x="558524" y="353060"/>
                </a:lnTo>
                <a:lnTo>
                  <a:pt x="567585" y="342900"/>
                </a:lnTo>
                <a:lnTo>
                  <a:pt x="574132" y="331469"/>
                </a:lnTo>
                <a:lnTo>
                  <a:pt x="574499" y="330200"/>
                </a:lnTo>
                <a:lnTo>
                  <a:pt x="541291" y="330200"/>
                </a:lnTo>
                <a:lnTo>
                  <a:pt x="538379" y="322579"/>
                </a:lnTo>
                <a:close/>
              </a:path>
              <a:path w="634364" h="618489">
                <a:moveTo>
                  <a:pt x="62484" y="279400"/>
                </a:moveTo>
                <a:lnTo>
                  <a:pt x="37210" y="279400"/>
                </a:lnTo>
                <a:lnTo>
                  <a:pt x="37210" y="339089"/>
                </a:lnTo>
                <a:lnTo>
                  <a:pt x="62484" y="339089"/>
                </a:lnTo>
                <a:lnTo>
                  <a:pt x="62484" y="279400"/>
                </a:lnTo>
                <a:close/>
              </a:path>
              <a:path w="634364" h="618489">
                <a:moveTo>
                  <a:pt x="627633" y="0"/>
                </a:moveTo>
                <a:lnTo>
                  <a:pt x="519556" y="0"/>
                </a:lnTo>
                <a:lnTo>
                  <a:pt x="513206" y="6350"/>
                </a:lnTo>
                <a:lnTo>
                  <a:pt x="513206" y="21589"/>
                </a:lnTo>
                <a:lnTo>
                  <a:pt x="519556" y="27939"/>
                </a:lnTo>
                <a:lnTo>
                  <a:pt x="606551" y="27939"/>
                </a:lnTo>
                <a:lnTo>
                  <a:pt x="606551" y="54610"/>
                </a:lnTo>
                <a:lnTo>
                  <a:pt x="112268" y="54610"/>
                </a:lnTo>
                <a:lnTo>
                  <a:pt x="97971" y="57150"/>
                </a:lnTo>
                <a:lnTo>
                  <a:pt x="65019" y="81279"/>
                </a:lnTo>
                <a:lnTo>
                  <a:pt x="55752" y="106679"/>
                </a:lnTo>
                <a:lnTo>
                  <a:pt x="57131" y="123189"/>
                </a:lnTo>
                <a:lnTo>
                  <a:pt x="61310" y="135889"/>
                </a:lnTo>
                <a:lnTo>
                  <a:pt x="67971" y="148589"/>
                </a:lnTo>
                <a:lnTo>
                  <a:pt x="76798" y="157479"/>
                </a:lnTo>
                <a:lnTo>
                  <a:pt x="87471" y="165100"/>
                </a:lnTo>
                <a:lnTo>
                  <a:pt x="99059" y="196850"/>
                </a:lnTo>
                <a:lnTo>
                  <a:pt x="6350" y="196850"/>
                </a:lnTo>
                <a:lnTo>
                  <a:pt x="0" y="203200"/>
                </a:lnTo>
                <a:lnTo>
                  <a:pt x="0" y="273050"/>
                </a:lnTo>
                <a:lnTo>
                  <a:pt x="6350" y="279400"/>
                </a:lnTo>
                <a:lnTo>
                  <a:pt x="520192" y="279400"/>
                </a:lnTo>
                <a:lnTo>
                  <a:pt x="534075" y="281939"/>
                </a:lnTo>
                <a:lnTo>
                  <a:pt x="544518" y="290829"/>
                </a:lnTo>
                <a:lnTo>
                  <a:pt x="549973" y="303529"/>
                </a:lnTo>
                <a:lnTo>
                  <a:pt x="547837" y="320039"/>
                </a:lnTo>
                <a:lnTo>
                  <a:pt x="541291" y="330200"/>
                </a:lnTo>
                <a:lnTo>
                  <a:pt x="574499" y="330200"/>
                </a:lnTo>
                <a:lnTo>
                  <a:pt x="577806" y="318769"/>
                </a:lnTo>
                <a:lnTo>
                  <a:pt x="576533" y="302260"/>
                </a:lnTo>
                <a:lnTo>
                  <a:pt x="572362" y="287019"/>
                </a:lnTo>
                <a:lnTo>
                  <a:pt x="546015" y="257810"/>
                </a:lnTo>
                <a:lnTo>
                  <a:pt x="28066" y="251460"/>
                </a:lnTo>
                <a:lnTo>
                  <a:pt x="28066" y="224789"/>
                </a:lnTo>
                <a:lnTo>
                  <a:pt x="594575" y="224789"/>
                </a:lnTo>
                <a:lnTo>
                  <a:pt x="619887" y="223519"/>
                </a:lnTo>
                <a:lnTo>
                  <a:pt x="627633" y="223519"/>
                </a:lnTo>
                <a:lnTo>
                  <a:pt x="633983" y="218439"/>
                </a:lnTo>
                <a:lnTo>
                  <a:pt x="633983" y="198119"/>
                </a:lnTo>
                <a:lnTo>
                  <a:pt x="211327" y="198119"/>
                </a:lnTo>
                <a:lnTo>
                  <a:pt x="211327" y="187960"/>
                </a:lnTo>
                <a:lnTo>
                  <a:pt x="126365" y="187960"/>
                </a:lnTo>
                <a:lnTo>
                  <a:pt x="126365" y="139700"/>
                </a:lnTo>
                <a:lnTo>
                  <a:pt x="98297" y="139700"/>
                </a:lnTo>
                <a:lnTo>
                  <a:pt x="87853" y="130810"/>
                </a:lnTo>
                <a:lnTo>
                  <a:pt x="82053" y="119379"/>
                </a:lnTo>
                <a:lnTo>
                  <a:pt x="84335" y="102869"/>
                </a:lnTo>
                <a:lnTo>
                  <a:pt x="91423" y="91439"/>
                </a:lnTo>
                <a:lnTo>
                  <a:pt x="102117" y="85089"/>
                </a:lnTo>
                <a:lnTo>
                  <a:pt x="596773" y="83819"/>
                </a:lnTo>
                <a:lnTo>
                  <a:pt x="596773" y="81279"/>
                </a:lnTo>
                <a:lnTo>
                  <a:pt x="628904" y="81279"/>
                </a:lnTo>
                <a:lnTo>
                  <a:pt x="633983" y="76200"/>
                </a:lnTo>
                <a:lnTo>
                  <a:pt x="633983" y="6350"/>
                </a:lnTo>
                <a:lnTo>
                  <a:pt x="627633" y="0"/>
                </a:lnTo>
                <a:close/>
              </a:path>
              <a:path w="634364" h="618489">
                <a:moveTo>
                  <a:pt x="633983" y="170179"/>
                </a:moveTo>
                <a:lnTo>
                  <a:pt x="605917" y="170179"/>
                </a:lnTo>
                <a:lnTo>
                  <a:pt x="605917" y="198119"/>
                </a:lnTo>
                <a:lnTo>
                  <a:pt x="633983" y="198119"/>
                </a:lnTo>
                <a:lnTo>
                  <a:pt x="633983" y="170179"/>
                </a:lnTo>
                <a:close/>
              </a:path>
              <a:path w="634364" h="618489">
                <a:moveTo>
                  <a:pt x="472439" y="0"/>
                </a:moveTo>
                <a:lnTo>
                  <a:pt x="113029" y="0"/>
                </a:lnTo>
                <a:lnTo>
                  <a:pt x="98590" y="1269"/>
                </a:lnTo>
                <a:lnTo>
                  <a:pt x="58815" y="13969"/>
                </a:lnTo>
                <a:lnTo>
                  <a:pt x="27015" y="40639"/>
                </a:lnTo>
                <a:lnTo>
                  <a:pt x="6605" y="77469"/>
                </a:lnTo>
                <a:lnTo>
                  <a:pt x="1013" y="105410"/>
                </a:lnTo>
                <a:lnTo>
                  <a:pt x="1586" y="119379"/>
                </a:lnTo>
                <a:lnTo>
                  <a:pt x="11100" y="158750"/>
                </a:lnTo>
                <a:lnTo>
                  <a:pt x="35051" y="193039"/>
                </a:lnTo>
                <a:lnTo>
                  <a:pt x="37210" y="195579"/>
                </a:lnTo>
                <a:lnTo>
                  <a:pt x="39369" y="196850"/>
                </a:lnTo>
                <a:lnTo>
                  <a:pt x="99059" y="196850"/>
                </a:lnTo>
                <a:lnTo>
                  <a:pt x="86550" y="194310"/>
                </a:lnTo>
                <a:lnTo>
                  <a:pt x="74835" y="189229"/>
                </a:lnTo>
                <a:lnTo>
                  <a:pt x="44990" y="163829"/>
                </a:lnTo>
                <a:lnTo>
                  <a:pt x="29479" y="128269"/>
                </a:lnTo>
                <a:lnTo>
                  <a:pt x="28102" y="115569"/>
                </a:lnTo>
                <a:lnTo>
                  <a:pt x="29297" y="101600"/>
                </a:lnTo>
                <a:lnTo>
                  <a:pt x="45778" y="62229"/>
                </a:lnTo>
                <a:lnTo>
                  <a:pt x="77467" y="36829"/>
                </a:lnTo>
                <a:lnTo>
                  <a:pt x="472439" y="27939"/>
                </a:lnTo>
                <a:lnTo>
                  <a:pt x="478027" y="21589"/>
                </a:lnTo>
                <a:lnTo>
                  <a:pt x="478027" y="6350"/>
                </a:lnTo>
                <a:lnTo>
                  <a:pt x="472439" y="0"/>
                </a:lnTo>
                <a:close/>
              </a:path>
              <a:path w="634364" h="618489">
                <a:moveTo>
                  <a:pt x="159765" y="176529"/>
                </a:moveTo>
                <a:lnTo>
                  <a:pt x="152654" y="176529"/>
                </a:lnTo>
                <a:lnTo>
                  <a:pt x="151002" y="177800"/>
                </a:lnTo>
                <a:lnTo>
                  <a:pt x="126365" y="187960"/>
                </a:lnTo>
                <a:lnTo>
                  <a:pt x="211327" y="187960"/>
                </a:lnTo>
                <a:lnTo>
                  <a:pt x="211327" y="186689"/>
                </a:lnTo>
                <a:lnTo>
                  <a:pt x="184657" y="186689"/>
                </a:lnTo>
                <a:lnTo>
                  <a:pt x="159765" y="176529"/>
                </a:lnTo>
                <a:close/>
              </a:path>
              <a:path w="634364" h="618489">
                <a:moveTo>
                  <a:pt x="211327" y="127000"/>
                </a:moveTo>
                <a:lnTo>
                  <a:pt x="184657" y="127000"/>
                </a:lnTo>
                <a:lnTo>
                  <a:pt x="184657" y="186689"/>
                </a:lnTo>
                <a:lnTo>
                  <a:pt x="211327" y="186689"/>
                </a:lnTo>
                <a:lnTo>
                  <a:pt x="211327" y="170179"/>
                </a:lnTo>
                <a:lnTo>
                  <a:pt x="633983" y="170179"/>
                </a:lnTo>
                <a:lnTo>
                  <a:pt x="633983" y="147319"/>
                </a:lnTo>
                <a:lnTo>
                  <a:pt x="629221" y="143510"/>
                </a:lnTo>
                <a:lnTo>
                  <a:pt x="211327" y="143510"/>
                </a:lnTo>
                <a:lnTo>
                  <a:pt x="211327" y="127000"/>
                </a:lnTo>
                <a:close/>
              </a:path>
              <a:path w="634364" h="618489">
                <a:moveTo>
                  <a:pt x="596773" y="83819"/>
                </a:moveTo>
                <a:lnTo>
                  <a:pt x="567944" y="83819"/>
                </a:lnTo>
                <a:lnTo>
                  <a:pt x="567944" y="143510"/>
                </a:lnTo>
                <a:lnTo>
                  <a:pt x="629221" y="143510"/>
                </a:lnTo>
                <a:lnTo>
                  <a:pt x="627633" y="142239"/>
                </a:lnTo>
                <a:lnTo>
                  <a:pt x="596773" y="142239"/>
                </a:lnTo>
                <a:lnTo>
                  <a:pt x="596773" y="83819"/>
                </a:lnTo>
                <a:close/>
              </a:path>
              <a:path w="634364" h="618489">
                <a:moveTo>
                  <a:pt x="204977" y="99060"/>
                </a:moveTo>
                <a:lnTo>
                  <a:pt x="104647" y="99060"/>
                </a:lnTo>
                <a:lnTo>
                  <a:pt x="98297" y="105410"/>
                </a:lnTo>
                <a:lnTo>
                  <a:pt x="98297" y="139700"/>
                </a:lnTo>
                <a:lnTo>
                  <a:pt x="126365" y="139700"/>
                </a:lnTo>
                <a:lnTo>
                  <a:pt x="126365" y="127000"/>
                </a:lnTo>
                <a:lnTo>
                  <a:pt x="211327" y="127000"/>
                </a:lnTo>
                <a:lnTo>
                  <a:pt x="211327" y="105410"/>
                </a:lnTo>
                <a:lnTo>
                  <a:pt x="204977" y="99060"/>
                </a:lnTo>
                <a:close/>
              </a:path>
              <a:path w="634364" h="618489">
                <a:moveTo>
                  <a:pt x="628904" y="81279"/>
                </a:moveTo>
                <a:lnTo>
                  <a:pt x="596773" y="81279"/>
                </a:lnTo>
                <a:lnTo>
                  <a:pt x="619887" y="82550"/>
                </a:lnTo>
                <a:lnTo>
                  <a:pt x="627633" y="82550"/>
                </a:lnTo>
                <a:lnTo>
                  <a:pt x="628904" y="81279"/>
                </a:lnTo>
                <a:close/>
              </a:path>
            </a:pathLst>
          </a:custGeom>
          <a:solidFill>
            <a:srgbClr val="2068ED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1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1" y="3840480"/>
            <a:ext cx="64007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074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65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7522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54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43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7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10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6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2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7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05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8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9045" y="1731773"/>
            <a:ext cx="61459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1"/>
            <a:ext cx="2926079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49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9045" y="1731773"/>
            <a:ext cx="61459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1"/>
            <a:ext cx="2926079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3/29/2024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0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teststud.s-vfu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elibrary.ru/irmdyo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208" y="3212976"/>
            <a:ext cx="8597792" cy="1277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50" b="1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ОТЧЕТ О РЕЗУЛЬТАТАХ САМООБСЛЕДОВАНИЯ 2023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6039" t="7477" r="7603" b="17205"/>
          <a:stretch/>
        </p:blipFill>
        <p:spPr>
          <a:xfrm>
            <a:off x="438512" y="332656"/>
            <a:ext cx="4615961" cy="185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8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046" y="857251"/>
            <a:ext cx="5640955" cy="51434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0468" y="857249"/>
            <a:ext cx="4764881" cy="5143500"/>
          </a:xfrm>
          <a:custGeom>
            <a:avLst/>
            <a:gdLst/>
            <a:ahLst/>
            <a:cxnLst/>
            <a:rect l="l" t="t" r="r" b="b"/>
            <a:pathLst>
              <a:path w="8779510" h="6858000">
                <a:moveTo>
                  <a:pt x="8779478" y="0"/>
                </a:moveTo>
                <a:lnTo>
                  <a:pt x="0" y="0"/>
                </a:lnTo>
                <a:lnTo>
                  <a:pt x="0" y="6857996"/>
                </a:lnTo>
                <a:lnTo>
                  <a:pt x="8001880" y="6857996"/>
                </a:lnTo>
                <a:lnTo>
                  <a:pt x="877947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66334" y="5624702"/>
            <a:ext cx="161162" cy="1600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64551" y="1349772"/>
            <a:ext cx="4757531" cy="11517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Получение дополнительной квалификации обучающимися</a:t>
            </a:r>
            <a:endParaRPr lang="ru-RU" sz="30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7261" y="3779043"/>
            <a:ext cx="339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В рамках ОПОП с 2022 г. предусмотрены учебные дисциплины и факультативы, а также квалификационный экзамен по программам профессионального обучения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5157192"/>
            <a:ext cx="337642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В 2023-2024 г. выдано 43 свидетельства</a:t>
            </a:r>
            <a:endParaRPr lang="ru-RU" sz="1050" b="1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37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7" y="332656"/>
            <a:ext cx="7886700" cy="590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550" b="1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Программы профессионального обучения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8714520"/>
              </p:ext>
            </p:extLst>
          </p:nvPr>
        </p:nvGraphicFramePr>
        <p:xfrm>
          <a:off x="260472" y="1052736"/>
          <a:ext cx="8651629" cy="4698738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615910">
                  <a:extLst>
                    <a:ext uri="{9D8B030D-6E8A-4147-A177-3AD203B41FA5}">
                      <a16:colId xmlns:a16="http://schemas.microsoft.com/office/drawing/2014/main" val="3555331761"/>
                    </a:ext>
                  </a:extLst>
                </a:gridCol>
                <a:gridCol w="2827594">
                  <a:extLst>
                    <a:ext uri="{9D8B030D-6E8A-4147-A177-3AD203B41FA5}">
                      <a16:colId xmlns:a16="http://schemas.microsoft.com/office/drawing/2014/main" val="1509540886"/>
                    </a:ext>
                  </a:extLst>
                </a:gridCol>
                <a:gridCol w="5208125">
                  <a:extLst>
                    <a:ext uri="{9D8B030D-6E8A-4147-A177-3AD203B41FA5}">
                      <a16:colId xmlns:a16="http://schemas.microsoft.com/office/drawing/2014/main" val="2909983517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Наименование ППО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Наименование ОПОП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338687583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«Секретарь-администратор»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45.03.01 Филология, профиль «Отечественная филология (русский язык и литература)»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228689594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16199 «Оператор электронно-вычислительных и вычислительных программ»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01.03.02 Прикладная математика и информатика, «Системное программирование и компьютерные технологии»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43772987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16199 «Оператор электронно-вычислительных и вычислительных программ»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09.03.03 Прикладная информатика, «Прикладная информатика в менеджменте»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62437631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14919 «Наладчик контрольно-измерительных приборов и автоматики»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13.03.02 Электроэнергетика и электротехника, профиль «Электропривод и автоматика»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265785468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16199 «Оператор электронно-вычислительных и вычислительных программ»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38.03.01 Экономика, профиль «Экономика труда»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96391735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24236 «Младший воспитатель»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>
                          <a:effectLst/>
                        </a:rPr>
                        <a:t>направление подготовки 44.03.02 Психолого-педагогическое образование, профиль «Общая и специальная психология и педагогика в образовании»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131188091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24236 «Младший воспитатель»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>
                          <a:effectLst/>
                        </a:rPr>
                        <a:t>направление подготовки 44.03.05 Педагогическое образование (с двумя профилями подготовки), профиль «Дошкольное образование и начальное образование»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334196197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11711 «Горнорабочий на маркшейдерских работах»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>
                          <a:effectLst/>
                        </a:rPr>
                        <a:t>специальность 21.05.04 Горное дело, специализация «Маркшейдерское дело»</a:t>
                      </a:r>
                    </a:p>
                    <a:p>
                      <a:pPr algn="l"/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67667594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11723 «Горнорабочий разреза»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>
                          <a:effectLst/>
                        </a:rPr>
                        <a:t>специальность 21.05.04 Горное дело, специализация «Открытые горные работы»</a:t>
                      </a:r>
                    </a:p>
                    <a:p>
                      <a:pPr algn="l"/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3651152013"/>
                  </a:ext>
                </a:extLst>
              </a:tr>
              <a:tr h="340098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11717 «Горнорабочий подземный»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специальность 21.05.04	 Горное дело, специализация «Подземная разработка пластовых месторождений</a:t>
                      </a:r>
                      <a:r>
                        <a:rPr lang="ru-RU" sz="1100" dirty="0" smtClean="0">
                          <a:effectLst/>
                        </a:rPr>
                        <a:t>»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262615279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13777 «Машинист конвейера»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специальность 21.05.04 Горное дело, специализация «Обогащение полезных ископаемых»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371535734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17544 «Рабочий по комплексному обслуживанию и ремонту зданий»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effectLst/>
                        </a:rPr>
                        <a:t>направление подготовки 08.03.01 Строительство, профиль «Промышленное и гражданское строительство»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38" marR="29138" marT="0" marB="0"/>
                </a:tc>
                <a:extLst>
                  <a:ext uri="{0D108BD9-81ED-4DB2-BD59-A6C34878D82A}">
                    <a16:rowId xmlns:a16="http://schemas.microsoft.com/office/drawing/2014/main" val="3182123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3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6734"/>
            <a:ext cx="8147248" cy="9000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Диагностическое тестирование 2023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412776"/>
            <a:ext cx="7886700" cy="4351338"/>
          </a:xfrm>
        </p:spPr>
        <p:txBody>
          <a:bodyPr/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10 по 18 октября 2023 года всего прошло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тестирование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68 студентов из 103, охват составил 66%. Тестирование прошло с использованием внутривузовской системы онлайн-тестирования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http://teststud.s-vfu.ru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личные кабинеты студентов по 4 учебным дисциплинам: «Математика», «Русский язык», «Физика», «Обществознание».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успеваемость составила 75%, абсолютная 91%; средний балл составил 3,9%.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27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5522830"/>
              </p:ext>
            </p:extLst>
          </p:nvPr>
        </p:nvGraphicFramePr>
        <p:xfrm>
          <a:off x="683568" y="764704"/>
          <a:ext cx="7992888" cy="5669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32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298722"/>
              </p:ext>
            </p:extLst>
          </p:nvPr>
        </p:nvGraphicFramePr>
        <p:xfrm>
          <a:off x="539552" y="332656"/>
          <a:ext cx="8136903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47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488311"/>
            <a:ext cx="4571048" cy="351282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rgbClr val="5194D2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0857" y="2488311"/>
            <a:ext cx="4571048" cy="351282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648" y="260648"/>
            <a:ext cx="8332623" cy="525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685800">
              <a:lnSpc>
                <a:spcPts val="4106"/>
              </a:lnSpc>
              <a:defRPr/>
            </a:pPr>
            <a:r>
              <a:rPr lang="ru-RU" sz="2325" b="1" kern="0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 Narrow"/>
              </a:rPr>
              <a:t>Повышение педагогического мастерства, 2023 год</a:t>
            </a:r>
            <a:endParaRPr sz="2325" kern="0" dirty="0">
              <a:solidFill>
                <a:srgbClr val="1F497D">
                  <a:lumMod val="75000"/>
                </a:srgbClr>
              </a:solidFill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9501" y="3211829"/>
            <a:ext cx="1295400" cy="1295400"/>
          </a:xfrm>
          <a:custGeom>
            <a:avLst/>
            <a:gdLst/>
            <a:ahLst/>
            <a:cxnLst/>
            <a:rect l="l" t="t" r="r" b="b"/>
            <a:pathLst>
              <a:path w="1727200" h="1727200">
                <a:moveTo>
                  <a:pt x="863345" y="0"/>
                </a:moveTo>
                <a:lnTo>
                  <a:pt x="792538" y="2862"/>
                </a:lnTo>
                <a:lnTo>
                  <a:pt x="723307" y="11301"/>
                </a:lnTo>
                <a:lnTo>
                  <a:pt x="655875" y="25094"/>
                </a:lnTo>
                <a:lnTo>
                  <a:pt x="590463" y="44019"/>
                </a:lnTo>
                <a:lnTo>
                  <a:pt x="527294" y="67853"/>
                </a:lnTo>
                <a:lnTo>
                  <a:pt x="466590" y="96375"/>
                </a:lnTo>
                <a:lnTo>
                  <a:pt x="408573" y="129362"/>
                </a:lnTo>
                <a:lnTo>
                  <a:pt x="353466" y="166591"/>
                </a:lnTo>
                <a:lnTo>
                  <a:pt x="301491" y="207841"/>
                </a:lnTo>
                <a:lnTo>
                  <a:pt x="252869" y="252888"/>
                </a:lnTo>
                <a:lnTo>
                  <a:pt x="207824" y="301512"/>
                </a:lnTo>
                <a:lnTo>
                  <a:pt x="166576" y="353488"/>
                </a:lnTo>
                <a:lnTo>
                  <a:pt x="129350" y="408596"/>
                </a:lnTo>
                <a:lnTo>
                  <a:pt x="96365" y="466612"/>
                </a:lnTo>
                <a:lnTo>
                  <a:pt x="67846" y="527315"/>
                </a:lnTo>
                <a:lnTo>
                  <a:pt x="44014" y="590482"/>
                </a:lnTo>
                <a:lnTo>
                  <a:pt x="25091" y="655891"/>
                </a:lnTo>
                <a:lnTo>
                  <a:pt x="11299" y="723320"/>
                </a:lnTo>
                <a:lnTo>
                  <a:pt x="2861" y="792545"/>
                </a:lnTo>
                <a:lnTo>
                  <a:pt x="0" y="863346"/>
                </a:lnTo>
                <a:lnTo>
                  <a:pt x="2861" y="934146"/>
                </a:lnTo>
                <a:lnTo>
                  <a:pt x="11299" y="1003371"/>
                </a:lnTo>
                <a:lnTo>
                  <a:pt x="25091" y="1070800"/>
                </a:lnTo>
                <a:lnTo>
                  <a:pt x="44014" y="1136209"/>
                </a:lnTo>
                <a:lnTo>
                  <a:pt x="67846" y="1199376"/>
                </a:lnTo>
                <a:lnTo>
                  <a:pt x="96365" y="1260079"/>
                </a:lnTo>
                <a:lnTo>
                  <a:pt x="129350" y="1318095"/>
                </a:lnTo>
                <a:lnTo>
                  <a:pt x="166576" y="1373203"/>
                </a:lnTo>
                <a:lnTo>
                  <a:pt x="207824" y="1425179"/>
                </a:lnTo>
                <a:lnTo>
                  <a:pt x="252869" y="1473803"/>
                </a:lnTo>
                <a:lnTo>
                  <a:pt x="301491" y="1518850"/>
                </a:lnTo>
                <a:lnTo>
                  <a:pt x="353466" y="1560100"/>
                </a:lnTo>
                <a:lnTo>
                  <a:pt x="408573" y="1597329"/>
                </a:lnTo>
                <a:lnTo>
                  <a:pt x="466590" y="1630316"/>
                </a:lnTo>
                <a:lnTo>
                  <a:pt x="527294" y="1658838"/>
                </a:lnTo>
                <a:lnTo>
                  <a:pt x="590463" y="1682672"/>
                </a:lnTo>
                <a:lnTo>
                  <a:pt x="655875" y="1701597"/>
                </a:lnTo>
                <a:lnTo>
                  <a:pt x="723307" y="1715390"/>
                </a:lnTo>
                <a:lnTo>
                  <a:pt x="792538" y="1723829"/>
                </a:lnTo>
                <a:lnTo>
                  <a:pt x="863345" y="1726692"/>
                </a:lnTo>
                <a:lnTo>
                  <a:pt x="934146" y="1723829"/>
                </a:lnTo>
                <a:lnTo>
                  <a:pt x="1003371" y="1715390"/>
                </a:lnTo>
                <a:lnTo>
                  <a:pt x="1070800" y="1701597"/>
                </a:lnTo>
                <a:lnTo>
                  <a:pt x="1136209" y="1682672"/>
                </a:lnTo>
                <a:lnTo>
                  <a:pt x="1199376" y="1658838"/>
                </a:lnTo>
                <a:lnTo>
                  <a:pt x="1260079" y="1630316"/>
                </a:lnTo>
                <a:lnTo>
                  <a:pt x="1318095" y="1597329"/>
                </a:lnTo>
                <a:lnTo>
                  <a:pt x="1373203" y="1560100"/>
                </a:lnTo>
                <a:lnTo>
                  <a:pt x="1425179" y="1518850"/>
                </a:lnTo>
                <a:lnTo>
                  <a:pt x="1473803" y="1473803"/>
                </a:lnTo>
                <a:lnTo>
                  <a:pt x="1518850" y="1425179"/>
                </a:lnTo>
                <a:lnTo>
                  <a:pt x="1560100" y="1373203"/>
                </a:lnTo>
                <a:lnTo>
                  <a:pt x="1597329" y="1318095"/>
                </a:lnTo>
                <a:lnTo>
                  <a:pt x="1630316" y="1260079"/>
                </a:lnTo>
                <a:lnTo>
                  <a:pt x="1658838" y="1199376"/>
                </a:lnTo>
                <a:lnTo>
                  <a:pt x="1682672" y="1136209"/>
                </a:lnTo>
                <a:lnTo>
                  <a:pt x="1701597" y="1070800"/>
                </a:lnTo>
                <a:lnTo>
                  <a:pt x="1715390" y="1003371"/>
                </a:lnTo>
                <a:lnTo>
                  <a:pt x="1723829" y="934146"/>
                </a:lnTo>
                <a:lnTo>
                  <a:pt x="1726692" y="863346"/>
                </a:lnTo>
                <a:lnTo>
                  <a:pt x="1723829" y="792545"/>
                </a:lnTo>
                <a:lnTo>
                  <a:pt x="1715390" y="723320"/>
                </a:lnTo>
                <a:lnTo>
                  <a:pt x="1701597" y="655891"/>
                </a:lnTo>
                <a:lnTo>
                  <a:pt x="1682672" y="590482"/>
                </a:lnTo>
                <a:lnTo>
                  <a:pt x="1658838" y="527315"/>
                </a:lnTo>
                <a:lnTo>
                  <a:pt x="1630316" y="466612"/>
                </a:lnTo>
                <a:lnTo>
                  <a:pt x="1597329" y="408596"/>
                </a:lnTo>
                <a:lnTo>
                  <a:pt x="1560100" y="353488"/>
                </a:lnTo>
                <a:lnTo>
                  <a:pt x="1518850" y="301512"/>
                </a:lnTo>
                <a:lnTo>
                  <a:pt x="1473803" y="252888"/>
                </a:lnTo>
                <a:lnTo>
                  <a:pt x="1425179" y="207841"/>
                </a:lnTo>
                <a:lnTo>
                  <a:pt x="1373203" y="166591"/>
                </a:lnTo>
                <a:lnTo>
                  <a:pt x="1318095" y="129362"/>
                </a:lnTo>
                <a:lnTo>
                  <a:pt x="1260079" y="96375"/>
                </a:lnTo>
                <a:lnTo>
                  <a:pt x="1199376" y="67853"/>
                </a:lnTo>
                <a:lnTo>
                  <a:pt x="1136209" y="44019"/>
                </a:lnTo>
                <a:lnTo>
                  <a:pt x="1070800" y="25094"/>
                </a:lnTo>
                <a:lnTo>
                  <a:pt x="1003371" y="11301"/>
                </a:lnTo>
                <a:lnTo>
                  <a:pt x="934146" y="2862"/>
                </a:lnTo>
                <a:lnTo>
                  <a:pt x="8633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16067" y="3212973"/>
            <a:ext cx="1295400" cy="1296353"/>
          </a:xfrm>
          <a:custGeom>
            <a:avLst/>
            <a:gdLst/>
            <a:ahLst/>
            <a:cxnLst/>
            <a:rect l="l" t="t" r="r" b="b"/>
            <a:pathLst>
              <a:path w="1727200" h="1728470">
                <a:moveTo>
                  <a:pt x="863346" y="0"/>
                </a:moveTo>
                <a:lnTo>
                  <a:pt x="792545" y="2864"/>
                </a:lnTo>
                <a:lnTo>
                  <a:pt x="723320" y="11308"/>
                </a:lnTo>
                <a:lnTo>
                  <a:pt x="655891" y="25111"/>
                </a:lnTo>
                <a:lnTo>
                  <a:pt x="590482" y="44049"/>
                </a:lnTo>
                <a:lnTo>
                  <a:pt x="527315" y="67901"/>
                </a:lnTo>
                <a:lnTo>
                  <a:pt x="466612" y="96444"/>
                </a:lnTo>
                <a:lnTo>
                  <a:pt x="408596" y="129455"/>
                </a:lnTo>
                <a:lnTo>
                  <a:pt x="353488" y="166713"/>
                </a:lnTo>
                <a:lnTo>
                  <a:pt x="301512" y="207995"/>
                </a:lnTo>
                <a:lnTo>
                  <a:pt x="252888" y="253079"/>
                </a:lnTo>
                <a:lnTo>
                  <a:pt x="207841" y="301742"/>
                </a:lnTo>
                <a:lnTo>
                  <a:pt x="166591" y="353763"/>
                </a:lnTo>
                <a:lnTo>
                  <a:pt x="129362" y="408918"/>
                </a:lnTo>
                <a:lnTo>
                  <a:pt x="96375" y="466986"/>
                </a:lnTo>
                <a:lnTo>
                  <a:pt x="67853" y="527744"/>
                </a:lnTo>
                <a:lnTo>
                  <a:pt x="44019" y="590970"/>
                </a:lnTo>
                <a:lnTo>
                  <a:pt x="25094" y="656442"/>
                </a:lnTo>
                <a:lnTo>
                  <a:pt x="11301" y="723937"/>
                </a:lnTo>
                <a:lnTo>
                  <a:pt x="2862" y="793233"/>
                </a:lnTo>
                <a:lnTo>
                  <a:pt x="0" y="864108"/>
                </a:lnTo>
                <a:lnTo>
                  <a:pt x="2862" y="934982"/>
                </a:lnTo>
                <a:lnTo>
                  <a:pt x="11301" y="1004278"/>
                </a:lnTo>
                <a:lnTo>
                  <a:pt x="25094" y="1071773"/>
                </a:lnTo>
                <a:lnTo>
                  <a:pt x="44019" y="1137245"/>
                </a:lnTo>
                <a:lnTo>
                  <a:pt x="67853" y="1200471"/>
                </a:lnTo>
                <a:lnTo>
                  <a:pt x="96375" y="1261229"/>
                </a:lnTo>
                <a:lnTo>
                  <a:pt x="129362" y="1319297"/>
                </a:lnTo>
                <a:lnTo>
                  <a:pt x="166591" y="1374452"/>
                </a:lnTo>
                <a:lnTo>
                  <a:pt x="207841" y="1426473"/>
                </a:lnTo>
                <a:lnTo>
                  <a:pt x="252888" y="1475136"/>
                </a:lnTo>
                <a:lnTo>
                  <a:pt x="301512" y="1520220"/>
                </a:lnTo>
                <a:lnTo>
                  <a:pt x="353488" y="1561502"/>
                </a:lnTo>
                <a:lnTo>
                  <a:pt x="408596" y="1598760"/>
                </a:lnTo>
                <a:lnTo>
                  <a:pt x="466612" y="1631771"/>
                </a:lnTo>
                <a:lnTo>
                  <a:pt x="527315" y="1660314"/>
                </a:lnTo>
                <a:lnTo>
                  <a:pt x="590482" y="1684166"/>
                </a:lnTo>
                <a:lnTo>
                  <a:pt x="655891" y="1703104"/>
                </a:lnTo>
                <a:lnTo>
                  <a:pt x="723320" y="1716907"/>
                </a:lnTo>
                <a:lnTo>
                  <a:pt x="792545" y="1725351"/>
                </a:lnTo>
                <a:lnTo>
                  <a:pt x="863346" y="1728216"/>
                </a:lnTo>
                <a:lnTo>
                  <a:pt x="934146" y="1725351"/>
                </a:lnTo>
                <a:lnTo>
                  <a:pt x="1003371" y="1716907"/>
                </a:lnTo>
                <a:lnTo>
                  <a:pt x="1070800" y="1703104"/>
                </a:lnTo>
                <a:lnTo>
                  <a:pt x="1136209" y="1684166"/>
                </a:lnTo>
                <a:lnTo>
                  <a:pt x="1199376" y="1660314"/>
                </a:lnTo>
                <a:lnTo>
                  <a:pt x="1260079" y="1631771"/>
                </a:lnTo>
                <a:lnTo>
                  <a:pt x="1318095" y="1598760"/>
                </a:lnTo>
                <a:lnTo>
                  <a:pt x="1373203" y="1561502"/>
                </a:lnTo>
                <a:lnTo>
                  <a:pt x="1425179" y="1520220"/>
                </a:lnTo>
                <a:lnTo>
                  <a:pt x="1473803" y="1475136"/>
                </a:lnTo>
                <a:lnTo>
                  <a:pt x="1518850" y="1426473"/>
                </a:lnTo>
                <a:lnTo>
                  <a:pt x="1560100" y="1374452"/>
                </a:lnTo>
                <a:lnTo>
                  <a:pt x="1597329" y="1319297"/>
                </a:lnTo>
                <a:lnTo>
                  <a:pt x="1630316" y="1261229"/>
                </a:lnTo>
                <a:lnTo>
                  <a:pt x="1658838" y="1200471"/>
                </a:lnTo>
                <a:lnTo>
                  <a:pt x="1682672" y="1137245"/>
                </a:lnTo>
                <a:lnTo>
                  <a:pt x="1701597" y="1071773"/>
                </a:lnTo>
                <a:lnTo>
                  <a:pt x="1715390" y="1004278"/>
                </a:lnTo>
                <a:lnTo>
                  <a:pt x="1723829" y="934982"/>
                </a:lnTo>
                <a:lnTo>
                  <a:pt x="1726692" y="864108"/>
                </a:lnTo>
                <a:lnTo>
                  <a:pt x="1723829" y="793233"/>
                </a:lnTo>
                <a:lnTo>
                  <a:pt x="1715390" y="723937"/>
                </a:lnTo>
                <a:lnTo>
                  <a:pt x="1701597" y="656442"/>
                </a:lnTo>
                <a:lnTo>
                  <a:pt x="1682672" y="590970"/>
                </a:lnTo>
                <a:lnTo>
                  <a:pt x="1658838" y="527744"/>
                </a:lnTo>
                <a:lnTo>
                  <a:pt x="1630316" y="466986"/>
                </a:lnTo>
                <a:lnTo>
                  <a:pt x="1597329" y="408918"/>
                </a:lnTo>
                <a:lnTo>
                  <a:pt x="1560100" y="353763"/>
                </a:lnTo>
                <a:lnTo>
                  <a:pt x="1518850" y="301742"/>
                </a:lnTo>
                <a:lnTo>
                  <a:pt x="1473803" y="253079"/>
                </a:lnTo>
                <a:lnTo>
                  <a:pt x="1425179" y="207995"/>
                </a:lnTo>
                <a:lnTo>
                  <a:pt x="1373203" y="166713"/>
                </a:lnTo>
                <a:lnTo>
                  <a:pt x="1318095" y="129455"/>
                </a:lnTo>
                <a:lnTo>
                  <a:pt x="1260079" y="96444"/>
                </a:lnTo>
                <a:lnTo>
                  <a:pt x="1199376" y="67901"/>
                </a:lnTo>
                <a:lnTo>
                  <a:pt x="1136209" y="44049"/>
                </a:lnTo>
                <a:lnTo>
                  <a:pt x="1070800" y="25111"/>
                </a:lnTo>
                <a:lnTo>
                  <a:pt x="1003371" y="11308"/>
                </a:lnTo>
                <a:lnTo>
                  <a:pt x="934146" y="2864"/>
                </a:lnTo>
                <a:lnTo>
                  <a:pt x="8633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648" y="4736591"/>
            <a:ext cx="2824639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127499" y="4736591"/>
            <a:ext cx="282320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1692" y="3479009"/>
            <a:ext cx="6663690" cy="1912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169" defTabSz="685800">
              <a:tabLst>
                <a:tab pos="4778693" algn="l"/>
              </a:tabLst>
              <a:defRPr/>
            </a:pPr>
            <a:r>
              <a:rPr lang="ru-RU" sz="8625" b="1" spc="727" dirty="0">
                <a:solidFill>
                  <a:srgbClr val="13112C"/>
                </a:solidFill>
                <a:latin typeface="Arial"/>
                <a:cs typeface="Arial"/>
              </a:rPr>
              <a:t>10</a:t>
            </a:r>
            <a:r>
              <a:rPr sz="5400" b="1" baseline="60763" dirty="0">
                <a:solidFill>
                  <a:srgbClr val="13112C"/>
                </a:solidFill>
                <a:latin typeface="Arial"/>
                <a:cs typeface="Arial"/>
              </a:rPr>
              <a:t>	</a:t>
            </a:r>
            <a:r>
              <a:rPr lang="ru-RU" sz="8625" b="1" spc="593" dirty="0">
                <a:solidFill>
                  <a:srgbClr val="13112C"/>
                </a:solidFill>
                <a:latin typeface="Arial"/>
                <a:cs typeface="Arial"/>
              </a:rPr>
              <a:t>2</a:t>
            </a:r>
            <a:r>
              <a:rPr sz="8625" b="1" spc="-1564" dirty="0">
                <a:solidFill>
                  <a:srgbClr val="13112C"/>
                </a:solidFill>
                <a:latin typeface="Arial"/>
                <a:cs typeface="Arial"/>
              </a:rPr>
              <a:t> </a:t>
            </a:r>
            <a:endParaRPr sz="5400" baseline="61342" dirty="0">
              <a:solidFill>
                <a:prstClr val="black"/>
              </a:solidFill>
              <a:latin typeface="Arial"/>
              <a:cs typeface="Arial"/>
            </a:endParaRPr>
          </a:p>
          <a:p>
            <a:pPr marL="9525" defTabSz="685800">
              <a:spcBef>
                <a:spcPts val="2370"/>
              </a:spcBef>
              <a:tabLst>
                <a:tab pos="4508659" algn="l"/>
              </a:tabLst>
              <a:defRPr/>
            </a:pPr>
            <a:r>
              <a:rPr lang="ru-RU" spc="161" dirty="0">
                <a:solidFill>
                  <a:srgbClr val="13112C"/>
                </a:solidFill>
                <a:latin typeface="Arial"/>
                <a:cs typeface="Arial"/>
              </a:rPr>
              <a:t>открытых занятий</a:t>
            </a:r>
            <a:r>
              <a:rPr dirty="0">
                <a:solidFill>
                  <a:srgbClr val="13112C"/>
                </a:solidFill>
                <a:latin typeface="Arial"/>
                <a:cs typeface="Arial"/>
              </a:rPr>
              <a:t>	</a:t>
            </a:r>
            <a:r>
              <a:rPr lang="ru-RU" spc="165" dirty="0">
                <a:solidFill>
                  <a:srgbClr val="13112C"/>
                </a:solidFill>
                <a:latin typeface="Arial"/>
                <a:cs typeface="Arial"/>
              </a:rPr>
              <a:t>мастер-класса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2622" y="5624702"/>
            <a:ext cx="121729" cy="160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18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148" y="4071296"/>
            <a:ext cx="1010500" cy="96020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396" y="4087779"/>
            <a:ext cx="1010500" cy="96020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879" y="2193082"/>
            <a:ext cx="1010500" cy="960203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260909" y="2258901"/>
            <a:ext cx="992981" cy="9430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278732" y="2193082"/>
            <a:ext cx="992981" cy="9430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5536" y="260648"/>
            <a:ext cx="7019925" cy="0"/>
          </a:xfrm>
          <a:custGeom>
            <a:avLst/>
            <a:gdLst/>
            <a:ahLst/>
            <a:cxnLst/>
            <a:rect l="l" t="t" r="r" b="b"/>
            <a:pathLst>
              <a:path w="9359900">
                <a:moveTo>
                  <a:pt x="0" y="0"/>
                </a:moveTo>
                <a:lnTo>
                  <a:pt x="9359837" y="0"/>
                </a:lnTo>
              </a:path>
            </a:pathLst>
          </a:custGeom>
          <a:ln w="13704">
            <a:solidFill>
              <a:srgbClr val="FBC82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3528" y="980728"/>
            <a:ext cx="9140666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 w="27408">
            <a:solidFill>
              <a:srgbClr val="FBBF0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6861" y="376665"/>
            <a:ext cx="7694606" cy="525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lnSpc>
                <a:spcPts val="4061"/>
              </a:lnSpc>
              <a:defRPr/>
            </a:pPr>
            <a:r>
              <a:rPr lang="ru-RU" sz="2325" b="1" spc="-116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Совершенствование ОПОП </a:t>
            </a:r>
            <a:r>
              <a:rPr lang="ru-RU" sz="2325" b="1" spc="-116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в 2023 г.</a:t>
            </a:r>
            <a:endParaRPr sz="2325" dirty="0">
              <a:solidFill>
                <a:srgbClr val="1F497D">
                  <a:lumMod val="75000"/>
                </a:srgbClr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64466" y="5624356"/>
            <a:ext cx="128588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defRPr/>
            </a:pPr>
            <a:r>
              <a:rPr sz="1050" spc="-98" dirty="0">
                <a:solidFill>
                  <a:srgbClr val="2F2F2F"/>
                </a:solidFill>
                <a:latin typeface="Times New Roman"/>
                <a:cs typeface="Times New Roman"/>
              </a:rPr>
              <a:t>64</a:t>
            </a:r>
            <a:endParaRPr sz="105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15"/>
          <p:cNvSpPr txBox="1"/>
          <p:nvPr/>
        </p:nvSpPr>
        <p:spPr>
          <a:xfrm>
            <a:off x="810183" y="3287698"/>
            <a:ext cx="241546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>
                <a:solidFill>
                  <a:srgbClr val="052573"/>
                </a:solidFill>
                <a:latin typeface="Century Gothic"/>
                <a:cs typeface="Century Gothic"/>
              </a:rPr>
              <a:t>987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рабочих программ дисциплин и практик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1" name="object 15"/>
          <p:cNvSpPr txBox="1"/>
          <p:nvPr/>
        </p:nvSpPr>
        <p:spPr>
          <a:xfrm>
            <a:off x="3393282" y="3258184"/>
            <a:ext cx="2827647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>
                <a:solidFill>
                  <a:srgbClr val="052573"/>
                </a:solidFill>
                <a:latin typeface="Century Gothic"/>
                <a:cs typeface="Century Gothic"/>
              </a:rPr>
              <a:t>550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ресурсов цифрового образовательного контента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2" name="object 15"/>
          <p:cNvSpPr txBox="1"/>
          <p:nvPr/>
        </p:nvSpPr>
        <p:spPr>
          <a:xfrm>
            <a:off x="6621397" y="3244205"/>
            <a:ext cx="241546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12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учебно-методических изданий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3" name="object 15"/>
          <p:cNvSpPr txBox="1"/>
          <p:nvPr/>
        </p:nvSpPr>
        <p:spPr>
          <a:xfrm>
            <a:off x="1757363" y="5120453"/>
            <a:ext cx="2820352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>
                <a:solidFill>
                  <a:srgbClr val="052573"/>
                </a:solidFill>
                <a:latin typeface="Century Gothic"/>
                <a:cs typeface="Century Gothic"/>
              </a:rPr>
              <a:t>72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базы тестовых заданий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4" name="object 15"/>
          <p:cNvSpPr txBox="1"/>
          <p:nvPr/>
        </p:nvSpPr>
        <p:spPr>
          <a:xfrm>
            <a:off x="5253890" y="5087785"/>
            <a:ext cx="3639164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>
                <a:solidFill>
                  <a:srgbClr val="052573"/>
                </a:solidFill>
                <a:latin typeface="Century Gothic"/>
                <a:cs typeface="Century Gothic"/>
              </a:rPr>
              <a:t>6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онлайн-курсов в формате МООК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735" y="2401496"/>
            <a:ext cx="714788" cy="594220"/>
          </a:xfrm>
          <a:prstGeom prst="rect">
            <a:avLst/>
          </a:prstGeom>
          <a:noFill/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7885" y="4300017"/>
            <a:ext cx="682040" cy="558033"/>
          </a:xfrm>
          <a:prstGeom prst="rect">
            <a:avLst/>
          </a:prstGeom>
          <a:noFill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0551" y="2348232"/>
            <a:ext cx="746975" cy="661115"/>
          </a:xfrm>
          <a:prstGeom prst="rect">
            <a:avLst/>
          </a:prstGeom>
          <a:noFill/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1619" y="2269168"/>
            <a:ext cx="528700" cy="740179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6075" y="4244744"/>
            <a:ext cx="623888" cy="613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62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920880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Успеваемость по итогам прохождения практик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938802"/>
              </p:ext>
            </p:extLst>
          </p:nvPr>
        </p:nvGraphicFramePr>
        <p:xfrm>
          <a:off x="1043608" y="2132856"/>
          <a:ext cx="7272808" cy="180020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955328">
                  <a:extLst>
                    <a:ext uri="{9D8B030D-6E8A-4147-A177-3AD203B41FA5}">
                      <a16:colId xmlns:a16="http://schemas.microsoft.com/office/drawing/2014/main" val="3256623334"/>
                    </a:ext>
                  </a:extLst>
                </a:gridCol>
                <a:gridCol w="2420455">
                  <a:extLst>
                    <a:ext uri="{9D8B030D-6E8A-4147-A177-3AD203B41FA5}">
                      <a16:colId xmlns:a16="http://schemas.microsoft.com/office/drawing/2014/main" val="3845930415"/>
                    </a:ext>
                  </a:extLst>
                </a:gridCol>
                <a:gridCol w="2897025">
                  <a:extLst>
                    <a:ext uri="{9D8B030D-6E8A-4147-A177-3AD203B41FA5}">
                      <a16:colId xmlns:a16="http://schemas.microsoft.com/office/drawing/2014/main" val="2294623847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Год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Общая успеваемость, 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Качественная успеваемость, 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963353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2021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73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70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946842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2022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79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75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611326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2023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>
                          <a:effectLst/>
                        </a:rPr>
                        <a:t>79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75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3739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9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848872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Количество призеров ТИ (ф) СВФУ в олимпиадах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 конкурсах разного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уровня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12776"/>
            <a:ext cx="8245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в 2023 г. в олимпиадах разного уровня приняли участие 310 студентов из 413, что составляет 75% от общего количества обучающихся.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2023 г. общая результативность участия студентов в олимпиадах и конкурсах разного уровня составила 5,8%.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53078787"/>
              </p:ext>
            </p:extLst>
          </p:nvPr>
        </p:nvGraphicFramePr>
        <p:xfrm>
          <a:off x="1835696" y="2852936"/>
          <a:ext cx="5224145" cy="2914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85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17423203"/>
              </p:ext>
            </p:extLst>
          </p:nvPr>
        </p:nvGraphicFramePr>
        <p:xfrm>
          <a:off x="107504" y="548680"/>
          <a:ext cx="89289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3203848" y="2708920"/>
            <a:ext cx="3276364" cy="136815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Участие в олимпиадах и конкурсах 2023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6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7003" y="140061"/>
            <a:ext cx="5791200" cy="7920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Показатели набора в ТИ (ф) СВФУ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8344" y="826071"/>
            <a:ext cx="82531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 2023 году был осуществлен прием на места, финансируемые из бюджета РФ – 101 по очной форме обучения и 49 – по заочной.</a:t>
            </a:r>
          </a:p>
          <a:p>
            <a:r>
              <a:rPr lang="ru-RU" sz="1400" dirty="0"/>
              <a:t>В 2023 году прием абитуриентов осуществлялся по 8 направлениям подготовки и 1 специальности. 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ea typeface="Times New Roman"/>
                <a:cs typeface="Times New Roman"/>
              </a:rPr>
              <a:t>В 2023 году на целевые места было зачислено 4 человека (заочное отделение), в числе которых по специальности 21.05.04 «Горное дело» (очная форма обучения) – 1 </a:t>
            </a:r>
            <a:r>
              <a:rPr lang="ru-RU" sz="1400" dirty="0" smtClean="0">
                <a:ea typeface="Times New Roman"/>
                <a:cs typeface="Times New Roman"/>
              </a:rPr>
              <a:t>человек; </a:t>
            </a:r>
            <a:r>
              <a:rPr lang="ru-RU" sz="1400" dirty="0">
                <a:ea typeface="Times New Roman"/>
                <a:cs typeface="Times New Roman"/>
              </a:rPr>
              <a:t>по направлению подготовки 13.03.02 «Электроэнергетика и электротехника» (заочная форма обучения) – 3 </a:t>
            </a:r>
            <a:r>
              <a:rPr lang="ru-RU" sz="1400" dirty="0" smtClean="0">
                <a:ea typeface="Times New Roman"/>
                <a:cs typeface="Times New Roman"/>
              </a:rPr>
              <a:t>человека. 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ea typeface="Times New Roman"/>
                <a:cs typeface="Times New Roman"/>
              </a:rPr>
              <a:t>За 2023 г. Отборочная комиссия Технического института (ф) СВФУ в г. Нерюнгри выполнила КЦП в полном объеме. Показатели по приему абитуриентов на направлениям подготовки стабильные. По числу поданных заявлений лидерами являются направление подготовки «Прикладная информатика» и специальность «Горное дело». </a:t>
            </a:r>
            <a:endParaRPr lang="ru-RU" sz="1400" dirty="0" smtClean="0">
              <a:ea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30728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2625" y="4271854"/>
            <a:ext cx="7784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2.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41439" y="5479473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3.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(очно-заочное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103681"/>
              </p:ext>
            </p:extLst>
          </p:nvPr>
        </p:nvGraphicFramePr>
        <p:xfrm>
          <a:off x="522429" y="3527006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КЦП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101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103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101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6277"/>
              </p:ext>
            </p:extLst>
          </p:nvPr>
        </p:nvGraphicFramePr>
        <p:xfrm>
          <a:off x="522429" y="4694123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КЦП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49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168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49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119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564067"/>
              </p:ext>
            </p:extLst>
          </p:nvPr>
        </p:nvGraphicFramePr>
        <p:xfrm>
          <a:off x="549586" y="5882741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КЦП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983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44406" y="0"/>
            <a:ext cx="4571048" cy="5143881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rgbClr val="FFC000">
              <a:alpha val="70000"/>
            </a:srgbClr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648" y="295256"/>
            <a:ext cx="8332623" cy="459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685800">
              <a:lnSpc>
                <a:spcPts val="4106"/>
              </a:lnSpc>
              <a:defRPr/>
            </a:pPr>
            <a:r>
              <a:rPr lang="ru-RU" sz="2325" b="1" kern="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cs typeface="Arial Narrow"/>
              </a:rPr>
              <a:t>Участие в ФИЭБ - 2023</a:t>
            </a:r>
            <a:endParaRPr sz="2325" b="1" kern="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648" y="4736591"/>
            <a:ext cx="2824639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4078" y="1124744"/>
            <a:ext cx="282320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9214" y="1436788"/>
            <a:ext cx="7402640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2425" indent="-342900" defTabSz="685800">
              <a:lnSpc>
                <a:spcPct val="150000"/>
              </a:lnSpc>
              <a:buAutoNum type="arabicParenR"/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08.03.01 </a:t>
            </a:r>
            <a:r>
              <a:rPr lang="ru-RU" spc="161" dirty="0">
                <a:latin typeface="Arial"/>
                <a:cs typeface="Arial"/>
              </a:rPr>
              <a:t>«Строительство» </a:t>
            </a:r>
            <a:endParaRPr lang="ru-RU" spc="161" dirty="0" smtClean="0">
              <a:latin typeface="Arial"/>
              <a:cs typeface="Arial"/>
            </a:endParaRPr>
          </a:p>
          <a:p>
            <a:pPr marL="295275" indent="-285750" defTabSz="685800">
              <a:lnSpc>
                <a:spcPct val="150000"/>
              </a:lnSpc>
              <a:buFontTx/>
              <a:buChar char="-"/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золотой </a:t>
            </a:r>
            <a:r>
              <a:rPr lang="ru-RU" spc="161" dirty="0">
                <a:latin typeface="Arial"/>
                <a:cs typeface="Arial"/>
              </a:rPr>
              <a:t>сертификат, </a:t>
            </a:r>
            <a:endParaRPr lang="ru-RU" spc="161" dirty="0" smtClean="0">
              <a:latin typeface="Arial"/>
              <a:cs typeface="Arial"/>
            </a:endParaRPr>
          </a:p>
          <a:p>
            <a:pPr marL="295275" indent="-285750" defTabSz="685800">
              <a:lnSpc>
                <a:spcPct val="150000"/>
              </a:lnSpc>
              <a:buFontTx/>
              <a:buChar char="-"/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серебряный </a:t>
            </a:r>
            <a:r>
              <a:rPr lang="ru-RU" spc="161" dirty="0">
                <a:latin typeface="Arial"/>
                <a:cs typeface="Arial"/>
              </a:rPr>
              <a:t>сертификат, </a:t>
            </a:r>
            <a:endParaRPr lang="ru-RU" spc="161" dirty="0" smtClean="0">
              <a:latin typeface="Arial"/>
              <a:cs typeface="Arial"/>
            </a:endParaRPr>
          </a:p>
          <a:p>
            <a:pPr marL="295275" indent="-285750" defTabSz="685800">
              <a:lnSpc>
                <a:spcPct val="150000"/>
              </a:lnSpc>
              <a:buFontTx/>
              <a:buChar char="-"/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бронзовый </a:t>
            </a:r>
            <a:r>
              <a:rPr lang="ru-RU" spc="161" dirty="0">
                <a:latin typeface="Arial"/>
                <a:cs typeface="Arial"/>
              </a:rPr>
              <a:t>сертификат. </a:t>
            </a:r>
            <a:endParaRPr lang="ru-RU" spc="161" dirty="0" smtClean="0">
              <a:latin typeface="Arial"/>
              <a:cs typeface="Arial"/>
            </a:endParaRPr>
          </a:p>
          <a:p>
            <a:pPr marL="9525" defTabSz="685800">
              <a:lnSpc>
                <a:spcPct val="150000"/>
              </a:lnSpc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Также </a:t>
            </a:r>
            <a:r>
              <a:rPr lang="ru-RU" spc="161" dirty="0">
                <a:latin typeface="Arial"/>
                <a:cs typeface="Arial"/>
              </a:rPr>
              <a:t>сертификата качества «ФИЭБ-2023» удостоилось направление подготовки 08.03.01 «Строительство».</a:t>
            </a:r>
          </a:p>
          <a:p>
            <a:pPr marL="9525" defTabSz="685800">
              <a:lnSpc>
                <a:spcPct val="150000"/>
              </a:lnSpc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2) 13.03.02 </a:t>
            </a:r>
            <a:r>
              <a:rPr lang="ru-RU" spc="161" dirty="0">
                <a:latin typeface="Arial"/>
                <a:cs typeface="Arial"/>
              </a:rPr>
              <a:t>«Электроэнергетика и электротехника» </a:t>
            </a:r>
            <a:endParaRPr lang="ru-RU" spc="161" dirty="0" smtClean="0">
              <a:latin typeface="Arial"/>
              <a:cs typeface="Arial"/>
            </a:endParaRPr>
          </a:p>
          <a:p>
            <a:pPr marL="9525" defTabSz="685800">
              <a:lnSpc>
                <a:spcPct val="150000"/>
              </a:lnSpc>
              <a:tabLst>
                <a:tab pos="4508659" algn="l"/>
              </a:tabLst>
              <a:defRPr/>
            </a:pPr>
            <a:r>
              <a:rPr lang="ru-RU" spc="161" dirty="0" smtClean="0">
                <a:latin typeface="Arial"/>
                <a:cs typeface="Arial"/>
              </a:rPr>
              <a:t>- Бронзовый сертификат	</a:t>
            </a:r>
            <a:endParaRPr lang="ru-RU" spc="161" dirty="0">
              <a:latin typeface="Arial"/>
              <a:cs typeface="Arial"/>
            </a:endParaRPr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7164288" y="0"/>
            <a:ext cx="1878806" cy="1535906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" name="object 8"/>
          <p:cNvSpPr/>
          <p:nvPr/>
        </p:nvSpPr>
        <p:spPr>
          <a:xfrm>
            <a:off x="57151" y="5501684"/>
            <a:ext cx="9140666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 w="27408">
            <a:solidFill>
              <a:srgbClr val="FBBF0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79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04" y="476672"/>
            <a:ext cx="807524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Результаты итоговой аттестации выпускников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1273175" y="3157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348784"/>
              </p:ext>
            </p:extLst>
          </p:nvPr>
        </p:nvGraphicFramePr>
        <p:xfrm>
          <a:off x="539552" y="1988840"/>
          <a:ext cx="7992888" cy="2793504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977470">
                  <a:extLst>
                    <a:ext uri="{9D8B030D-6E8A-4147-A177-3AD203B41FA5}">
                      <a16:colId xmlns:a16="http://schemas.microsoft.com/office/drawing/2014/main" val="3647331540"/>
                    </a:ext>
                  </a:extLst>
                </a:gridCol>
                <a:gridCol w="4149277">
                  <a:extLst>
                    <a:ext uri="{9D8B030D-6E8A-4147-A177-3AD203B41FA5}">
                      <a16:colId xmlns:a16="http://schemas.microsoft.com/office/drawing/2014/main" val="2906225570"/>
                    </a:ext>
                  </a:extLst>
                </a:gridCol>
                <a:gridCol w="977470">
                  <a:extLst>
                    <a:ext uri="{9D8B030D-6E8A-4147-A177-3AD203B41FA5}">
                      <a16:colId xmlns:a16="http://schemas.microsoft.com/office/drawing/2014/main" val="4185784731"/>
                    </a:ext>
                  </a:extLst>
                </a:gridCol>
                <a:gridCol w="977470">
                  <a:extLst>
                    <a:ext uri="{9D8B030D-6E8A-4147-A177-3AD203B41FA5}">
                      <a16:colId xmlns:a16="http://schemas.microsoft.com/office/drawing/2014/main" val="391673082"/>
                    </a:ext>
                  </a:extLst>
                </a:gridCol>
                <a:gridCol w="911201">
                  <a:extLst>
                    <a:ext uri="{9D8B030D-6E8A-4147-A177-3AD203B41FA5}">
                      <a16:colId xmlns:a16="http://schemas.microsoft.com/office/drawing/2014/main" val="3109203297"/>
                    </a:ext>
                  </a:extLst>
                </a:gridCol>
              </a:tblGrid>
              <a:tr h="783544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№ п/п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Результаты защиты ВКР по годам, %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968291"/>
                  </a:ext>
                </a:extLst>
              </a:tr>
              <a:tr h="5450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2021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2022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2023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015131"/>
                  </a:ext>
                </a:extLst>
              </a:tr>
              <a:tr h="732443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1.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Доля студентов, получивших оценки «отлично» и «хорошо»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88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90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83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5926416"/>
                  </a:ext>
                </a:extLst>
              </a:tr>
              <a:tr h="732443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2.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Доля студентов, получивших «неудовлетворительно»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9893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87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83152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Данные о выпускниках, получивших дипломы с отличием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763753"/>
              </p:ext>
            </p:extLst>
          </p:nvPr>
        </p:nvGraphicFramePr>
        <p:xfrm>
          <a:off x="899592" y="1916831"/>
          <a:ext cx="7416825" cy="2587383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2381939">
                  <a:extLst>
                    <a:ext uri="{9D8B030D-6E8A-4147-A177-3AD203B41FA5}">
                      <a16:colId xmlns:a16="http://schemas.microsoft.com/office/drawing/2014/main" val="2114543793"/>
                    </a:ext>
                  </a:extLst>
                </a:gridCol>
                <a:gridCol w="2188913">
                  <a:extLst>
                    <a:ext uri="{9D8B030D-6E8A-4147-A177-3AD203B41FA5}">
                      <a16:colId xmlns:a16="http://schemas.microsoft.com/office/drawing/2014/main" val="1464695544"/>
                    </a:ext>
                  </a:extLst>
                </a:gridCol>
                <a:gridCol w="2845973">
                  <a:extLst>
                    <a:ext uri="{9D8B030D-6E8A-4147-A177-3AD203B41FA5}">
                      <a16:colId xmlns:a16="http://schemas.microsoft.com/office/drawing/2014/main" val="1504397228"/>
                    </a:ext>
                  </a:extLst>
                </a:gridCol>
              </a:tblGrid>
              <a:tr h="940866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 dirty="0">
                          <a:effectLst/>
                        </a:rPr>
                        <a:t>Всего выпускников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>
                          <a:effectLst/>
                        </a:rPr>
                        <a:t>Кол-во выпускников, получивших дипломы с отличием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5048177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91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6 (6,6%)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602279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>
                          <a:effectLst/>
                        </a:rPr>
                        <a:t>93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8 (8,6%)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849744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>
                          <a:effectLst/>
                        </a:rPr>
                        <a:t>2023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>
                          <a:effectLst/>
                        </a:rPr>
                        <a:t>90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6 (6,7%)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1516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3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Востребованность выпускников очной формы обучения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136792"/>
              </p:ext>
            </p:extLst>
          </p:nvPr>
        </p:nvGraphicFramePr>
        <p:xfrm>
          <a:off x="827584" y="2204864"/>
          <a:ext cx="7704855" cy="165618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703958">
                  <a:extLst>
                    <a:ext uri="{9D8B030D-6E8A-4147-A177-3AD203B41FA5}">
                      <a16:colId xmlns:a16="http://schemas.microsoft.com/office/drawing/2014/main" val="2929230466"/>
                    </a:ext>
                  </a:extLst>
                </a:gridCol>
                <a:gridCol w="2538434">
                  <a:extLst>
                    <a:ext uri="{9D8B030D-6E8A-4147-A177-3AD203B41FA5}">
                      <a16:colId xmlns:a16="http://schemas.microsoft.com/office/drawing/2014/main" val="3772918414"/>
                    </a:ext>
                  </a:extLst>
                </a:gridCol>
                <a:gridCol w="3462463">
                  <a:extLst>
                    <a:ext uri="{9D8B030D-6E8A-4147-A177-3AD203B41FA5}">
                      <a16:colId xmlns:a16="http://schemas.microsoft.com/office/drawing/2014/main" val="3010750878"/>
                    </a:ext>
                  </a:extLst>
                </a:gridCol>
              </a:tblGrid>
              <a:tr h="662474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Общее количество выпускников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Процент выпускников, направленных на работу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4531575"/>
                  </a:ext>
                </a:extLst>
              </a:tr>
              <a:tr h="33123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38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84,2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3254765"/>
                  </a:ext>
                </a:extLst>
              </a:tr>
              <a:tr h="33123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57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78,6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272618"/>
                  </a:ext>
                </a:extLst>
              </a:tr>
              <a:tr h="33123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2023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42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67,5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447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857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24" y="736714"/>
            <a:ext cx="8136904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НОКО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426382"/>
              </p:ext>
            </p:extLst>
          </p:nvPr>
        </p:nvGraphicFramePr>
        <p:xfrm>
          <a:off x="509392" y="3140968"/>
          <a:ext cx="8280917" cy="1226820"/>
        </p:xfrm>
        <a:graphic>
          <a:graphicData uri="http://schemas.openxmlformats.org/drawingml/2006/table">
            <a:tbl>
              <a:tblPr/>
              <a:tblGrid>
                <a:gridCol w="4018479">
                  <a:extLst>
                    <a:ext uri="{9D8B030D-6E8A-4147-A177-3AD203B41FA5}">
                      <a16:colId xmlns:a16="http://schemas.microsoft.com/office/drawing/2014/main" val="3778343235"/>
                    </a:ext>
                  </a:extLst>
                </a:gridCol>
                <a:gridCol w="852144">
                  <a:extLst>
                    <a:ext uri="{9D8B030D-6E8A-4147-A177-3AD203B41FA5}">
                      <a16:colId xmlns:a16="http://schemas.microsoft.com/office/drawing/2014/main" val="1867210746"/>
                    </a:ext>
                  </a:extLst>
                </a:gridCol>
                <a:gridCol w="852144">
                  <a:extLst>
                    <a:ext uri="{9D8B030D-6E8A-4147-A177-3AD203B41FA5}">
                      <a16:colId xmlns:a16="http://schemas.microsoft.com/office/drawing/2014/main" val="186973280"/>
                    </a:ext>
                  </a:extLst>
                </a:gridCol>
                <a:gridCol w="853003">
                  <a:extLst>
                    <a:ext uri="{9D8B030D-6E8A-4147-A177-3AD203B41FA5}">
                      <a16:colId xmlns:a16="http://schemas.microsoft.com/office/drawing/2014/main" val="2960140788"/>
                    </a:ext>
                  </a:extLst>
                </a:gridCol>
                <a:gridCol w="852144">
                  <a:extLst>
                    <a:ext uri="{9D8B030D-6E8A-4147-A177-3AD203B41FA5}">
                      <a16:colId xmlns:a16="http://schemas.microsoft.com/office/drawing/2014/main" val="1620629633"/>
                    </a:ext>
                  </a:extLst>
                </a:gridCol>
                <a:gridCol w="853003">
                  <a:extLst>
                    <a:ext uri="{9D8B030D-6E8A-4147-A177-3AD203B41FA5}">
                      <a16:colId xmlns:a16="http://schemas.microsoft.com/office/drawing/2014/main" val="3210646292"/>
                    </a:ext>
                  </a:extLst>
                </a:gridCol>
              </a:tblGrid>
              <a:tr h="158115"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оцениваемой компетенции, участвующей в оценке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обучающихся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оценок «5»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оценок «4»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оценок «3»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ru-RU" sz="11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оценок «2»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083710"/>
                  </a:ext>
                </a:extLst>
              </a:tr>
              <a:tr h="419735">
                <a:tc>
                  <a:txBody>
                    <a:bodyPr/>
                    <a:lstStyle/>
                    <a:p>
                      <a:pPr indent="0" algn="just"/>
                      <a:r>
                        <a:rPr lang="ru-RU" sz="11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ОПК-3. Способен применять соответствующий физико-математический аппарат, методы анализа и моделирования, теоретического и экспериментального исследования при решении профессиональных задач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897828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614" y="1628800"/>
            <a:ext cx="8820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связи с участием СВФУ в мероприятиях по независимой оценке качества подготовки обучающихся в части оценивания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общепрофессиональных компетенций на основе ФГОС3++, в октябре 2023 года ФГБУ «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Росаккредагентство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проводило онлайн-тестирование студентов направления подготовки 13.03.02 – «Электроэнергетика и электротехника» по общепрофессиональной компетенции ОПК-3. Всего в тестировании приняло участие 10 студентов.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2149" y="4724097"/>
            <a:ext cx="86409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НОКО показали низкую степень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общепрофессиональной компетенции ОПК-3: общая успеваемость составила 50%, качественная успеваемость - 20%.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387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24" y="736714"/>
            <a:ext cx="8136904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НОКУ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324" y="1628800"/>
            <a:ext cx="80691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</a:rPr>
              <a:t>В 2023 году Технический институт (филиал) СВФУ в г. Нерюнгри получил результаты </a:t>
            </a:r>
            <a:r>
              <a:rPr lang="ru-RU" sz="1600" b="1" dirty="0">
                <a:latin typeface="Times New Roman" panose="02020603050405020304" pitchFamily="18" charset="0"/>
              </a:rPr>
              <a:t>Независимой оценки качества условий осуществления образовательной деятельности, </a:t>
            </a:r>
            <a:r>
              <a:rPr lang="ru-RU" sz="1600" dirty="0">
                <a:latin typeface="Times New Roman" panose="02020603050405020304" pitchFamily="18" charset="0"/>
              </a:rPr>
              <a:t>проведенной в 2022 году. </a:t>
            </a:r>
            <a:endParaRPr lang="ru-RU" sz="1600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</a:rPr>
              <a:t>Институт </a:t>
            </a:r>
            <a:r>
              <a:rPr lang="ru-RU" sz="1600" dirty="0">
                <a:latin typeface="Times New Roman" panose="02020603050405020304" pitchFamily="18" charset="0"/>
              </a:rPr>
              <a:t>набрал 94,498 баллов из 100. Наиболее высокие показатели были получены по критерию «Открытость и доступность информации об организациях, осуществляющих образовательную деятельность» - 99,41; самые низкие результаты были получены по показателю «Доступность услуг для инвалидов» - 88. </a:t>
            </a:r>
            <a:endParaRPr lang="ru-RU" sz="1600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</a:rPr>
              <a:t>По </a:t>
            </a:r>
            <a:r>
              <a:rPr lang="ru-RU" sz="1600" dirty="0">
                <a:latin typeface="Times New Roman" panose="02020603050405020304" pitchFamily="18" charset="0"/>
              </a:rPr>
              <a:t>результатам мониторинга был составлен План по устранению недостатков, выявленных в ходе независимой оценки качества условий осуществления образовательной деятельности; все запланированные мероприятия выполнены.</a:t>
            </a:r>
            <a:endParaRPr lang="ru-RU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520896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469"/>
            <a:ext cx="5791200" cy="1371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Кадровый состав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87007448"/>
              </p:ext>
            </p:extLst>
          </p:nvPr>
        </p:nvGraphicFramePr>
        <p:xfrm>
          <a:off x="179512" y="2852936"/>
          <a:ext cx="5616624" cy="3607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33064793"/>
              </p:ext>
            </p:extLst>
          </p:nvPr>
        </p:nvGraphicFramePr>
        <p:xfrm>
          <a:off x="3841676" y="836712"/>
          <a:ext cx="532859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788024" y="45503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Средний возраст преподавателей в </a:t>
            </a:r>
            <a:r>
              <a:rPr lang="ru-RU" dirty="0" smtClean="0"/>
              <a:t>2023 </a:t>
            </a:r>
            <a:r>
              <a:rPr lang="ru-RU" dirty="0"/>
              <a:t>году составил 48 лет </a:t>
            </a:r>
          </a:p>
        </p:txBody>
      </p:sp>
    </p:spTree>
    <p:extLst>
      <p:ext uri="{BB962C8B-B14F-4D97-AF65-F5344CB8AC3E}">
        <p14:creationId xmlns:p14="http://schemas.microsoft.com/office/powerpoint/2010/main" val="2491319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3718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Повышение квалификации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671320"/>
              </p:ext>
            </p:extLst>
          </p:nvPr>
        </p:nvGraphicFramePr>
        <p:xfrm>
          <a:off x="628649" y="1196752"/>
          <a:ext cx="8119815" cy="410445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3769822">
                  <a:extLst>
                    <a:ext uri="{9D8B030D-6E8A-4147-A177-3AD203B41FA5}">
                      <a16:colId xmlns:a16="http://schemas.microsoft.com/office/drawing/2014/main" val="2732234082"/>
                    </a:ext>
                  </a:extLst>
                </a:gridCol>
                <a:gridCol w="968364">
                  <a:extLst>
                    <a:ext uri="{9D8B030D-6E8A-4147-A177-3AD203B41FA5}">
                      <a16:colId xmlns:a16="http://schemas.microsoft.com/office/drawing/2014/main" val="2669736751"/>
                    </a:ext>
                  </a:extLst>
                </a:gridCol>
                <a:gridCol w="968364">
                  <a:extLst>
                    <a:ext uri="{9D8B030D-6E8A-4147-A177-3AD203B41FA5}">
                      <a16:colId xmlns:a16="http://schemas.microsoft.com/office/drawing/2014/main" val="1060048389"/>
                    </a:ext>
                  </a:extLst>
                </a:gridCol>
                <a:gridCol w="968364">
                  <a:extLst>
                    <a:ext uri="{9D8B030D-6E8A-4147-A177-3AD203B41FA5}">
                      <a16:colId xmlns:a16="http://schemas.microsoft.com/office/drawing/2014/main" val="1173886678"/>
                    </a:ext>
                  </a:extLst>
                </a:gridCol>
                <a:gridCol w="637081">
                  <a:extLst>
                    <a:ext uri="{9D8B030D-6E8A-4147-A177-3AD203B41FA5}">
                      <a16:colId xmlns:a16="http://schemas.microsoft.com/office/drawing/2014/main" val="619544771"/>
                    </a:ext>
                  </a:extLst>
                </a:gridCol>
                <a:gridCol w="807820">
                  <a:extLst>
                    <a:ext uri="{9D8B030D-6E8A-4147-A177-3AD203B41FA5}">
                      <a16:colId xmlns:a16="http://schemas.microsoft.com/office/drawing/2014/main" val="3460092843"/>
                    </a:ext>
                  </a:extLst>
                </a:gridCol>
              </a:tblGrid>
              <a:tr h="489420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Год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2019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2020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2021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2022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i="0" dirty="0">
                          <a:effectLst/>
                        </a:rPr>
                        <a:t>2023</a:t>
                      </a:r>
                      <a:endParaRPr lang="ru-RU" sz="1800" b="0" i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15738333"/>
                  </a:ext>
                </a:extLst>
              </a:tr>
              <a:tr h="556159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0" dirty="0">
                          <a:effectLst/>
                        </a:rPr>
                        <a:t>Численность основных преподавателей, человек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32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34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31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6162185"/>
                  </a:ext>
                </a:extLst>
              </a:tr>
              <a:tr h="1390398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0" dirty="0">
                          <a:effectLst/>
                        </a:rPr>
                        <a:t>Число преподавателей, прошедших обучение по программам дополнительного профессионального образования, человек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19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28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29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768362"/>
                  </a:ext>
                </a:extLst>
              </a:tr>
              <a:tr h="1668478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0" dirty="0">
                          <a:effectLst/>
                        </a:rPr>
                        <a:t>Доля преподавателей, прошедших обучение по программам дополнительного профессионального образования, в общей численности основных преподавателей, %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60%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100%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80%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90%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97%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4904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1126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8640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Научно-исследовательская работа студентов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33997"/>
              </p:ext>
            </p:extLst>
          </p:nvPr>
        </p:nvGraphicFramePr>
        <p:xfrm>
          <a:off x="789411" y="1772346"/>
          <a:ext cx="7632848" cy="1322070"/>
        </p:xfrm>
        <a:graphic>
          <a:graphicData uri="http://schemas.openxmlformats.org/drawingml/2006/table">
            <a:tbl>
              <a:tblPr>
                <a:tableStyleId>{17292A2E-F333-43FB-9621-5CBBE7FDCDCB}</a:tableStyleId>
              </a:tblPr>
              <a:tblGrid>
                <a:gridCol w="3696370">
                  <a:extLst>
                    <a:ext uri="{9D8B030D-6E8A-4147-A177-3AD203B41FA5}">
                      <a16:colId xmlns:a16="http://schemas.microsoft.com/office/drawing/2014/main" val="104965601"/>
                    </a:ext>
                  </a:extLst>
                </a:gridCol>
                <a:gridCol w="3936478">
                  <a:extLst>
                    <a:ext uri="{9D8B030D-6E8A-4147-A177-3AD203B41FA5}">
                      <a16:colId xmlns:a16="http://schemas.microsoft.com/office/drawing/2014/main" val="1254832842"/>
                    </a:ext>
                  </a:extLst>
                </a:gridCol>
              </a:tblGrid>
              <a:tr h="4584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мероприятия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мероприятий/ количество участий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26389420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Международные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6/14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97157060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Всероссийские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1/51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88057014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Республиканские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2/58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215965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Районные, городские, на базе ТИ (ф) СВФУ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3/44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4607670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ВСЕГО: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12/167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3286432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188223"/>
              </p:ext>
            </p:extLst>
          </p:nvPr>
        </p:nvGraphicFramePr>
        <p:xfrm>
          <a:off x="811224" y="3729214"/>
          <a:ext cx="7632848" cy="1327785"/>
        </p:xfrm>
        <a:graphic>
          <a:graphicData uri="http://schemas.openxmlformats.org/drawingml/2006/table">
            <a:tbl>
              <a:tblPr>
                <a:tableStyleId>{17292A2E-F333-43FB-9621-5CBBE7FDCDCB}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3840561608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7351309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</a:rPr>
                        <a:t>Сборники и их уровень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</a:rPr>
                        <a:t>Кол-во публикаций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08499174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indent="0" algn="l" fontAlgn="base"/>
                      <a:r>
                        <a:rPr lang="ru-RU" sz="1400" dirty="0">
                          <a:effectLst/>
                        </a:rPr>
                        <a:t>В изданиях, входящих в БД Web of Science/Scopus/ERIH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383488533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pPr indent="0" algn="l" fontAlgn="base"/>
                      <a:r>
                        <a:rPr lang="ru-RU" sz="1400">
                          <a:effectLst/>
                        </a:rPr>
                        <a:t>В изданиях, входящих в перечень ВАК РФ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>
                          <a:effectLst/>
                        </a:rPr>
                        <a:t>35 (из них 32 в соавторстве)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71860229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indent="0" algn="l" fontAlgn="base"/>
                      <a:r>
                        <a:rPr lang="ru-RU" sz="1400">
                          <a:effectLst/>
                        </a:rPr>
                        <a:t>В изданиях, входящих в БД РИНЦ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>
                          <a:effectLst/>
                        </a:rPr>
                        <a:t>66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09486838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indent="0" algn="l" fontAlgn="base"/>
                      <a:r>
                        <a:rPr lang="ru-RU" sz="1400">
                          <a:effectLst/>
                        </a:rPr>
                        <a:t>Иные научные публикации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>
                          <a:effectLst/>
                        </a:rPr>
                        <a:t>119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958788742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83768" y="1225345"/>
            <a:ext cx="4476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Участие студентов в научных мероприятиях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3286555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Публикации студентов в сборниках статей различных уровней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516248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2023 г. студенты ТИ (ф) СВФУ приняли участие в следующих плановых научных исследованиях, выполняемым по госбюджетным и хозяйственным договорам, грантам:</a:t>
            </a:r>
            <a:endParaRPr lang="ru-RU" dirty="0"/>
          </a:p>
          <a:p>
            <a:pPr marL="342900" lvl="0" indent="-342900">
              <a:buFont typeface="Times New Roman" panose="02020603050405020304" pitchFamily="18" charset="0"/>
              <a:buChar char="•"/>
              <a:tabLst>
                <a:tab pos="270510" algn="l"/>
              </a:tabLst>
            </a:pPr>
            <a:r>
              <a:rPr lang="ru-RU" sz="1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госбюджетные и хозяйственные договоры – 31 проект/30 студентов; 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грант ТИ (ф) СВФУ – 8 проектов /12 студентов.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438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111965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Участие сотрудников ТИ (ф) СВФУ в научных мероприятиях в 2023 г.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547237"/>
              </p:ext>
            </p:extLst>
          </p:nvPr>
        </p:nvGraphicFramePr>
        <p:xfrm>
          <a:off x="683568" y="1844822"/>
          <a:ext cx="7992888" cy="3456387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870726">
                  <a:extLst>
                    <a:ext uri="{9D8B030D-6E8A-4147-A177-3AD203B41FA5}">
                      <a16:colId xmlns:a16="http://schemas.microsoft.com/office/drawing/2014/main" val="3414747301"/>
                    </a:ext>
                  </a:extLst>
                </a:gridCol>
                <a:gridCol w="4122162">
                  <a:extLst>
                    <a:ext uri="{9D8B030D-6E8A-4147-A177-3AD203B41FA5}">
                      <a16:colId xmlns:a16="http://schemas.microsoft.com/office/drawing/2014/main" val="2087990974"/>
                    </a:ext>
                  </a:extLst>
                </a:gridCol>
              </a:tblGrid>
              <a:tr h="83335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Уровень мероприятия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мероприятий/ количество участий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77006911"/>
                  </a:ext>
                </a:extLst>
              </a:tr>
              <a:tr h="4325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Международные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8/14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61983930"/>
                  </a:ext>
                </a:extLst>
              </a:tr>
              <a:tr h="4325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Всероссийские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5/28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1711995"/>
                  </a:ext>
                </a:extLst>
              </a:tr>
              <a:tr h="46008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Региональные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2/4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46205063"/>
                  </a:ext>
                </a:extLst>
              </a:tr>
              <a:tr h="4325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Районные, городские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2/8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73364450"/>
                  </a:ext>
                </a:extLst>
              </a:tr>
              <a:tr h="4325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ТИ (ф) СВФУ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1/8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53176740"/>
                  </a:ext>
                </a:extLst>
              </a:tr>
              <a:tr h="43259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ВСЕГО: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85" marR="6985" marT="6985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18/62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5273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089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063" y="801906"/>
            <a:ext cx="8291264" cy="1371600"/>
          </a:xfrm>
        </p:spPr>
        <p:txBody>
          <a:bodyPr>
            <a:normAutofit fontScale="90000"/>
          </a:bodyPr>
          <a:lstStyle/>
          <a:p>
            <a:pPr lvl="0" indent="450215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tx2"/>
                </a:solidFill>
              </a:rPr>
              <a:t>Показатель среднего балла </a:t>
            </a:r>
            <a:r>
              <a:rPr lang="ru-RU" b="1" dirty="0" smtClean="0">
                <a:solidFill>
                  <a:schemeClr val="tx2"/>
                </a:solidFill>
              </a:rPr>
              <a:t>ЕГЭ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Средний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балл ЕГЭ зачисленных абитуриентов в 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2023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году составил 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62,14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баллов, что 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ниже показателя предыдущего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года на 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4,43 балла.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</a:b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683834"/>
              </p:ext>
            </p:extLst>
          </p:nvPr>
        </p:nvGraphicFramePr>
        <p:xfrm>
          <a:off x="611561" y="2852936"/>
          <a:ext cx="8064896" cy="307848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4444496">
                  <a:extLst>
                    <a:ext uri="{9D8B030D-6E8A-4147-A177-3AD203B41FA5}">
                      <a16:colId xmlns:a16="http://schemas.microsoft.com/office/drawing/2014/main" val="1253925942"/>
                    </a:ext>
                  </a:extLst>
                </a:gridCol>
                <a:gridCol w="1146460">
                  <a:extLst>
                    <a:ext uri="{9D8B030D-6E8A-4147-A177-3AD203B41FA5}">
                      <a16:colId xmlns:a16="http://schemas.microsoft.com/office/drawing/2014/main" val="600979756"/>
                    </a:ext>
                  </a:extLst>
                </a:gridCol>
                <a:gridCol w="1430802">
                  <a:extLst>
                    <a:ext uri="{9D8B030D-6E8A-4147-A177-3AD203B41FA5}">
                      <a16:colId xmlns:a16="http://schemas.microsoft.com/office/drawing/2014/main" val="1136012616"/>
                    </a:ext>
                  </a:extLst>
                </a:gridCol>
                <a:gridCol w="1043138">
                  <a:extLst>
                    <a:ext uri="{9D8B030D-6E8A-4147-A177-3AD203B41FA5}">
                      <a16:colId xmlns:a16="http://schemas.microsoft.com/office/drawing/2014/main" val="1098784467"/>
                    </a:ext>
                  </a:extLst>
                </a:gridCol>
              </a:tblGrid>
              <a:tr h="35750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Направление подготовки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Зачислены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Из них, зачислены по результатам ЕГЭ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Средний балл ЕГЭ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499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Педагогическое образование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65,57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05809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Прикладная математика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68,17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463171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Филология. Профиль: Отечественная филология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61,38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348770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Электроэнергетика и электротехника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48,67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489444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Горное дело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52,33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148857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Строительство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152999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62,14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694976801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25948" y="2276872"/>
            <a:ext cx="6436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/>
            <a:r>
              <a:rPr lang="ru-RU" i="1" dirty="0">
                <a:solidFill>
                  <a:prstClr val="black"/>
                </a:solidFill>
                <a:ea typeface="Times New Roman"/>
                <a:cs typeface="Times New Roman"/>
              </a:rPr>
              <a:t>Информация по зачислению на бюджетные места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1206534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7"/>
            <a:ext cx="8064896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Объем привлеченных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средств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на выполнение НИР в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2018-2023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гг.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41984530"/>
              </p:ext>
            </p:extLst>
          </p:nvPr>
        </p:nvGraphicFramePr>
        <p:xfrm>
          <a:off x="107504" y="1196753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3627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208912" cy="5472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2671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36004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Статьи сотрудников Института, опубликованные в 2023 г.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и индексируемые в БД WoS и Scopus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4114727"/>
              </p:ext>
            </p:extLst>
          </p:nvPr>
        </p:nvGraphicFramePr>
        <p:xfrm>
          <a:off x="179512" y="764704"/>
          <a:ext cx="8774632" cy="5832668"/>
        </p:xfrm>
        <a:graphic>
          <a:graphicData uri="http://schemas.openxmlformats.org/drawingml/2006/table">
            <a:tbl>
              <a:tblPr firstRow="1" firstCol="1" bandRow="1"/>
              <a:tblGrid>
                <a:gridCol w="216023">
                  <a:extLst>
                    <a:ext uri="{9D8B030D-6E8A-4147-A177-3AD203B41FA5}">
                      <a16:colId xmlns:a16="http://schemas.microsoft.com/office/drawing/2014/main" val="67824343"/>
                    </a:ext>
                  </a:extLst>
                </a:gridCol>
                <a:gridCol w="2108879">
                  <a:extLst>
                    <a:ext uri="{9D8B030D-6E8A-4147-A177-3AD203B41FA5}">
                      <a16:colId xmlns:a16="http://schemas.microsoft.com/office/drawing/2014/main" val="4241306582"/>
                    </a:ext>
                  </a:extLst>
                </a:gridCol>
                <a:gridCol w="2849880">
                  <a:extLst>
                    <a:ext uri="{9D8B030D-6E8A-4147-A177-3AD203B41FA5}">
                      <a16:colId xmlns:a16="http://schemas.microsoft.com/office/drawing/2014/main" val="3128999734"/>
                    </a:ext>
                  </a:extLst>
                </a:gridCol>
                <a:gridCol w="3034129">
                  <a:extLst>
                    <a:ext uri="{9D8B030D-6E8A-4147-A177-3AD203B41FA5}">
                      <a16:colId xmlns:a16="http://schemas.microsoft.com/office/drawing/2014/main" val="2307214383"/>
                    </a:ext>
                  </a:extLst>
                </a:gridCol>
                <a:gridCol w="565721">
                  <a:extLst>
                    <a:ext uri="{9D8B030D-6E8A-4147-A177-3AD203B41FA5}">
                      <a16:colId xmlns:a16="http://schemas.microsoft.com/office/drawing/2014/main" val="2790232018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Авторы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статьи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данные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БД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335960"/>
                  </a:ext>
                </a:extLst>
              </a:tr>
              <a:tr h="281889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Z. Umirzakova, L. A. Akhmetova, N. R. Saenko, N. V. Barakhanova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Writing an argumentative essay: the use of meta-discursive didactic sequences to improve students' skills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XLinguae. – 2023. – Vol. 16, No. 2. – P. 298-310. – DOI 10.18355/XL.2023.16.02.22. – EDN BHIWLE.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793629"/>
                  </a:ext>
                </a:extLst>
              </a:tr>
              <a:tr h="281889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Li, T;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Pichugin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V;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Shaknmalova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I;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Ismailova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N;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Salimova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S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Psychological support and strategies for raising motivation in fresh students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Frontiers in Psychology. – 2023. – Vol. 13. – P. 1019653. – DOI 10.3389/fpsyg.2022.1019653. – EDN PZIIBW.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242841"/>
                  </a:ext>
                </a:extLst>
              </a:tr>
              <a:tr h="56377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Shakhmalova I., Zotova N.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Techniques for Increasing Educational Motivation and the Need to Assess Students’ Knowledge: The Effectiveness of Educational Digital Games in Learning English Grammatical Material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Journal of Psycholinguistic Research. – 2023. – Vol. 52(5). –  P. 1875-1895. – DOI 10.1007/10936.023.09983-y. – EDN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158973"/>
                  </a:ext>
                </a:extLst>
              </a:tr>
              <a:tr h="338267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Mamedova L., Rukovich A., Likhouzova T., Vorona-Slivinskaya L.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Online education of engineering students: Educational platforms and their influence on the level of academic performance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Education and Information Technologies. – 2023. – Vol. 28(11). – </a:t>
                      </a: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15173–15187. - DOI 10.1007/s10639-023-11822-5. – EDN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596470"/>
                  </a:ext>
                </a:extLst>
              </a:tr>
              <a:tr h="451022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Irina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Shakhmalova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Verónica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Margarita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Trillo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Espinoza,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Milyausha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Shaimardanova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Evgeniya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Garina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Transformation of the learning environment for children with special needs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International Journal of Evaluation and Research in Education. – 2023. – Vol. 12, No. 4. – P. 1862–1870. – EDN KVELRP.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452023"/>
                  </a:ext>
                </a:extLst>
              </a:tr>
              <a:tr h="3946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Andrey Melnikov, Viktor Rochev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Influence of 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hydrogeolocal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hydrological factors on stability of railways in areas of permafrost distribution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E3S Web of Conf.: International Scientific Siberian Transport Forum - TransSiberia 2023 / – 2023. – Vol. 402. – DOI 10.1051/e3sconf/202340206014. –  END.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715700"/>
                  </a:ext>
                </a:extLst>
              </a:tr>
              <a:tr h="3946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Гриб Н. Н., Колодезников И. И., Качаев А. В., Гриб Г. В.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Локализация малоамплитудных тектонических нарушений угольных пластов горизонтально-направленным бурением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 информационно-аналитический бюллетень / — 2023. — № 122. — С. 27—39. DOI 10.25018/0236_1493_2023_122_0_27. – EDN.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170239"/>
                  </a:ext>
                </a:extLst>
              </a:tr>
              <a:tr h="49600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Малинин Ю. А., Гриб Н. Н.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эффективности и безопасности буровзрывных работ на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Эльгинском 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каменноугольном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месторождении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 информационно-аналитический бюллетень / — 2023. — № 12-2. — С. 100—115. DOI 10.25018/0236_1493_2023_122_0_100. – EDN.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904241"/>
                  </a:ext>
                </a:extLst>
              </a:tr>
              <a:tr h="169133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Melnikov, A., Zhang, Z.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Cryogenesis of granites and gneisses in South Yakutia.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Geological Journal. / — 2023. — 1–15. DOI 10.1002/gj.4890. – EDN.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435006"/>
                  </a:ext>
                </a:extLst>
              </a:tr>
              <a:tr h="281889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Melnikov A., Zhan Z., Gagarin L.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Effects of extreme atmospheric precipitation on the stability of railways in the permafrost zone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Modeling Earth Systems and Environment / — 2023. — DOI 10.1007/40808-023-01847-7. – EDN.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255940"/>
                  </a:ext>
                </a:extLst>
              </a:tr>
              <a:tr h="338267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Ming Xu, Larisa Mamedova, Roza Vakolyuk.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Transcranial Electrostimulation as a Non-pharmacological Method of Treating Arterial Hypertension I Degree in young patients 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Research Journal of Pharmacy and Technology. – 2023. – Vol. 16, No. 11. – P. 5470-5479. – DOI 10.52711/0974-360X.2023.00885. – EDN.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822371"/>
                  </a:ext>
                </a:extLst>
              </a:tr>
              <a:tr h="281889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Fang M., Gorozhanina E., Mamedova L.V.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Learning-friendly environment: motivational drivers for preschoolers’ interest and engagement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Current Psychology.- 2023. – Vol. 42, №30. – 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26735-26744. – DOI 10.1007/s12144-022-03728-1. – EDN.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064" marR="23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30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934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36004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Охранные документы на объекты интеллектуальной собственности,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2023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198001"/>
              </p:ext>
            </p:extLst>
          </p:nvPr>
        </p:nvGraphicFramePr>
        <p:xfrm>
          <a:off x="611560" y="980728"/>
          <a:ext cx="8280920" cy="5531400"/>
        </p:xfrm>
        <a:graphic>
          <a:graphicData uri="http://schemas.openxmlformats.org/drawingml/2006/table">
            <a:tbl>
              <a:tblPr/>
              <a:tblGrid>
                <a:gridCol w="472998">
                  <a:extLst>
                    <a:ext uri="{9D8B030D-6E8A-4147-A177-3AD203B41FA5}">
                      <a16:colId xmlns:a16="http://schemas.microsoft.com/office/drawing/2014/main" val="3935165685"/>
                    </a:ext>
                  </a:extLst>
                </a:gridCol>
                <a:gridCol w="1549716">
                  <a:extLst>
                    <a:ext uri="{9D8B030D-6E8A-4147-A177-3AD203B41FA5}">
                      <a16:colId xmlns:a16="http://schemas.microsoft.com/office/drawing/2014/main" val="778289767"/>
                    </a:ext>
                  </a:extLst>
                </a:gridCol>
                <a:gridCol w="1991757">
                  <a:extLst>
                    <a:ext uri="{9D8B030D-6E8A-4147-A177-3AD203B41FA5}">
                      <a16:colId xmlns:a16="http://schemas.microsoft.com/office/drawing/2014/main" val="3752859181"/>
                    </a:ext>
                  </a:extLst>
                </a:gridCol>
                <a:gridCol w="1828355">
                  <a:extLst>
                    <a:ext uri="{9D8B030D-6E8A-4147-A177-3AD203B41FA5}">
                      <a16:colId xmlns:a16="http://schemas.microsoft.com/office/drawing/2014/main" val="3276754153"/>
                    </a:ext>
                  </a:extLst>
                </a:gridCol>
                <a:gridCol w="2438094">
                  <a:extLst>
                    <a:ext uri="{9D8B030D-6E8A-4147-A177-3AD203B41FA5}">
                      <a16:colId xmlns:a16="http://schemas.microsoft.com/office/drawing/2014/main" val="2358528352"/>
                    </a:ext>
                  </a:extLst>
                </a:gridCol>
              </a:tblGrid>
              <a:tr h="456637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ctr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ctr"/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объекта, номер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/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/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ФИО автора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016303"/>
                  </a:ext>
                </a:extLst>
              </a:tr>
              <a:tr h="965235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Международная патентная классификация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17780"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E03F 5/08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 на изобретение №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RU 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2802578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C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Пневматический сифон на фановую вентиляцию системы канализации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Л.В. - доцент, к.т.н., доцент кафедры СД, Вавилов В.И. – доцент, к.т.н., доцент кафедры СД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554880"/>
                  </a:ext>
                </a:extLst>
              </a:tr>
              <a:tr h="900728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Международная патентная классификация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1778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E03F 3/04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 на полезную модель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 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218562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Соединительный тройник канализационного трубопровода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Л.В. - доцент, к.т.н., доцент кафедры СД, Вавилов В.И. – доцент, к.т.н., доцент кафедры СД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728996"/>
                  </a:ext>
                </a:extLst>
              </a:tr>
              <a:tr h="965235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EDN: </a:t>
                      </a:r>
                      <a:r>
                        <a:rPr lang="en-US" sz="1400" u="sng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IRMDYO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Свидетельство о государственной регистрации программы для ЭВМ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-889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 2023686964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для ЭВМ «Дипломные работы»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Самохина В.М. – доцент, к.п.н., доцент кафедры МиИ, Похорукова М.Ю. – доцент, к.т.н., доцент кафедры МиИ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542255"/>
                  </a:ext>
                </a:extLst>
              </a:tr>
              <a:tr h="806345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EDN: </a:t>
                      </a:r>
                      <a:r>
                        <a:rPr lang="en-US" sz="1400" u="sng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WMKJSH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Свидетельство о государственной регистрации программы для ЭВМ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-889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 2023686821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Приложение для формирования платежных поручений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Похорукова М.Ю. – доцент, к.т.н., доцент кафедры МиИ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802028"/>
                  </a:ext>
                </a:extLst>
              </a:tr>
              <a:tr h="1058396">
                <a:tc>
                  <a:txBody>
                    <a:bodyPr/>
                    <a:lstStyle/>
                    <a:p>
                      <a:pPr indent="8064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778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EDN: </a:t>
                      </a:r>
                      <a:r>
                        <a:rPr lang="en-US" sz="1400" u="sng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DXDSCL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890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Свидетельство о государственной регистрации программы для ЭВМ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-8890"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 2023686821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для ЭВМ «Учебно-методическая документация ВУЗа»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Самохина В.М. – доцент, к.п.н., доцент кафедры МиИ, Семенова Е.О. – ст. преподаватель кафедры МиИ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0" marR="2800" marT="280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784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6430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873" y="171972"/>
            <a:ext cx="7571184" cy="6839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Материально-техническое оснащение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217" y="908720"/>
            <a:ext cx="9036496" cy="604867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5600" dirty="0"/>
              <a:t>В течение 2023 года на приобретение основных средств затрачено – 712 369,00 рублей, на приобретение материалов – 2 764 587,01 рублей.</a:t>
            </a:r>
          </a:p>
          <a:p>
            <a:pPr marL="0" indent="0">
              <a:buNone/>
            </a:pPr>
            <a:r>
              <a:rPr lang="ru-RU" sz="5600" dirty="0"/>
              <a:t>С целью организации учебного процесса приобретены:</a:t>
            </a:r>
          </a:p>
          <a:p>
            <a:pPr marL="0" indent="0">
              <a:buNone/>
            </a:pPr>
            <a:r>
              <a:rPr lang="ru-RU" sz="5600" dirty="0"/>
              <a:t>- </a:t>
            </a:r>
            <a:r>
              <a:rPr lang="ru-RU" sz="5600" dirty="0" err="1"/>
              <a:t>химреагенты</a:t>
            </a:r>
            <a:r>
              <a:rPr lang="ru-RU" sz="5600" dirty="0"/>
              <a:t> и лабораторная посуда для лаборатории химии;</a:t>
            </a:r>
          </a:p>
          <a:p>
            <a:pPr marL="0" indent="0">
              <a:buNone/>
            </a:pPr>
            <a:r>
              <a:rPr lang="ru-RU" sz="5600" dirty="0"/>
              <a:t>- оборудование для преподавания дисциплины «Основы военной подготовки».</a:t>
            </a:r>
          </a:p>
          <a:p>
            <a:pPr marL="0" indent="0">
              <a:buNone/>
            </a:pPr>
            <a:r>
              <a:rPr lang="ru-RU" sz="5600" dirty="0"/>
              <a:t>В 2023 году произведен частичный косметический ремонт объектов института.</a:t>
            </a:r>
          </a:p>
          <a:p>
            <a:pPr marL="0" indent="0">
              <a:buNone/>
            </a:pPr>
            <a:r>
              <a:rPr lang="ru-RU" sz="5600" dirty="0"/>
              <a:t>Закуплены и установлены в учебно-административном корпусе 16 окон ПВХ.</a:t>
            </a:r>
          </a:p>
          <a:p>
            <a:pPr marL="0" indent="0">
              <a:buNone/>
            </a:pPr>
            <a:r>
              <a:rPr lang="ru-RU" sz="5600" dirty="0"/>
              <a:t>Для подготовки объектов к отопительному сезону в узлах ввода произведена замена трубопроводной арматуры (регулирующие клапаны, задвижки, преобразователи, датчики, </a:t>
            </a:r>
            <a:r>
              <a:rPr lang="ru-RU" sz="5600" dirty="0" err="1"/>
              <a:t>тепловычислители</a:t>
            </a:r>
            <a:r>
              <a:rPr lang="ru-RU" sz="5600" dirty="0"/>
              <a:t> и т.д.).</a:t>
            </a:r>
          </a:p>
          <a:p>
            <a:pPr marL="0" indent="0">
              <a:buNone/>
            </a:pPr>
            <a:r>
              <a:rPr lang="ru-RU" sz="5600" dirty="0"/>
              <a:t>Выполнена частичная замена сетевого водоснабжения ХВС, ГВС и водоотведения на пластиковое.</a:t>
            </a:r>
          </a:p>
          <a:p>
            <a:pPr marL="0" indent="0">
              <a:buNone/>
            </a:pPr>
            <a:r>
              <a:rPr lang="ru-RU" sz="5600" dirty="0"/>
              <a:t>Для реализации модернизации антитеррористической защищенности объектов института выполнены следующие работ:</a:t>
            </a:r>
          </a:p>
          <a:p>
            <a:pPr marL="0" indent="0">
              <a:buNone/>
            </a:pPr>
            <a:r>
              <a:rPr lang="ru-RU" sz="5600" dirty="0"/>
              <a:t>- приобретено оборудование и смонтирована система видеонаблюдения критических объектов института (</a:t>
            </a:r>
            <a:r>
              <a:rPr lang="ru-RU" sz="5600" dirty="0" err="1"/>
              <a:t>электрощитовые</a:t>
            </a:r>
            <a:r>
              <a:rPr lang="ru-RU" sz="5600" dirty="0"/>
              <a:t>, вентиляционные камеры, ИТП, узлы-ввода) </a:t>
            </a:r>
            <a:r>
              <a:rPr lang="ru-RU" sz="5600" dirty="0" smtClean="0"/>
              <a:t>в УАК, УЛК;</a:t>
            </a:r>
            <a:endParaRPr lang="ru-RU" sz="5600" dirty="0"/>
          </a:p>
          <a:p>
            <a:pPr marL="0" indent="0">
              <a:buNone/>
            </a:pPr>
            <a:r>
              <a:rPr lang="ru-RU" sz="5600" dirty="0"/>
              <a:t>- приобретены элементы системы оповещения (настенная акустическая система – 22 шт., кабель КПС – 1000 м., прибор управления оповещением Рокот-5) для оснащения учебно-административного и учебно-лабораторного корпуса;</a:t>
            </a:r>
          </a:p>
          <a:p>
            <a:pPr marL="0" indent="0">
              <a:buNone/>
            </a:pPr>
            <a:r>
              <a:rPr lang="ru-RU" sz="5600" dirty="0"/>
              <a:t>- приобретены элементы системы видеонаблюдения (IP-камеры – 20 шт., неуправляемый коммуникатор – 2 шт., кабель – 305 м.) для обеспечения контроля прилегающей территории Учебно-административного корпуса по адресу Кравченко, 16.</a:t>
            </a:r>
          </a:p>
          <a:p>
            <a:pPr marL="0" indent="0">
              <a:buNone/>
            </a:pPr>
            <a:r>
              <a:rPr lang="ru-RU" sz="5600" dirty="0"/>
              <a:t>Для улучшения противопожарного оснащения объектов института были приобретены и установлены 6 противопожарных дверей в студенческом общежитии и учебно-лабораторном корпусе.</a:t>
            </a:r>
          </a:p>
          <a:p>
            <a:pPr marL="0" indent="0">
              <a:buNone/>
            </a:pPr>
            <a:r>
              <a:rPr lang="ru-RU" sz="5600" dirty="0"/>
              <a:t>В 2023 году общий объем финансового обеспечения ТИ (ф) СВФУ по всем видам деятельности повысился на 5,3 % (в 2023 году – 218 000,24 тыс. руб., в 2022 году - 207 037,00 тыс. руб.; в 2021 году - 199 951,13 тыс. руб.). </a:t>
            </a:r>
          </a:p>
          <a:p>
            <a:pPr marL="0" indent="0">
              <a:buNone/>
            </a:pPr>
            <a:r>
              <a:rPr lang="ru-RU" sz="5600" dirty="0"/>
              <a:t>Доход института по всем видам деятельности в расчете на одного НПР составил 3 684,14 тыс. руб. – снизился на 14,4 %: в 2023 году – 3 684,14 тыс. руб.; в 2022 году - 4 303,91 тыс. руб.; в 2021 году - 5 015,71 тыс. руб.</a:t>
            </a:r>
          </a:p>
          <a:p>
            <a:pPr marL="0" indent="0">
              <a:buNone/>
            </a:pPr>
            <a:endParaRPr lang="ru-RU" sz="6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3197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19256" cy="11916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Функционирование внутренней системы оценки качества образования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074" y="1524318"/>
            <a:ext cx="8219256" cy="3024335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/>
              <a:t>В рамках функционирования внутренней системы оценки качества образования систематически проводится анкетирование обучающихся, преподавателей и работодателей.  </a:t>
            </a:r>
            <a:endParaRPr lang="ru-RU" sz="1600" dirty="0" smtClean="0"/>
          </a:p>
          <a:p>
            <a:pPr algn="just">
              <a:spcAft>
                <a:spcPts val="0"/>
              </a:spcAft>
            </a:pPr>
            <a:r>
              <a:rPr lang="ru-RU" sz="1600" b="1" dirty="0"/>
              <a:t>Анкетирование обучающихся</a:t>
            </a:r>
            <a:r>
              <a:rPr lang="ru-RU" sz="1600" dirty="0"/>
              <a:t>. Охват обучающихся анкетированием по Техническому институту составил 73,43</a:t>
            </a:r>
            <a:r>
              <a:rPr lang="ru-RU" sz="1600" dirty="0" smtClean="0"/>
              <a:t>%.</a:t>
            </a:r>
          </a:p>
          <a:p>
            <a:pPr algn="just">
              <a:spcAft>
                <a:spcPts val="0"/>
              </a:spcAft>
            </a:pPr>
            <a:r>
              <a:rPr lang="ru-RU" sz="1600" b="1" dirty="0"/>
              <a:t>Анкетирование НПР </a:t>
            </a:r>
            <a:r>
              <a:rPr lang="ru-RU" sz="1600" dirty="0"/>
              <a:t>об удовлетворенности условиями и организацией образовательной деятельности. </a:t>
            </a:r>
            <a:r>
              <a:rPr lang="ru-RU" sz="1600" dirty="0" smtClean="0"/>
              <a:t> Всего </a:t>
            </a:r>
            <a:r>
              <a:rPr lang="ru-RU" sz="1600" dirty="0"/>
              <a:t>в анкетировании приняло участие 48 НПР института. </a:t>
            </a:r>
            <a:endParaRPr lang="ru-RU" sz="1600" dirty="0" smtClean="0"/>
          </a:p>
          <a:p>
            <a:pPr algn="just">
              <a:spcAft>
                <a:spcPts val="0"/>
              </a:spcAft>
            </a:pPr>
            <a:r>
              <a:rPr lang="ru-RU" sz="1600" b="1" dirty="0"/>
              <a:t>Результаты опросов работодателей </a:t>
            </a:r>
            <a:r>
              <a:rPr lang="ru-RU" sz="1600" dirty="0"/>
              <a:t>и (или) их объединений, иных юридических и (или) физических лиц об удовлетворенности качеством образования. В 2023 г. в анкетировании приняло участие 109 представителей работодателей. </a:t>
            </a:r>
            <a:endParaRPr lang="ru-RU" sz="1600" dirty="0" smtClean="0"/>
          </a:p>
          <a:p>
            <a:pPr algn="just">
              <a:spcAft>
                <a:spcPts val="0"/>
              </a:spcAft>
            </a:pPr>
            <a:r>
              <a:rPr lang="ru-RU" sz="1600" b="0" dirty="0" smtClean="0"/>
              <a:t>Результаты анкетирования и подробный </a:t>
            </a:r>
            <a:r>
              <a:rPr lang="ru-RU" sz="1600" dirty="0"/>
              <a:t>анализ приведены в </a:t>
            </a:r>
            <a:r>
              <a:rPr lang="ru-RU" sz="1600" dirty="0" smtClean="0"/>
              <a:t>Отчете </a:t>
            </a:r>
            <a:r>
              <a:rPr lang="ru-RU" sz="1600" dirty="0"/>
              <a:t>о результатах опросов обучающихся, научно-педагогических работников, работодателей и (или) их объединений, иных юридических и (или) физических лиц об удовлетворенности качеством образования в филиалах СВФУ (в разрезе структурных подразделений, образовательных программ) за 2023 </a:t>
            </a:r>
            <a:r>
              <a:rPr lang="ru-RU" sz="1600" dirty="0" smtClean="0"/>
              <a:t>год на сайте СВФУ.</a:t>
            </a:r>
            <a:endParaRPr lang="ru-RU" sz="1600" b="0" dirty="0"/>
          </a:p>
        </p:txBody>
      </p:sp>
    </p:spTree>
    <p:extLst>
      <p:ext uri="{BB962C8B-B14F-4D97-AF65-F5344CB8AC3E}">
        <p14:creationId xmlns:p14="http://schemas.microsoft.com/office/powerpoint/2010/main" val="559613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43192" cy="6839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Результаты мониторингов 2023 г.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44642"/>
            <a:ext cx="8219256" cy="514543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В 2023 году по итогам экспертного мониторинга </a:t>
            </a:r>
            <a:r>
              <a:rPr lang="ru-RU" dirty="0" err="1"/>
              <a:t>Рособрнадзором</a:t>
            </a:r>
            <a:r>
              <a:rPr lang="ru-RU" dirty="0"/>
              <a:t> сайта ТИ (ф) СВФУ на предмет представления информации об образовательной организации высшего образования в открытых источниках с учетом соблюдения требования законодательства в сфере образования, Технический институт показал хорошие результаты: количество выполненных показателей – 292, количество невыполненных показателей – 13, рейтинг – 95,9 по результатам проведения мониторинга.</a:t>
            </a:r>
          </a:p>
          <a:p>
            <a:pPr algn="just"/>
            <a:r>
              <a:rPr lang="ru-RU" dirty="0"/>
              <a:t>По результатам мониторинга эффективности деятельности образовательных организаций высшего образования 2023 г. Технический институт (филиал) СВФУ выполнил все показатели, набрав J 20 и войдя в 1 лигу. </a:t>
            </a:r>
          </a:p>
          <a:p>
            <a:pPr algn="just"/>
            <a:r>
              <a:rPr lang="ru-RU" dirty="0"/>
              <a:t>В 2023 г. Технический институт (филиал) СВФУ впервые  прошел </a:t>
            </a:r>
            <a:r>
              <a:rPr lang="ru-RU" dirty="0" err="1"/>
              <a:t>аккредитационный</a:t>
            </a:r>
            <a:r>
              <a:rPr lang="ru-RU" dirty="0"/>
              <a:t>  мониторинг, целью которого является установление  соответствия качества образования реализуемых образовательных программ.</a:t>
            </a:r>
          </a:p>
          <a:p>
            <a:pPr algn="just"/>
            <a:r>
              <a:rPr lang="ru-RU" dirty="0" smtClean="0"/>
              <a:t>Аккредитационный </a:t>
            </a:r>
            <a:r>
              <a:rPr lang="ru-RU" dirty="0"/>
              <a:t>мониторинг прошли </a:t>
            </a:r>
            <a:r>
              <a:rPr lang="ru-RU" dirty="0" smtClean="0"/>
              <a:t>6 образовательных  программ, по всем ОПОП достигнуты пороговые значения.</a:t>
            </a:r>
            <a:endParaRPr lang="ru-RU" dirty="0"/>
          </a:p>
          <a:p>
            <a:pPr algn="just"/>
            <a:endParaRPr lang="ru-RU" b="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8999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2047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49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83152" cy="756002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Выводы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003232" cy="5001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Результаты </a:t>
            </a:r>
            <a:r>
              <a:rPr lang="ru-RU" sz="2000" dirty="0"/>
              <a:t>самообследования за 2023 год показывают, что потенциал института по всем рассмотренным показателям отвечает требованиям федеральных государственных образовательных стандартов, федеральному законодательству к содержанию и качеству подготовки выпускников.</a:t>
            </a:r>
          </a:p>
          <a:p>
            <a:pPr marL="0" indent="0" algn="just">
              <a:buNone/>
            </a:pPr>
            <a:r>
              <a:rPr lang="ru-RU" sz="2000" dirty="0"/>
              <a:t>Признавая результаты самообследования института удовлетворительными, необходимо усилить работу по следующим направлениям:</a:t>
            </a:r>
          </a:p>
          <a:p>
            <a:pPr algn="just"/>
            <a:r>
              <a:rPr lang="ru-RU" sz="2000" dirty="0" smtClean="0"/>
              <a:t>повышение </a:t>
            </a:r>
            <a:r>
              <a:rPr lang="ru-RU" sz="2000" dirty="0"/>
              <a:t>качества приема абитуриентов;</a:t>
            </a:r>
          </a:p>
          <a:p>
            <a:pPr algn="just"/>
            <a:r>
              <a:rPr lang="ru-RU" sz="2000" dirty="0" smtClean="0"/>
              <a:t>формирование </a:t>
            </a:r>
            <a:r>
              <a:rPr lang="ru-RU" sz="2000" dirty="0"/>
              <a:t>образовательных коллабораций; </a:t>
            </a:r>
          </a:p>
          <a:p>
            <a:pPr algn="just"/>
            <a:r>
              <a:rPr lang="ru-RU" sz="2000" dirty="0" smtClean="0"/>
              <a:t>укрепление </a:t>
            </a:r>
            <a:r>
              <a:rPr lang="ru-RU" sz="2000" dirty="0"/>
              <a:t>кадрового потенциала;  </a:t>
            </a:r>
          </a:p>
          <a:p>
            <a:pPr algn="just"/>
            <a:r>
              <a:rPr lang="ru-RU" sz="2000" dirty="0" smtClean="0"/>
              <a:t>совершенствование </a:t>
            </a:r>
            <a:r>
              <a:rPr lang="ru-RU" sz="2000" dirty="0"/>
              <a:t>материально-технических условий осуществления образовательной деятельности, в том числе по доступности для лиц с ОВЗ.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626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Дополнительное профессиональное образование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0261477"/>
              </p:ext>
            </p:extLst>
          </p:nvPr>
        </p:nvGraphicFramePr>
        <p:xfrm>
          <a:off x="628650" y="1916833"/>
          <a:ext cx="8263829" cy="3207123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484055">
                  <a:extLst>
                    <a:ext uri="{9D8B030D-6E8A-4147-A177-3AD203B41FA5}">
                      <a16:colId xmlns:a16="http://schemas.microsoft.com/office/drawing/2014/main" val="775601495"/>
                    </a:ext>
                  </a:extLst>
                </a:gridCol>
                <a:gridCol w="4610301">
                  <a:extLst>
                    <a:ext uri="{9D8B030D-6E8A-4147-A177-3AD203B41FA5}">
                      <a16:colId xmlns:a16="http://schemas.microsoft.com/office/drawing/2014/main" val="3952752614"/>
                    </a:ext>
                  </a:extLst>
                </a:gridCol>
                <a:gridCol w="1592586">
                  <a:extLst>
                    <a:ext uri="{9D8B030D-6E8A-4147-A177-3AD203B41FA5}">
                      <a16:colId xmlns:a16="http://schemas.microsoft.com/office/drawing/2014/main" val="3196196939"/>
                    </a:ext>
                  </a:extLst>
                </a:gridCol>
                <a:gridCol w="1576887">
                  <a:extLst>
                    <a:ext uri="{9D8B030D-6E8A-4147-A177-3AD203B41FA5}">
                      <a16:colId xmlns:a16="http://schemas.microsoft.com/office/drawing/2014/main" val="3162543719"/>
                    </a:ext>
                  </a:extLst>
                </a:gridCol>
              </a:tblGrid>
              <a:tr h="648071"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Количество</a:t>
                      </a:r>
                    </a:p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программ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Количество обученных слушателей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4675613"/>
                  </a:ext>
                </a:extLst>
              </a:tr>
              <a:tr h="631454">
                <a:tc>
                  <a:txBody>
                    <a:bodyPr/>
                    <a:lstStyle/>
                    <a:p>
                      <a:pPr marL="0" lvl="0" indent="0" algn="ctr"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 реализованных программ профессиональной переподготовки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97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6908793"/>
                  </a:ext>
                </a:extLst>
              </a:tr>
              <a:tr h="664690">
                <a:tc>
                  <a:txBody>
                    <a:bodyPr/>
                    <a:lstStyle/>
                    <a:p>
                      <a:pPr marL="0" lvl="0" indent="0" algn="ctr"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 реализованных программ повышения квалификации</a:t>
                      </a:r>
                    </a:p>
                    <a:p>
                      <a:pPr indent="0" algn="l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В том числе, по форме обучения: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303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6442931"/>
                  </a:ext>
                </a:extLst>
              </a:tr>
              <a:tr h="315727">
                <a:tc>
                  <a:txBody>
                    <a:bodyPr/>
                    <a:lstStyle/>
                    <a:p>
                      <a:pPr marL="0" lvl="0" indent="0" algn="ctr"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- 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68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1625726"/>
                  </a:ext>
                </a:extLst>
              </a:tr>
              <a:tr h="631454">
                <a:tc>
                  <a:txBody>
                    <a:bodyPr/>
                    <a:lstStyle/>
                    <a:p>
                      <a:pPr marL="0" lvl="0" indent="0" algn="ctr"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- заочное </a:t>
                      </a:r>
                    </a:p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(полностью онлайн без участия лектора)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213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3409773"/>
                  </a:ext>
                </a:extLst>
              </a:tr>
              <a:tr h="315727">
                <a:tc>
                  <a:txBody>
                    <a:bodyPr/>
                    <a:lstStyle/>
                    <a:p>
                      <a:pPr marL="0" lvl="0" indent="0" algn="ctr"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- очно-заочное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119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0697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16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Дополнительное профессиональное образование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Программы профессиональной переподготовки реализуются по запросам предприятий (ООО «УК «Колмар», АО ДГК). К числу новых программ, реализованных в ТИ (ф) СВФУ в </a:t>
            </a:r>
            <a:r>
              <a:rPr lang="ru-RU" dirty="0" smtClean="0"/>
              <a:t>2023 </a:t>
            </a:r>
            <a:r>
              <a:rPr lang="ru-RU" dirty="0"/>
              <a:t>году, относятся: «Логопедия с дополнительной квалификацией педагог-дефектолог» (1100 часов); «Организация и подготовка ремонтов ТЭС. План подготовки ремонтов (</a:t>
            </a:r>
            <a:r>
              <a:rPr lang="ru-RU" dirty="0" smtClean="0"/>
              <a:t>ПП</a:t>
            </a:r>
            <a:r>
              <a:rPr lang="ru-RU" dirty="0"/>
              <a:t>)» (72 часа), «Современный документооборот» (72 часа), «Введение в Linux.  Работа в ОС Linux» (72 часа).  </a:t>
            </a:r>
          </a:p>
          <a:p>
            <a:pPr algn="just"/>
            <a:r>
              <a:rPr lang="ru-RU" dirty="0"/>
              <a:t>Всего в отчетный период обучение по программам повышения квалификации и профессиональной переподготовки прошло обучение 400 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0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Высшее образование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61082"/>
            <a:ext cx="7886700" cy="2560006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В 2023 году ТИ (ф) СВФУ осуществлял подготовку обучающихся по 15 основным профессиональным образовательным программам высшего образования из 8 направлений подготовки бакалавриата и 1 специальности.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572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Контингент </a:t>
            </a:r>
            <a:r>
              <a:rPr lang="ru-RU" b="1" dirty="0" smtClean="0">
                <a:solidFill>
                  <a:schemeClr val="tx2"/>
                </a:solidFill>
              </a:rPr>
              <a:t>студентов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771223"/>
              </p:ext>
            </p:extLst>
          </p:nvPr>
        </p:nvGraphicFramePr>
        <p:xfrm>
          <a:off x="755573" y="1484782"/>
          <a:ext cx="7886703" cy="4473363"/>
        </p:xfrm>
        <a:graphic>
          <a:graphicData uri="http://schemas.openxmlformats.org/drawingml/2006/table">
            <a:tbl>
              <a:tblPr firstRow="1" firstCol="1" bandRow="1" bandCol="1">
                <a:tableStyleId>{ED083AE6-46FA-4A59-8FB0-9F97EB10719F}</a:tableStyleId>
              </a:tblPr>
              <a:tblGrid>
                <a:gridCol w="886511">
                  <a:extLst>
                    <a:ext uri="{9D8B030D-6E8A-4147-A177-3AD203B41FA5}">
                      <a16:colId xmlns:a16="http://schemas.microsoft.com/office/drawing/2014/main" val="3929023243"/>
                    </a:ext>
                  </a:extLst>
                </a:gridCol>
                <a:gridCol w="1750048">
                  <a:extLst>
                    <a:ext uri="{9D8B030D-6E8A-4147-A177-3AD203B41FA5}">
                      <a16:colId xmlns:a16="http://schemas.microsoft.com/office/drawing/2014/main" val="770477321"/>
                    </a:ext>
                  </a:extLst>
                </a:gridCol>
                <a:gridCol w="1750048">
                  <a:extLst>
                    <a:ext uri="{9D8B030D-6E8A-4147-A177-3AD203B41FA5}">
                      <a16:colId xmlns:a16="http://schemas.microsoft.com/office/drawing/2014/main" val="4152924936"/>
                    </a:ext>
                  </a:extLst>
                </a:gridCol>
                <a:gridCol w="1750048">
                  <a:extLst>
                    <a:ext uri="{9D8B030D-6E8A-4147-A177-3AD203B41FA5}">
                      <a16:colId xmlns:a16="http://schemas.microsoft.com/office/drawing/2014/main" val="2287820500"/>
                    </a:ext>
                  </a:extLst>
                </a:gridCol>
                <a:gridCol w="1750048">
                  <a:extLst>
                    <a:ext uri="{9D8B030D-6E8A-4147-A177-3AD203B41FA5}">
                      <a16:colId xmlns:a16="http://schemas.microsoft.com/office/drawing/2014/main" val="623643248"/>
                    </a:ext>
                  </a:extLst>
                </a:gridCol>
              </a:tblGrid>
              <a:tr h="234974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год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4"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</a:rPr>
                        <a:t>ОПОП 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indent="0" algn="ctr"/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3874280"/>
                  </a:ext>
                </a:extLst>
              </a:tr>
              <a:tr h="469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заочное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Очно-заочное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всего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59284989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2017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396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380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776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1222777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2018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388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423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811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83270075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2019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384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460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844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6422421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2020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400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430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830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72443807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379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436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815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46788037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361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440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801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71229754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en-US" sz="1600">
                          <a:effectLst/>
                        </a:rPr>
                        <a:t>2023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1600">
                          <a:effectLst/>
                        </a:rPr>
                        <a:t>413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464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40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917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79584263"/>
                  </a:ext>
                </a:extLst>
              </a:tr>
              <a:tr h="469947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2024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</a:rPr>
                        <a:t>421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510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21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</a:rPr>
                        <a:t>952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58142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80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Контингент студентов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077" y="1628800"/>
            <a:ext cx="7886700" cy="4351338"/>
          </a:xfrm>
        </p:spPr>
        <p:txBody>
          <a:bodyPr/>
          <a:lstStyle/>
          <a:p>
            <a:pPr algn="just"/>
            <a:r>
              <a:rPr lang="ru-RU" dirty="0" smtClean="0"/>
              <a:t>Контингент </a:t>
            </a:r>
            <a:r>
              <a:rPr lang="ru-RU" dirty="0"/>
              <a:t>студентов по состоянию на 01.01.2024 г., приведенный к очной форме обучения, составляет 477 чел. </a:t>
            </a:r>
          </a:p>
          <a:p>
            <a:pPr algn="just"/>
            <a:r>
              <a:rPr lang="ru-RU" dirty="0"/>
              <a:t>На 01 января 2024 года по специальностям и направлениям подготовки Института обучается 5 иностранных студентов из стран ближнего зарубежья, в том числе студентов, обучающихся по заочной форме - 3 человека (1 из Украины, 2 – из Кыргызстана), по очной форме - 2 человека (1 из Кыргызстана, 1 - из Казахстана).</a:t>
            </a:r>
          </a:p>
          <a:p>
            <a:pPr algn="just"/>
            <a:r>
              <a:rPr lang="ru-RU" dirty="0"/>
              <a:t>По договорам о целевом обучении (по состоянию на 01.01.2024 г.) учатся 28 студентов.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28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406" y="2171591"/>
            <a:ext cx="2917189" cy="2514818"/>
          </a:xfrm>
          <a:prstGeom prst="rect">
            <a:avLst/>
          </a:prstGeom>
        </p:spPr>
      </p:pic>
      <p:sp>
        <p:nvSpPr>
          <p:cNvPr id="13" name="Блок-схема: подготовка 12"/>
          <p:cNvSpPr/>
          <p:nvPr/>
        </p:nvSpPr>
        <p:spPr>
          <a:xfrm>
            <a:off x="6900862" y="-5214"/>
            <a:ext cx="2243138" cy="1800225"/>
          </a:xfrm>
          <a:prstGeom prst="flowChartPreparation">
            <a:avLst/>
          </a:prstGeom>
          <a:solidFill>
            <a:srgbClr val="FFC000">
              <a:alpha val="58000"/>
            </a:srgbClr>
          </a:solidFill>
          <a:ln>
            <a:solidFill>
              <a:srgbClr val="FFC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372" y="2013843"/>
            <a:ext cx="3282980" cy="2830313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42390" y="3175026"/>
            <a:ext cx="2802029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>
              <a:lnSpc>
                <a:spcPts val="1133"/>
              </a:lnSpc>
              <a:spcBef>
                <a:spcPts val="739"/>
              </a:spcBef>
            </a:pPr>
            <a:r>
              <a:rPr lang="ru-RU" sz="1050" b="1" spc="19" dirty="0">
                <a:solidFill>
                  <a:srgbClr val="052573"/>
                </a:solidFill>
                <a:latin typeface="Century Gothic"/>
                <a:cs typeface="Century Gothic"/>
              </a:rPr>
              <a:t>введена </a:t>
            </a:r>
            <a:r>
              <a:rPr lang="ru-RU" sz="1050" b="1" spc="19" dirty="0">
                <a:latin typeface="Century Gothic"/>
                <a:cs typeface="Century Gothic"/>
              </a:rPr>
              <a:t>дисциплина «Основы российской государственности» (2 </a:t>
            </a:r>
            <a:r>
              <a:rPr lang="ru-RU" sz="1050" b="1" spc="19" dirty="0" err="1">
                <a:latin typeface="Century Gothic"/>
                <a:cs typeface="Century Gothic"/>
              </a:rPr>
              <a:t>з.е</a:t>
            </a:r>
            <a:r>
              <a:rPr lang="ru-RU" sz="1050" b="1" spc="19" dirty="0">
                <a:latin typeface="Century Gothic"/>
                <a:cs typeface="Century Gothic"/>
              </a:rPr>
              <a:t>.)</a:t>
            </a:r>
            <a:endParaRPr lang="ru-RU" sz="1050" dirty="0"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89257" y="3784473"/>
            <a:ext cx="353378" cy="187643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89257" y="3882772"/>
            <a:ext cx="353378" cy="253841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68480" y="3857626"/>
            <a:ext cx="192405" cy="139541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788051" y="5624702"/>
            <a:ext cx="128588" cy="1600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689257" y="683303"/>
            <a:ext cx="3810735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>
              <a:lnSpc>
                <a:spcPts val="1133"/>
              </a:lnSpc>
              <a:spcBef>
                <a:spcPts val="739"/>
              </a:spcBef>
            </a:pPr>
            <a:r>
              <a:rPr lang="ru-RU" sz="1050" b="1" spc="19" dirty="0">
                <a:solidFill>
                  <a:srgbClr val="052573"/>
                </a:solidFill>
                <a:latin typeface="Century Gothic"/>
                <a:cs typeface="Century Gothic"/>
              </a:rPr>
              <a:t>введена </a:t>
            </a:r>
            <a:r>
              <a:rPr lang="ru-RU" sz="1050" b="1" spc="19" dirty="0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дисциплина «История России» (4 </a:t>
            </a:r>
            <a:r>
              <a:rPr lang="ru-RU" sz="1050" b="1" spc="19" dirty="0" err="1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з.е</a:t>
            </a:r>
            <a:r>
              <a:rPr lang="ru-RU" sz="1050" b="1" spc="19" dirty="0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.)</a:t>
            </a:r>
            <a:r>
              <a:rPr lang="ru-RU" sz="1050" b="1" spc="19" dirty="0">
                <a:latin typeface="Century Gothic"/>
                <a:cs typeface="Century Gothic"/>
              </a:rPr>
              <a:t> - вместо дисциплины «История (история России, всеобщая история)»</a:t>
            </a:r>
            <a:endParaRPr sz="1050" dirty="0">
              <a:latin typeface="Times New Roman"/>
              <a:cs typeface="Times New Roman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3253433" y="2977610"/>
            <a:ext cx="2748195" cy="949785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000" b="1" dirty="0">
                <a:solidFill>
                  <a:srgbClr val="FFC000"/>
                </a:solidFill>
                <a:latin typeface="Century Gothic" panose="020B0502020202020204" pitchFamily="34" charset="0"/>
                <a:ea typeface="+mj-ea"/>
                <a:cs typeface="+mj-cs"/>
              </a:rPr>
              <a:t>Актуализация и совершенствование </a:t>
            </a:r>
            <a:r>
              <a:rPr lang="ru-RU" sz="3000" b="1" dirty="0" smtClean="0">
                <a:solidFill>
                  <a:srgbClr val="FFC000"/>
                </a:solidFill>
                <a:latin typeface="Century Gothic" panose="020B0502020202020204" pitchFamily="34" charset="0"/>
                <a:ea typeface="+mj-ea"/>
                <a:cs typeface="+mj-cs"/>
              </a:rPr>
              <a:t>ОПОП</a:t>
            </a:r>
            <a:endParaRPr lang="ru-RU" sz="3000" b="1" dirty="0">
              <a:solidFill>
                <a:srgbClr val="FFC000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31" name="object 15"/>
          <p:cNvSpPr txBox="1"/>
          <p:nvPr/>
        </p:nvSpPr>
        <p:spPr>
          <a:xfrm>
            <a:off x="6323339" y="3254476"/>
            <a:ext cx="2593300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>
              <a:lnSpc>
                <a:spcPts val="1133"/>
              </a:lnSpc>
              <a:spcBef>
                <a:spcPts val="739"/>
              </a:spcBef>
            </a:pPr>
            <a:r>
              <a:rPr lang="ru-RU" sz="1050" b="1" spc="19" dirty="0">
                <a:solidFill>
                  <a:srgbClr val="052573"/>
                </a:solidFill>
                <a:latin typeface="Century Gothic"/>
                <a:cs typeface="Century Gothic"/>
              </a:rPr>
              <a:t>внедрен </a:t>
            </a:r>
            <a:r>
              <a:rPr lang="ru-RU" sz="1050" b="1" spc="19" dirty="0">
                <a:latin typeface="Century Gothic"/>
                <a:cs typeface="Century Gothic"/>
              </a:rPr>
              <a:t>модуль «Основы военной подготовки» (3 </a:t>
            </a:r>
            <a:r>
              <a:rPr lang="ru-RU" sz="1050" b="1" spc="19" dirty="0" err="1">
                <a:latin typeface="Century Gothic"/>
                <a:cs typeface="Century Gothic"/>
              </a:rPr>
              <a:t>з.е</a:t>
            </a:r>
            <a:r>
              <a:rPr lang="ru-RU" sz="1050" b="1" spc="19" dirty="0">
                <a:latin typeface="Century Gothic"/>
                <a:cs typeface="Century Gothic"/>
              </a:rPr>
              <a:t>.)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320" y="1166380"/>
            <a:ext cx="247407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введен модуль/факультатив</a:t>
            </a:r>
            <a:r>
              <a:rPr lang="ru-RU" sz="1050" b="1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 «Великая Отечественная война: без срока давности»</a:t>
            </a:r>
            <a:endParaRPr lang="ru-RU" sz="1050" b="1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object 15"/>
          <p:cNvSpPr txBox="1"/>
          <p:nvPr/>
        </p:nvSpPr>
        <p:spPr>
          <a:xfrm>
            <a:off x="611560" y="4509120"/>
            <a:ext cx="2751497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>
              <a:lnSpc>
                <a:spcPts val="1133"/>
              </a:lnSpc>
              <a:spcBef>
                <a:spcPts val="739"/>
              </a:spcBef>
            </a:pPr>
            <a:r>
              <a:rPr lang="ru-RU" sz="1050" b="1" spc="19" dirty="0">
                <a:solidFill>
                  <a:srgbClr val="052573"/>
                </a:solidFill>
                <a:latin typeface="Century Gothic"/>
                <a:cs typeface="Century Gothic"/>
              </a:rPr>
              <a:t>разработано </a:t>
            </a:r>
            <a:r>
              <a:rPr lang="ru-RU" sz="1050" b="1" spc="19" dirty="0">
                <a:latin typeface="Century Gothic"/>
                <a:cs typeface="Century Gothic"/>
              </a:rPr>
              <a:t>14 базовых учебных планов</a:t>
            </a:r>
          </a:p>
        </p:txBody>
      </p:sp>
      <p:sp>
        <p:nvSpPr>
          <p:cNvPr id="32" name="object 15"/>
          <p:cNvSpPr txBox="1"/>
          <p:nvPr/>
        </p:nvSpPr>
        <p:spPr>
          <a:xfrm>
            <a:off x="5991962" y="4847601"/>
            <a:ext cx="2924677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>
              <a:lnSpc>
                <a:spcPts val="1133"/>
              </a:lnSpc>
              <a:spcBef>
                <a:spcPts val="739"/>
              </a:spcBef>
            </a:pPr>
            <a:r>
              <a:rPr lang="ru-RU" sz="1050" b="1" spc="19" dirty="0">
                <a:solidFill>
                  <a:srgbClr val="052573"/>
                </a:solidFill>
                <a:latin typeface="Century Gothic"/>
                <a:cs typeface="Century Gothic"/>
              </a:rPr>
              <a:t>разработано </a:t>
            </a:r>
            <a:r>
              <a:rPr lang="ru-RU" sz="1050" b="1" spc="19" dirty="0">
                <a:latin typeface="Century Gothic"/>
                <a:cs typeface="Century Gothic"/>
              </a:rPr>
              <a:t>42 ИУП студентов ускоренной формы обучения	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11748" y="6044113"/>
            <a:ext cx="1513463" cy="81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2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1574</TotalTime>
  <Words>3506</Words>
  <Application>Microsoft Office PowerPoint</Application>
  <PresentationFormat>Экран (4:3)</PresentationFormat>
  <Paragraphs>554</Paragraphs>
  <Slides>38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Arial</vt:lpstr>
      <vt:lpstr>Arial Narrow</vt:lpstr>
      <vt:lpstr>Calibri</vt:lpstr>
      <vt:lpstr>Calibri Light</vt:lpstr>
      <vt:lpstr>Century Gothic</vt:lpstr>
      <vt:lpstr>Times New Roman</vt:lpstr>
      <vt:lpstr>Тема Office</vt:lpstr>
      <vt:lpstr>2_Office Theme</vt:lpstr>
      <vt:lpstr>3_Office Theme</vt:lpstr>
      <vt:lpstr>Презентация PowerPoint</vt:lpstr>
      <vt:lpstr>Показатели набора в ТИ (ф) СВФУ </vt:lpstr>
      <vt:lpstr>Показатель среднего балла ЕГЭ  Средний балл ЕГЭ зачисленных абитуриентов в 2023 году составил 62,14 баллов, что ниже показателя предыдущего года на 4,43 балла. </vt:lpstr>
      <vt:lpstr>Дополнительное профессиональное образование</vt:lpstr>
      <vt:lpstr>Дополнительное профессиональное образование</vt:lpstr>
      <vt:lpstr>Высшее образование</vt:lpstr>
      <vt:lpstr>Контингент студентов</vt:lpstr>
      <vt:lpstr>Контингент студентов</vt:lpstr>
      <vt:lpstr>Презентация PowerPoint</vt:lpstr>
      <vt:lpstr>Презентация PowerPoint</vt:lpstr>
      <vt:lpstr>Программы профессионального обучения</vt:lpstr>
      <vt:lpstr>Диагностическое тестирование 2023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Успеваемость по итогам прохождения практик</vt:lpstr>
      <vt:lpstr>Количество призеров ТИ (ф) СВФУ в олимпиадах и конкурсах разного уровня</vt:lpstr>
      <vt:lpstr>Презентация PowerPoint</vt:lpstr>
      <vt:lpstr>Презентация PowerPoint</vt:lpstr>
      <vt:lpstr>Результаты итоговой аттестации выпускников </vt:lpstr>
      <vt:lpstr>Данные о выпускниках, получивших дипломы с отличием</vt:lpstr>
      <vt:lpstr>Востребованность выпускников очной формы обучения</vt:lpstr>
      <vt:lpstr>НОКО</vt:lpstr>
      <vt:lpstr>НОКУ</vt:lpstr>
      <vt:lpstr>Кадровый состав</vt:lpstr>
      <vt:lpstr>Повышение квалификации</vt:lpstr>
      <vt:lpstr>Научно-исследовательская работа студентов</vt:lpstr>
      <vt:lpstr>Участие сотрудников ТИ (ф) СВФУ в научных мероприятиях в 2023 г.</vt:lpstr>
      <vt:lpstr>Объем привлеченных средств на выполнение НИР в 2018-2023 гг.</vt:lpstr>
      <vt:lpstr>Презентация PowerPoint</vt:lpstr>
      <vt:lpstr>Статьи сотрудников Института, опубликованные в 2023 г.  и индексируемые в БД WoS и Scopus</vt:lpstr>
      <vt:lpstr>Охранные документы на объекты интеллектуальной собственности, 2023</vt:lpstr>
      <vt:lpstr>Материально-техническое оснащение</vt:lpstr>
      <vt:lpstr>Функционирование внутренней системы оценки качества образования</vt:lpstr>
      <vt:lpstr>Результаты мониторингов 2023 г.</vt:lpstr>
      <vt:lpstr>Презентация PowerPoint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РЕЗУЛЬТАТАХ САМООБСЛЕДОВАНИЯ ТЕХНИЧЕСКОГО ИНСТИТУТА (ФИЛИАЛА) СВФУ В Г. НЕРЮНГРИ ЗА 2018 ГОД</dc:title>
  <dc:creator>Ленова</dc:creator>
  <cp:lastModifiedBy>Лидия Дмитриевна Ядреева</cp:lastModifiedBy>
  <cp:revision>169</cp:revision>
  <cp:lastPrinted>2024-03-29T03:29:35Z</cp:lastPrinted>
  <dcterms:created xsi:type="dcterms:W3CDTF">2019-04-10T01:05:42Z</dcterms:created>
  <dcterms:modified xsi:type="dcterms:W3CDTF">2024-03-29T03:32:25Z</dcterms:modified>
</cp:coreProperties>
</file>