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5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6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7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8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BDC"/>
    <a:srgbClr val="CC0000"/>
    <a:srgbClr val="FF7C8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&#1099;_&#1087;&#1088;&#1086;&#1075;&#1088;&#1072;&#1084;&#1084;&#1072;%20&#1088;&#1072;&#1079;&#1074;&#1080;&#1090;&#1080;&#1103;%202\&#1054;&#1090;&#1095;&#1077;&#1090;&#1099;_&#1087;&#1088;&#1086;&#1075;&#1088;&#1072;&#1084;&#1084;&#1072;%20&#1088;&#1072;&#1079;&#1074;&#1080;&#1090;&#1080;&#1103;\&#1058;&#1072;&#1073;&#1083;&#1080;&#1094;&#1099;%20&#1082;%20&#1086;&#1090;&#1095;&#1077;&#1090;&#1091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800"/>
              <a:t>Численность исследователей, имеющих статьи в научных изданиях  </a:t>
            </a:r>
            <a:r>
              <a:rPr lang="en-US" sz="1800"/>
              <a:t>WoS</a:t>
            </a:r>
            <a:endParaRPr lang="ru-RU" sz="18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'WoS Scopus'!$A$23:$B$23</c:f>
              <c:strCache>
                <c:ptCount val="2"/>
                <c:pt idx="0">
                  <c:v>WoS</c:v>
                </c:pt>
                <c:pt idx="1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Scopus'!$C$22:$J$22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Scopus'!$C$23:$J$23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69-4F76-8DFB-C56E43E7D66A}"/>
            </c:ext>
          </c:extLst>
        </c:ser>
        <c:ser>
          <c:idx val="1"/>
          <c:order val="1"/>
          <c:tx>
            <c:strRef>
              <c:f>'WoS Scopus'!$A$24:$B$24</c:f>
              <c:strCache>
                <c:ptCount val="2"/>
                <c:pt idx="0">
                  <c:v>WoS</c:v>
                </c:pt>
                <c:pt idx="1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Scopus'!$C$22:$J$22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Scopus'!$C$24:$J$24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4</c:v>
                </c:pt>
                <c:pt idx="6">
                  <c:v>5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69-4F76-8DFB-C56E43E7D6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0467024"/>
        <c:axId val="200473680"/>
      </c:barChart>
      <c:catAx>
        <c:axId val="20046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73680"/>
        <c:crosses val="autoZero"/>
        <c:auto val="1"/>
        <c:lblAlgn val="ctr"/>
        <c:lblOffset val="100"/>
        <c:noMultiLvlLbl val="0"/>
      </c:catAx>
      <c:valAx>
        <c:axId val="200473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6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800"/>
              <a:t>Численность исследователей, имеющих статьи в научных изданиях  </a:t>
            </a:r>
            <a:r>
              <a:rPr lang="en-US" sz="1800"/>
              <a:t>Scopus Q1,Q2</a:t>
            </a:r>
            <a:endParaRPr lang="ru-RU" sz="18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'WoS Scopus'!$A$26:$B$26</c:f>
              <c:strCache>
                <c:ptCount val="2"/>
                <c:pt idx="0">
                  <c:v>Scopus</c:v>
                </c:pt>
                <c:pt idx="1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Scopus'!$C$25:$J$25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Scopus'!$C$26:$J$26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4</c:v>
                </c:pt>
                <c:pt idx="6">
                  <c:v>4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93-4FC5-9F8E-210FD83BE29F}"/>
            </c:ext>
          </c:extLst>
        </c:ser>
        <c:ser>
          <c:idx val="1"/>
          <c:order val="1"/>
          <c:tx>
            <c:strRef>
              <c:f>'WoS Scopus'!$A$27:$B$27</c:f>
              <c:strCache>
                <c:ptCount val="2"/>
                <c:pt idx="0">
                  <c:v>Scopus</c:v>
                </c:pt>
                <c:pt idx="1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Scopus'!$C$25:$J$25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Scopus'!$C$27:$J$27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3</c:v>
                </c:pt>
                <c:pt idx="4">
                  <c:v>7</c:v>
                </c:pt>
                <c:pt idx="5">
                  <c:v>11</c:v>
                </c:pt>
                <c:pt idx="6">
                  <c:v>12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93-4FC5-9F8E-210FD83BE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93666192"/>
        <c:axId val="1893666608"/>
      </c:barChart>
      <c:catAx>
        <c:axId val="189366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666608"/>
        <c:crosses val="autoZero"/>
        <c:auto val="1"/>
        <c:lblAlgn val="ctr"/>
        <c:lblOffset val="100"/>
        <c:noMultiLvlLbl val="0"/>
      </c:catAx>
      <c:valAx>
        <c:axId val="189366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66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цитир!$B$2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цитир!$C$1:$J$1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цитир!$C$2:$J$2</c:f>
              <c:numCache>
                <c:formatCode>General</c:formatCode>
                <c:ptCount val="8"/>
                <c:pt idx="4">
                  <c:v>35</c:v>
                </c:pt>
                <c:pt idx="5">
                  <c:v>40</c:v>
                </c:pt>
                <c:pt idx="6">
                  <c:v>45</c:v>
                </c:pt>
                <c:pt idx="7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F-46BC-BE81-DC89732B7FE3}"/>
            </c:ext>
          </c:extLst>
        </c:ser>
        <c:ser>
          <c:idx val="1"/>
          <c:order val="1"/>
          <c:tx>
            <c:strRef>
              <c:f>цитир!$B$3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  <a:effectLst/>
            <a:sp3d>
              <a:contourClr>
                <a:schemeClr val="accent5">
                  <a:lumMod val="60000"/>
                  <a:lumOff val="40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цитир!$C$1:$J$1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цитир!$C$3:$J$3</c:f>
              <c:numCache>
                <c:formatCode>0.00</c:formatCode>
                <c:ptCount val="8"/>
                <c:pt idx="0">
                  <c:v>160</c:v>
                </c:pt>
                <c:pt idx="1">
                  <c:v>136.96</c:v>
                </c:pt>
                <c:pt idx="2">
                  <c:v>141.05000000000001</c:v>
                </c:pt>
                <c:pt idx="3" formatCode="General">
                  <c:v>86.77</c:v>
                </c:pt>
                <c:pt idx="4">
                  <c:v>84.66</c:v>
                </c:pt>
                <c:pt idx="5">
                  <c:v>91.01</c:v>
                </c:pt>
                <c:pt idx="6">
                  <c:v>57.75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CF-46BC-BE81-DC89732B7F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42255088"/>
        <c:axId val="1942256752"/>
        <c:axId val="0"/>
      </c:bar3DChart>
      <c:catAx>
        <c:axId val="194225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6752"/>
        <c:crosses val="autoZero"/>
        <c:auto val="1"/>
        <c:lblAlgn val="ctr"/>
        <c:lblOffset val="100"/>
        <c:noMultiLvlLbl val="0"/>
      </c:catAx>
      <c:valAx>
        <c:axId val="194225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'объем нир'!$B$2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3"/>
              <c:layout>
                <c:manualLayout>
                  <c:x val="-2.0888302952396232E-2"/>
                  <c:y val="-2.0260183833250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188-47C9-860A-BD4FBC4218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нир'!$C$2:$J$2</c:f>
              <c:numCache>
                <c:formatCode>0.0</c:formatCode>
                <c:ptCount val="8"/>
                <c:pt idx="0">
                  <c:v>80</c:v>
                </c:pt>
                <c:pt idx="1">
                  <c:v>80</c:v>
                </c:pt>
                <c:pt idx="2">
                  <c:v>80.724637681159422</c:v>
                </c:pt>
                <c:pt idx="3">
                  <c:v>127.09</c:v>
                </c:pt>
                <c:pt idx="4">
                  <c:v>120</c:v>
                </c:pt>
                <c:pt idx="5">
                  <c:v>120</c:v>
                </c:pt>
                <c:pt idx="6">
                  <c:v>120</c:v>
                </c:pt>
                <c:pt idx="7">
                  <c:v>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88-47C9-860A-BD4FBC4218A6}"/>
            </c:ext>
          </c:extLst>
        </c:ser>
        <c:ser>
          <c:idx val="1"/>
          <c:order val="1"/>
          <c:tx>
            <c:strRef>
              <c:f>'объем нир'!$B$3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8567380402129987E-2"/>
                  <c:y val="-1.519513787493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88-47C9-860A-BD4FBC4218A6}"/>
                </c:ext>
              </c:extLst>
            </c:dLbl>
            <c:dLbl>
              <c:idx val="5"/>
              <c:layout>
                <c:manualLayout>
                  <c:x val="1.972784167726294E-2"/>
                  <c:y val="-2.2792706812407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188-47C9-860A-BD4FBC4218A6}"/>
                </c:ext>
              </c:extLst>
            </c:dLbl>
            <c:dLbl>
              <c:idx val="6"/>
              <c:layout>
                <c:manualLayout>
                  <c:x val="2.9011531878327931E-2"/>
                  <c:y val="-3.0390275749876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88-47C9-860A-BD4FBC4218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нир'!$C$3:$J$3</c:f>
              <c:numCache>
                <c:formatCode>0.0</c:formatCode>
                <c:ptCount val="8"/>
                <c:pt idx="0">
                  <c:v>82.2</c:v>
                </c:pt>
                <c:pt idx="1">
                  <c:v>99.8</c:v>
                </c:pt>
                <c:pt idx="2">
                  <c:v>136.72999999999999</c:v>
                </c:pt>
                <c:pt idx="3">
                  <c:v>158.30000000000001</c:v>
                </c:pt>
                <c:pt idx="4">
                  <c:v>132.04</c:v>
                </c:pt>
                <c:pt idx="5">
                  <c:v>76.459999999999994</c:v>
                </c:pt>
                <c:pt idx="6">
                  <c:v>20.45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88-47C9-860A-BD4FBC4218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54121840"/>
        <c:axId val="2054122256"/>
        <c:axId val="0"/>
      </c:bar3DChart>
      <c:catAx>
        <c:axId val="205412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2256"/>
        <c:crosses val="autoZero"/>
        <c:auto val="1"/>
        <c:lblAlgn val="ctr"/>
        <c:lblOffset val="100"/>
        <c:noMultiLvlLbl val="0"/>
      </c:catAx>
      <c:valAx>
        <c:axId val="205412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1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'кол-во патентов'!$B$2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6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патентов'!$C$2:$J$2</c:f>
              <c:numCache>
                <c:formatCode>General</c:formatCode>
                <c:ptCount val="8"/>
                <c:pt idx="0">
                  <c:v>35</c:v>
                </c:pt>
                <c:pt idx="1">
                  <c:v>39</c:v>
                </c:pt>
                <c:pt idx="2">
                  <c:v>45</c:v>
                </c:pt>
                <c:pt idx="3">
                  <c:v>51</c:v>
                </c:pt>
                <c:pt idx="4">
                  <c:v>67</c:v>
                </c:pt>
                <c:pt idx="5">
                  <c:v>73</c:v>
                </c:pt>
                <c:pt idx="6">
                  <c:v>80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26-4DB3-8FBE-AB5CB007FA5F}"/>
            </c:ext>
          </c:extLst>
        </c:ser>
        <c:ser>
          <c:idx val="1"/>
          <c:order val="1"/>
          <c:tx>
            <c:strRef>
              <c:f>'кол-во патентов'!$B$3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accent5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5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патентов'!$C$3:$J$3</c:f>
              <c:numCache>
                <c:formatCode>General</c:formatCode>
                <c:ptCount val="8"/>
                <c:pt idx="0">
                  <c:v>35</c:v>
                </c:pt>
                <c:pt idx="1">
                  <c:v>42</c:v>
                </c:pt>
                <c:pt idx="2">
                  <c:v>48</c:v>
                </c:pt>
                <c:pt idx="3">
                  <c:v>60</c:v>
                </c:pt>
                <c:pt idx="4">
                  <c:v>64</c:v>
                </c:pt>
                <c:pt idx="5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26-4DB3-8FBE-AB5CB007FA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1604704784"/>
        <c:axId val="1604707280"/>
        <c:axId val="0"/>
      </c:bar3DChart>
      <c:catAx>
        <c:axId val="160470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7280"/>
        <c:crosses val="autoZero"/>
        <c:auto val="1"/>
        <c:lblAlgn val="ctr"/>
        <c:lblOffset val="100"/>
        <c:noMultiLvlLbl val="0"/>
      </c:catAx>
      <c:valAx>
        <c:axId val="160470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патенты!$B$2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патенты!$C$1:$J$1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патенты!$C$2:$J$2</c:f>
              <c:numCache>
                <c:formatCode>General</c:formatCode>
                <c:ptCount val="8"/>
                <c:pt idx="0">
                  <c:v>50</c:v>
                </c:pt>
                <c:pt idx="1">
                  <c:v>50</c:v>
                </c:pt>
                <c:pt idx="2">
                  <c:v>33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50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4-4AEA-950F-F0E75FF2B698}"/>
            </c:ext>
          </c:extLst>
        </c:ser>
        <c:ser>
          <c:idx val="1"/>
          <c:order val="1"/>
          <c:tx>
            <c:strRef>
              <c:f>патенты!$B$3</c:f>
              <c:strCache>
                <c:ptCount val="1"/>
                <c:pt idx="0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патенты!$C$1:$J$1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патенты!$C$3:$J$3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B4-4AEA-950F-F0E75FF2B6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4708112"/>
        <c:axId val="1604706032"/>
        <c:axId val="0"/>
      </c:bar3DChart>
      <c:catAx>
        <c:axId val="160470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6032"/>
        <c:crosses val="autoZero"/>
        <c:auto val="1"/>
        <c:lblAlgn val="ctr"/>
        <c:lblOffset val="100"/>
        <c:noMultiLvlLbl val="0"/>
      </c:catAx>
      <c:valAx>
        <c:axId val="160470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8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исследов.!$B$2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исследов.!$C$1:$J$1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исследов.!$C$2:$J$2</c:f>
              <c:numCache>
                <c:formatCode>General</c:formatCode>
                <c:ptCount val="8"/>
                <c:pt idx="4">
                  <c:v>36</c:v>
                </c:pt>
                <c:pt idx="5">
                  <c:v>36</c:v>
                </c:pt>
                <c:pt idx="6">
                  <c:v>36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6A-4728-B1CC-00A7F899312B}"/>
            </c:ext>
          </c:extLst>
        </c:ser>
        <c:ser>
          <c:idx val="1"/>
          <c:order val="1"/>
          <c:tx>
            <c:strRef>
              <c:f>исследов.!$B$3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исследов.!$C$1:$J$1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исследов.!$C$3:$J$3</c:f>
              <c:numCache>
                <c:formatCode>General</c:formatCode>
                <c:ptCount val="8"/>
                <c:pt idx="0">
                  <c:v>50</c:v>
                </c:pt>
                <c:pt idx="1">
                  <c:v>67</c:v>
                </c:pt>
                <c:pt idx="2">
                  <c:v>67</c:v>
                </c:pt>
                <c:pt idx="3">
                  <c:v>67</c:v>
                </c:pt>
                <c:pt idx="4">
                  <c:v>62.5</c:v>
                </c:pt>
                <c:pt idx="5" formatCode="0.00">
                  <c:v>55.5</c:v>
                </c:pt>
                <c:pt idx="6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6A-4728-B1CC-00A7F899312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78323696"/>
        <c:axId val="1878319952"/>
      </c:barChart>
      <c:catAx>
        <c:axId val="187832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8319952"/>
        <c:crosses val="autoZero"/>
        <c:auto val="1"/>
        <c:lblAlgn val="ctr"/>
        <c:lblOffset val="100"/>
        <c:noMultiLvlLbl val="0"/>
      </c:catAx>
      <c:valAx>
        <c:axId val="1878319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8323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Проекты!$B$2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Проекты!$C$1:$I$1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Проекты!$C$2:$I$2</c:f>
              <c:numCache>
                <c:formatCode>General</c:formatCode>
                <c:ptCount val="7"/>
                <c:pt idx="3">
                  <c:v>30</c:v>
                </c:pt>
                <c:pt idx="4">
                  <c:v>32</c:v>
                </c:pt>
                <c:pt idx="5">
                  <c:v>32</c:v>
                </c:pt>
                <c:pt idx="6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50-4426-BD0E-8A4916AC1A06}"/>
            </c:ext>
          </c:extLst>
        </c:ser>
        <c:ser>
          <c:idx val="1"/>
          <c:order val="1"/>
          <c:tx>
            <c:strRef>
              <c:f>Проекты!$B$3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layout>
                <c:manualLayout>
                  <c:x val="1.2347002891434838E-2"/>
                  <c:y val="-3.0491364963304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F50-4426-BD0E-8A4916AC1A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Проекты!$C$1:$I$1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Проекты!$C$3:$I$3</c:f>
              <c:numCache>
                <c:formatCode>General</c:formatCode>
                <c:ptCount val="7"/>
                <c:pt idx="0">
                  <c:v>37</c:v>
                </c:pt>
                <c:pt idx="1">
                  <c:v>40</c:v>
                </c:pt>
                <c:pt idx="2">
                  <c:v>40</c:v>
                </c:pt>
                <c:pt idx="3">
                  <c:v>34</c:v>
                </c:pt>
                <c:pt idx="4">
                  <c:v>32</c:v>
                </c:pt>
                <c:pt idx="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50-4426-BD0E-8A4916AC1A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6746624"/>
        <c:axId val="1166749536"/>
        <c:axId val="0"/>
      </c:bar3DChart>
      <c:catAx>
        <c:axId val="116674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6749536"/>
        <c:crosses val="autoZero"/>
        <c:auto val="1"/>
        <c:lblAlgn val="ctr"/>
        <c:lblOffset val="100"/>
        <c:noMultiLvlLbl val="0"/>
      </c:catAx>
      <c:valAx>
        <c:axId val="1166749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674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9822D-8A97-4EF8-A19F-2DA5CABA6D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16794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E05C9-E648-4FEC-A212-2A1470A75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86125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87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6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55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8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64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02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632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88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14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97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8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D826D-193B-40B4-B633-783835B697B7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94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7491" y="466725"/>
            <a:ext cx="11032177" cy="4290207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+mn-lt"/>
              </a:rPr>
              <a:t>Отчет о реализации Программы развития ТИ(ф)СВФУ</a:t>
            </a:r>
            <a:br>
              <a:rPr lang="ru-RU" sz="4800" b="1" dirty="0">
                <a:latin typeface="+mn-lt"/>
              </a:rPr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3600" dirty="0">
                <a:latin typeface="+mn-lt"/>
              </a:rPr>
              <a:t>по показателям результативности научно-исследовательской и инновационной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518004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244378"/>
              </p:ext>
            </p:extLst>
          </p:nvPr>
        </p:nvGraphicFramePr>
        <p:xfrm>
          <a:off x="863598" y="4224339"/>
          <a:ext cx="9632952" cy="13763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248">
                  <a:extLst>
                    <a:ext uri="{9D8B030D-6E8A-4147-A177-3AD203B41FA5}">
                      <a16:colId xmlns:a16="http://schemas.microsoft.com/office/drawing/2014/main" val="3167240885"/>
                    </a:ext>
                  </a:extLst>
                </a:gridCol>
                <a:gridCol w="1017408">
                  <a:extLst>
                    <a:ext uri="{9D8B030D-6E8A-4147-A177-3AD203B41FA5}">
                      <a16:colId xmlns:a16="http://schemas.microsoft.com/office/drawing/2014/main" val="2733692698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1077618783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641780426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637239199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261791643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226418135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4045742386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335427750"/>
                    </a:ext>
                  </a:extLst>
                </a:gridCol>
              </a:tblGrid>
              <a:tr h="2954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2018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2019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7315840"/>
                  </a:ext>
                </a:extLst>
              </a:tr>
              <a:tr h="540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План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1089078"/>
                  </a:ext>
                </a:extLst>
              </a:tr>
              <a:tr h="540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Факт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4438194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998519"/>
              </p:ext>
            </p:extLst>
          </p:nvPr>
        </p:nvGraphicFramePr>
        <p:xfrm>
          <a:off x="863598" y="1533525"/>
          <a:ext cx="9632952" cy="12787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5492">
                  <a:extLst>
                    <a:ext uri="{9D8B030D-6E8A-4147-A177-3AD203B41FA5}">
                      <a16:colId xmlns:a16="http://schemas.microsoft.com/office/drawing/2014/main" val="1100692747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308666922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28880591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1421161140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292253186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2047970260"/>
                    </a:ext>
                  </a:extLst>
                </a:gridCol>
              </a:tblGrid>
              <a:tr h="2719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2022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90415889"/>
                  </a:ext>
                </a:extLst>
              </a:tr>
              <a:tr h="497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План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 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0986781"/>
                  </a:ext>
                </a:extLst>
              </a:tr>
              <a:tr h="497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Факт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 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 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3533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4" y="133261"/>
            <a:ext cx="1176337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Общее количество сделок по коммерциализации изобретений, полезных моделей, промышленных образцов, ноу-хау, программ для ЭВМ, баз данных, права которые принадлежат СВФУ, в год, всего, единицы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4" y="3324910"/>
            <a:ext cx="118300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Количество научных мероприятий, проведенных совместно с органами власти за год, единицы</a:t>
            </a:r>
          </a:p>
        </p:txBody>
      </p:sp>
    </p:spTree>
    <p:extLst>
      <p:ext uri="{BB962C8B-B14F-4D97-AF65-F5344CB8AC3E}">
        <p14:creationId xmlns:p14="http://schemas.microsoft.com/office/powerpoint/2010/main" val="1106498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3025" y="2486025"/>
            <a:ext cx="8905875" cy="77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6162557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6940"/>
              </p:ext>
            </p:extLst>
          </p:nvPr>
        </p:nvGraphicFramePr>
        <p:xfrm>
          <a:off x="138113" y="266700"/>
          <a:ext cx="11830049" cy="923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30049">
                  <a:extLst>
                    <a:ext uri="{9D8B030D-6E8A-4147-A177-3AD203B41FA5}">
                      <a16:colId xmlns:a16="http://schemas.microsoft.com/office/drawing/2014/main" val="4209325107"/>
                    </a:ext>
                  </a:extLst>
                </a:gridCol>
              </a:tblGrid>
              <a:tr h="923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Численность исследователей, имеющих статьи в научных изданиях  </a:t>
                      </a:r>
                      <a:r>
                        <a:rPr lang="ru-RU" sz="2800" b="1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WoS</a:t>
                      </a:r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/</a:t>
                      </a:r>
                      <a:r>
                        <a:rPr lang="ru-RU" sz="2800" b="1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Scopus</a:t>
                      </a:r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 Q1,Q2, человек</a:t>
                      </a:r>
                      <a:endParaRPr lang="ru-RU" sz="2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3487442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712323"/>
              </p:ext>
            </p:extLst>
          </p:nvPr>
        </p:nvGraphicFramePr>
        <p:xfrm>
          <a:off x="221385" y="1347534"/>
          <a:ext cx="11746777" cy="51548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52169">
                  <a:extLst>
                    <a:ext uri="{9D8B030D-6E8A-4147-A177-3AD203B41FA5}">
                      <a16:colId xmlns:a16="http://schemas.microsoft.com/office/drawing/2014/main" val="2215782515"/>
                    </a:ext>
                  </a:extLst>
                </a:gridCol>
                <a:gridCol w="1040720">
                  <a:extLst>
                    <a:ext uri="{9D8B030D-6E8A-4147-A177-3AD203B41FA5}">
                      <a16:colId xmlns:a16="http://schemas.microsoft.com/office/drawing/2014/main" val="3881730221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3353885618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1888103244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1105721763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1278088572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4137510893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473955319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1848646371"/>
                    </a:ext>
                  </a:extLst>
                </a:gridCol>
                <a:gridCol w="1044236">
                  <a:extLst>
                    <a:ext uri="{9D8B030D-6E8A-4147-A177-3AD203B41FA5}">
                      <a16:colId xmlns:a16="http://schemas.microsoft.com/office/drawing/2014/main" val="1994556314"/>
                    </a:ext>
                  </a:extLst>
                </a:gridCol>
              </a:tblGrid>
              <a:tr h="345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Показатели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2018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2021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2022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2023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2024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</a:rPr>
                        <a:t>2025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934769"/>
                  </a:ext>
                </a:extLst>
              </a:tr>
              <a:tr h="4544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Численность исследователей, имеющих статьи в научных изданиях  </a:t>
                      </a:r>
                      <a:r>
                        <a:rPr lang="ru-RU" sz="1400" b="1" u="none" strike="noStrike" dirty="0" err="1">
                          <a:effectLst/>
                        </a:rPr>
                        <a:t>WoS</a:t>
                      </a:r>
                      <a:r>
                        <a:rPr lang="ru-RU" sz="1400" b="1" u="none" strike="noStrike" dirty="0">
                          <a:effectLst/>
                        </a:rPr>
                        <a:t>/</a:t>
                      </a:r>
                      <a:r>
                        <a:rPr lang="ru-RU" sz="1400" b="1" u="none" strike="noStrike" dirty="0" err="1">
                          <a:effectLst/>
                        </a:rPr>
                        <a:t>Scopus</a:t>
                      </a:r>
                      <a:r>
                        <a:rPr lang="ru-RU" sz="1400" b="1" u="none" strike="noStrike" dirty="0">
                          <a:effectLst/>
                        </a:rPr>
                        <a:t> Q1,Q2, человек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-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-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-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1/3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2/4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2/4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3/5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654465"/>
                  </a:ext>
                </a:extLst>
              </a:tr>
              <a:tr h="454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Факт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0/2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1/3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2/7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4/11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5/12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23" marR="7423" marT="7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718626"/>
                  </a:ext>
                </a:extLst>
              </a:tr>
              <a:tr h="440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WoS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Рочев В.Ф.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Рочев В.Ф.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Рочев В.Ф.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Рочев В.Ф.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71745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Мамедова Л.В.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Мамедова Л.В.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Мамедова Л.В.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1953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Шахмалова</a:t>
                      </a:r>
                      <a:r>
                        <a:rPr lang="ru-RU" sz="1100" u="none" strike="noStrike" dirty="0">
                          <a:effectLst/>
                        </a:rPr>
                        <a:t> И.Ж.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Шахмалова</a:t>
                      </a:r>
                      <a:r>
                        <a:rPr lang="ru-RU" sz="1100" u="none" strike="noStrike" dirty="0">
                          <a:effectLst/>
                        </a:rPr>
                        <a:t> И.Ж.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686242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Рукович</a:t>
                      </a:r>
                      <a:r>
                        <a:rPr lang="ru-RU" sz="1100" u="none" strike="noStrike" dirty="0">
                          <a:effectLst/>
                        </a:rPr>
                        <a:t> А.В.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Рукович</a:t>
                      </a:r>
                      <a:r>
                        <a:rPr lang="ru-RU" sz="1100" u="none" strike="noStrike" dirty="0">
                          <a:effectLst/>
                        </a:rPr>
                        <a:t> А.В.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98678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Самохина В.М.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60644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Scopus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Гриб Н.Н.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Гриб Н.Н.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Гриб Н.Н.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Гриб Н.Н.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Гриб Н.Н.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97233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Мельников А.Е.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Мельников А.Е.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29992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Рочев В.Ф.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84516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Мамедова Л.В.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576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Косарев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Косарев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Косарев Л.В.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071996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Г.В.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Г.В.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Гриб Г.В.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41216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Качаев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Качаев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Качаев А.В.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94462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Бараханова Н.В.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err="1">
                          <a:effectLst/>
                        </a:rPr>
                        <a:t>Рукович</a:t>
                      </a:r>
                      <a:r>
                        <a:rPr lang="ru-RU" sz="1100" u="none" strike="noStrike" dirty="0">
                          <a:effectLst/>
                        </a:rPr>
                        <a:t> А.В.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19517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Рукович</a:t>
                      </a:r>
                      <a:r>
                        <a:rPr lang="ru-RU" sz="1100" u="none" strike="noStrike" dirty="0">
                          <a:effectLst/>
                        </a:rPr>
                        <a:t> А.В.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err="1">
                          <a:effectLst/>
                        </a:rPr>
                        <a:t>Шахмалова</a:t>
                      </a:r>
                      <a:r>
                        <a:rPr lang="ru-RU" sz="1100" u="none" strike="noStrike" dirty="0">
                          <a:effectLst/>
                        </a:rPr>
                        <a:t> И.Ж.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1342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Шахмалова</a:t>
                      </a:r>
                      <a:r>
                        <a:rPr lang="ru-RU" sz="1100" u="none" strike="noStrike" dirty="0">
                          <a:effectLst/>
                        </a:rPr>
                        <a:t> И.Ж.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>
                          <a:effectLst/>
                        </a:rPr>
                        <a:t>Самохина В.М.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38344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Зотова Н.В.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Зотова Н.В.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18974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23" marR="7423" marT="7423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4520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20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4" y="374650"/>
            <a:ext cx="10791825" cy="11112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Численность исследователей, имеющих статьи в научных изданиях  </a:t>
            </a:r>
            <a:r>
              <a:rPr lang="ru-RU" sz="3200" b="1" dirty="0" err="1">
                <a:solidFill>
                  <a:srgbClr val="002060"/>
                </a:solidFill>
              </a:rPr>
              <a:t>WoS</a:t>
            </a:r>
            <a:r>
              <a:rPr lang="ru-RU" sz="3200" b="1" dirty="0">
                <a:solidFill>
                  <a:srgbClr val="002060"/>
                </a:solidFill>
              </a:rPr>
              <a:t>/</a:t>
            </a:r>
            <a:r>
              <a:rPr lang="ru-RU" sz="3200" b="1" dirty="0" err="1">
                <a:solidFill>
                  <a:srgbClr val="002060"/>
                </a:solidFill>
              </a:rPr>
              <a:t>Scopus</a:t>
            </a:r>
            <a:r>
              <a:rPr lang="ru-RU" sz="3200" b="1" dirty="0">
                <a:solidFill>
                  <a:srgbClr val="002060"/>
                </a:solidFill>
              </a:rPr>
              <a:t> Q1,Q2, человек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sz="32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303638"/>
              </p:ext>
            </p:extLst>
          </p:nvPr>
        </p:nvGraphicFramePr>
        <p:xfrm>
          <a:off x="298384" y="1876424"/>
          <a:ext cx="5582652" cy="4100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1496851"/>
              </p:ext>
            </p:extLst>
          </p:nvPr>
        </p:nvGraphicFramePr>
        <p:xfrm>
          <a:off x="6224586" y="1876424"/>
          <a:ext cx="5479734" cy="4100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69578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975" y="374652"/>
            <a:ext cx="10515600" cy="635000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Количество цитирований, на 100 чел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6159378"/>
              </p:ext>
            </p:extLst>
          </p:nvPr>
        </p:nvGraphicFramePr>
        <p:xfrm>
          <a:off x="1106905" y="1299411"/>
          <a:ext cx="10077651" cy="4803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80501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" y="298450"/>
            <a:ext cx="11753850" cy="911225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Объем НИР в расчете на одного НПР (за счет всех источников), </a:t>
            </a:r>
            <a:r>
              <a:rPr lang="ru-RU" sz="2900" b="1" dirty="0" err="1">
                <a:solidFill>
                  <a:srgbClr val="002060"/>
                </a:solidFill>
              </a:rPr>
              <a:t>тыс.руб</a:t>
            </a:r>
            <a:r>
              <a:rPr lang="ru-RU" sz="2900" b="1" dirty="0">
                <a:solidFill>
                  <a:srgbClr val="002060"/>
                </a:solidFill>
              </a:rPr>
              <a:t>.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8267500"/>
              </p:ext>
            </p:extLst>
          </p:nvPr>
        </p:nvGraphicFramePr>
        <p:xfrm>
          <a:off x="614513" y="1318661"/>
          <a:ext cx="10943924" cy="5014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68351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" y="193675"/>
            <a:ext cx="118872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Общее количество зарегистрированных результатов интеллектуальной деятельности (патенты на изобретения, полезные модели, промышленные образцы, свидетельства о регистрации программ для ЭВМ и баз данных) </a:t>
            </a:r>
            <a:br>
              <a:rPr lang="ru-RU" sz="2900" b="1" dirty="0">
                <a:solidFill>
                  <a:srgbClr val="002060"/>
                </a:solidFill>
              </a:rPr>
            </a:br>
            <a:r>
              <a:rPr lang="ru-RU" sz="2900" b="1" dirty="0">
                <a:solidFill>
                  <a:srgbClr val="002060"/>
                </a:solidFill>
              </a:rPr>
              <a:t>(с нарастающим итогом), единицы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0059728"/>
              </p:ext>
            </p:extLst>
          </p:nvPr>
        </p:nvGraphicFramePr>
        <p:xfrm>
          <a:off x="539015" y="1790299"/>
          <a:ext cx="11040177" cy="4649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30383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75" y="365125"/>
            <a:ext cx="11715750" cy="1325563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</a:rPr>
              <a:t>Доля патентов на изобретения, полезные модели, промышленные образцы в общем количестве от результатов интеллектуальной деятельности, зарегистрированных за год, проценты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646298"/>
              </p:ext>
            </p:extLst>
          </p:nvPr>
        </p:nvGraphicFramePr>
        <p:xfrm>
          <a:off x="760396" y="2057399"/>
          <a:ext cx="10626290" cy="4227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20140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850" y="242411"/>
            <a:ext cx="1152525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Доля исследователей в возрасте до 39 лет включительно, имеющих ученую степень кандидата (доктора) наук, в общем количестве исследователей в возрасте до 39 лет включительно, проценты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1038754"/>
              </p:ext>
            </p:extLst>
          </p:nvPr>
        </p:nvGraphicFramePr>
        <p:xfrm>
          <a:off x="1164657" y="1655545"/>
          <a:ext cx="9817768" cy="4697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54793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75" y="390525"/>
            <a:ext cx="10515600" cy="947738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</a:rPr>
              <a:t>Количество совместных проектов, реализуемых в кооперации с партнерами из бизнес-сообщества в год, единицы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3478603"/>
              </p:ext>
            </p:extLst>
          </p:nvPr>
        </p:nvGraphicFramePr>
        <p:xfrm>
          <a:off x="885525" y="1501542"/>
          <a:ext cx="10420650" cy="4899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5301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423</Words>
  <Application>Microsoft Office PowerPoint</Application>
  <PresentationFormat>Широкоэкранный</PresentationFormat>
  <Paragraphs>146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Отчет о реализации Программы развития ТИ(ф)СВФУ  по показателям результативности научно-исследовательской и инновационной деятельности</vt:lpstr>
      <vt:lpstr>Презентация PowerPoint</vt:lpstr>
      <vt:lpstr>Численность исследователей, имеющих статьи в научных изданиях  WoS/Scopus Q1,Q2, человек </vt:lpstr>
      <vt:lpstr>Количество цитирований, на 100 чел</vt:lpstr>
      <vt:lpstr>Объем НИР в расчете на одного НПР (за счет всех источников), тыс.руб.</vt:lpstr>
      <vt:lpstr>Общее количество зарегистрированных результатов интеллектуальной деятельности (патенты на изобретения, полезные модели, промышленные образцы, свидетельства о регистрации программ для ЭВМ и баз данных)  (с нарастающим итогом), единицы</vt:lpstr>
      <vt:lpstr>Доля патентов на изобретения, полезные модели, промышленные образцы в общем количестве от результатов интеллектуальной деятельности, зарегистрированных за год, проценты</vt:lpstr>
      <vt:lpstr>Презентация PowerPoint</vt:lpstr>
      <vt:lpstr>Количество совместных проектов, реализуемых в кооперации с партнерами из бизнес-сообщества в год, единицы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совершенствовании научно-исследовательской и инновационной деятельности ТИ(ф)СВФУ</dc:title>
  <dc:creator>Анастасия Георгиевна Шовкань</dc:creator>
  <cp:lastModifiedBy>Лидия Дмитриевна Ядреева</cp:lastModifiedBy>
  <cp:revision>24</cp:revision>
  <cp:lastPrinted>2024-07-01T02:47:08Z</cp:lastPrinted>
  <dcterms:created xsi:type="dcterms:W3CDTF">2023-05-26T03:12:34Z</dcterms:created>
  <dcterms:modified xsi:type="dcterms:W3CDTF">2024-07-01T04:04:44Z</dcterms:modified>
</cp:coreProperties>
</file>