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notesMasterIdLst>
    <p:notesMasterId r:id="rId16"/>
  </p:notesMasterIdLst>
  <p:handoutMasterIdLst>
    <p:handoutMasterId r:id="rId17"/>
  </p:handoutMasterIdLst>
  <p:sldIdLst>
    <p:sldId id="267" r:id="rId2"/>
    <p:sldId id="268" r:id="rId3"/>
    <p:sldId id="269" r:id="rId4"/>
    <p:sldId id="270" r:id="rId5"/>
    <p:sldId id="271" r:id="rId6"/>
    <p:sldId id="276" r:id="rId7"/>
    <p:sldId id="277" r:id="rId8"/>
    <p:sldId id="279" r:id="rId9"/>
    <p:sldId id="272" r:id="rId10"/>
    <p:sldId id="273" r:id="rId11"/>
    <p:sldId id="274" r:id="rId12"/>
    <p:sldId id="259" r:id="rId13"/>
    <p:sldId id="278" r:id="rId14"/>
    <p:sldId id="275" r:id="rId15"/>
  </p:sldIdLst>
  <p:sldSz cx="12192000" cy="6858000"/>
  <p:notesSz cx="6761163" cy="99425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30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1DAE1"/>
    <a:srgbClr val="C7D2DB"/>
    <a:srgbClr val="DEE5EA"/>
    <a:srgbClr val="F0F3F6"/>
    <a:srgbClr val="C9D4DD"/>
    <a:srgbClr val="E2E8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636" y="108"/>
      </p:cViewPr>
      <p:guideLst>
        <p:guide pos="3840"/>
        <p:guide orient="horz" pos="304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1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r">
              <a:defRPr sz="1200"/>
            </a:lvl1pPr>
          </a:lstStyle>
          <a:p>
            <a:r>
              <a:rPr lang="ru-RU" smtClean="0"/>
              <a:t>Приложение 4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4277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4277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r">
              <a:defRPr sz="1200"/>
            </a:lvl1pPr>
          </a:lstStyle>
          <a:p>
            <a:fld id="{4A054DC0-B555-41AF-AB4D-405863FA8F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8804030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1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r">
              <a:defRPr sz="1200"/>
            </a:lvl1pPr>
          </a:lstStyle>
          <a:p>
            <a:r>
              <a:rPr lang="ru-RU" smtClean="0"/>
              <a:t>Приложение 4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984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882" tIns="45441" rIns="90882" bIns="4544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5608"/>
            <a:ext cx="5408930" cy="3914488"/>
          </a:xfrm>
          <a:prstGeom prst="rect">
            <a:avLst/>
          </a:prstGeom>
        </p:spPr>
        <p:txBody>
          <a:bodyPr vert="horz" lIns="90882" tIns="45441" rIns="90882" bIns="45441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277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4277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r">
              <a:defRPr sz="1200"/>
            </a:lvl1pPr>
          </a:lstStyle>
          <a:p>
            <a:fld id="{716BB4E0-8578-4093-8F49-8ED91BE73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246910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 smtClean="0"/>
              <a:t>Приложение 4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16BB4E0-8578-4093-8F49-8ED91BE73AA4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7164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 smtClean="0"/>
              <a:t>Приложение 4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16BB4E0-8578-4093-8F49-8ED91BE73AA4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94260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73928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2228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6305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82852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2943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19745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3089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39281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2155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95998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8260-C609-40DA-8CC7-835E53F5FF41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4072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158260-C609-40DA-8CC7-835E53F5FF41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604D6F-7929-4098-9C49-B191C56E1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5428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1836559" y="682647"/>
            <a:ext cx="7942041" cy="6005756"/>
            <a:chOff x="136364" y="602554"/>
            <a:chExt cx="11163839" cy="8417528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136364" y="602554"/>
              <a:ext cx="11163839" cy="8417528"/>
              <a:chOff x="1129056" y="22958"/>
              <a:chExt cx="11163839" cy="8417528"/>
            </a:xfrm>
          </p:grpSpPr>
          <p:grpSp>
            <p:nvGrpSpPr>
              <p:cNvPr id="11" name="Группа 10"/>
              <p:cNvGrpSpPr/>
              <p:nvPr/>
            </p:nvGrpSpPr>
            <p:grpSpPr>
              <a:xfrm>
                <a:off x="1129056" y="22958"/>
                <a:ext cx="11163839" cy="8417528"/>
                <a:chOff x="8268291" y="-844574"/>
                <a:chExt cx="4104903" cy="3568208"/>
              </a:xfrm>
            </p:grpSpPr>
            <p:sp>
              <p:nvSpPr>
                <p:cNvPr id="13" name="Прямоугольник 12">
                  <a:extLst>
                    <a:ext uri="{FF2B5EF4-FFF2-40B4-BE49-F238E27FC236}">
                      <a16:creationId xmlns:a16="http://schemas.microsoft.com/office/drawing/2014/main" id="{E672F3DD-E9D9-48F2-8F57-671A0B52AC7E}"/>
                    </a:ext>
                  </a:extLst>
                </p:cNvPr>
                <p:cNvSpPr/>
                <p:nvPr/>
              </p:nvSpPr>
              <p:spPr>
                <a:xfrm rot="18763857">
                  <a:off x="9571779" y="-42025"/>
                  <a:ext cx="1800000" cy="1800000"/>
                </a:xfrm>
                <a:prstGeom prst="rect">
                  <a:avLst/>
                </a:prstGeom>
                <a:solidFill>
                  <a:srgbClr val="C9D4D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714"/>
                </a:p>
              </p:txBody>
            </p:sp>
            <p:sp>
              <p:nvSpPr>
                <p:cNvPr id="14" name="Прямоугольник 13">
                  <a:extLst>
                    <a:ext uri="{FF2B5EF4-FFF2-40B4-BE49-F238E27FC236}">
                      <a16:creationId xmlns:a16="http://schemas.microsoft.com/office/drawing/2014/main" id="{29246B58-A552-4B0C-BB62-E4E7070E4B23}"/>
                    </a:ext>
                  </a:extLst>
                </p:cNvPr>
                <p:cNvSpPr/>
                <p:nvPr/>
              </p:nvSpPr>
              <p:spPr>
                <a:xfrm rot="18763857">
                  <a:off x="8268291" y="-844574"/>
                  <a:ext cx="1800000" cy="1800000"/>
                </a:xfrm>
                <a:prstGeom prst="rect">
                  <a:avLst/>
                </a:prstGeom>
                <a:solidFill>
                  <a:srgbClr val="E2E8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714"/>
                </a:p>
              </p:txBody>
            </p:sp>
            <p:sp>
              <p:nvSpPr>
                <p:cNvPr id="15" name="Прямоугольник 14">
                  <a:extLst>
                    <a:ext uri="{FF2B5EF4-FFF2-40B4-BE49-F238E27FC236}">
                      <a16:creationId xmlns:a16="http://schemas.microsoft.com/office/drawing/2014/main" id="{F6CC0067-FDE5-4E62-99E7-30C05E6BF985}"/>
                    </a:ext>
                  </a:extLst>
                </p:cNvPr>
                <p:cNvSpPr/>
                <p:nvPr/>
              </p:nvSpPr>
              <p:spPr>
                <a:xfrm rot="18763857">
                  <a:off x="11293194" y="800594"/>
                  <a:ext cx="1080000" cy="1080000"/>
                </a:xfrm>
                <a:prstGeom prst="rect">
                  <a:avLst/>
                </a:prstGeom>
                <a:solidFill>
                  <a:srgbClr val="E2E8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714"/>
                </a:p>
              </p:txBody>
            </p:sp>
            <p:sp>
              <p:nvSpPr>
                <p:cNvPr id="16" name="Прямоугольник 15">
                  <a:extLst>
                    <a:ext uri="{FF2B5EF4-FFF2-40B4-BE49-F238E27FC236}">
                      <a16:creationId xmlns:a16="http://schemas.microsoft.com/office/drawing/2014/main" id="{FB4B9BA7-9CD9-4F1B-A0C1-648D0CAD83A7}"/>
                    </a:ext>
                  </a:extLst>
                </p:cNvPr>
                <p:cNvSpPr/>
                <p:nvPr/>
              </p:nvSpPr>
              <p:spPr>
                <a:xfrm rot="18763857">
                  <a:off x="8934256" y="810149"/>
                  <a:ext cx="884365" cy="884365"/>
                </a:xfrm>
                <a:prstGeom prst="rect">
                  <a:avLst/>
                </a:prstGeom>
                <a:solidFill>
                  <a:srgbClr val="D1DAE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714"/>
                </a:p>
              </p:txBody>
            </p:sp>
            <p:sp>
              <p:nvSpPr>
                <p:cNvPr id="17" name="Прямоугольник 16">
                  <a:extLst>
                    <a:ext uri="{FF2B5EF4-FFF2-40B4-BE49-F238E27FC236}">
                      <a16:creationId xmlns:a16="http://schemas.microsoft.com/office/drawing/2014/main" id="{4B9B6657-AE05-4CDE-92C3-CBDC73C0D72E}"/>
                    </a:ext>
                  </a:extLst>
                </p:cNvPr>
                <p:cNvSpPr/>
                <p:nvPr/>
              </p:nvSpPr>
              <p:spPr>
                <a:xfrm rot="18763857">
                  <a:off x="11072701" y="2183634"/>
                  <a:ext cx="540000" cy="540000"/>
                </a:xfrm>
                <a:prstGeom prst="rect">
                  <a:avLst/>
                </a:prstGeom>
                <a:solidFill>
                  <a:srgbClr val="DEE5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714"/>
                </a:p>
              </p:txBody>
            </p:sp>
          </p:grpSp>
          <p:sp>
            <p:nvSpPr>
              <p:cNvPr id="12" name="Прямоугольник 11">
                <a:extLst>
                  <a:ext uri="{FF2B5EF4-FFF2-40B4-BE49-F238E27FC236}">
                    <a16:creationId xmlns:a16="http://schemas.microsoft.com/office/drawing/2014/main" id="{FB4B9BA7-9CD9-4F1B-A0C1-648D0CAD83A7}"/>
                  </a:ext>
                </a:extLst>
              </p:cNvPr>
              <p:cNvSpPr/>
              <p:nvPr/>
            </p:nvSpPr>
            <p:spPr>
              <a:xfrm rot="18763857">
                <a:off x="7988726" y="521960"/>
                <a:ext cx="2547758" cy="2937206"/>
              </a:xfrm>
              <a:prstGeom prst="rect">
                <a:avLst/>
              </a:prstGeom>
              <a:solidFill>
                <a:srgbClr val="F0F3F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714"/>
              </a:p>
            </p:txBody>
          </p:sp>
        </p:grpSp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id="{FB4B9BA7-9CD9-4F1B-A0C1-648D0CAD83A7}"/>
                </a:ext>
              </a:extLst>
            </p:cNvPr>
            <p:cNvSpPr/>
            <p:nvPr/>
          </p:nvSpPr>
          <p:spPr>
            <a:xfrm rot="18763857">
              <a:off x="7269327" y="5628077"/>
              <a:ext cx="1866788" cy="2052771"/>
            </a:xfrm>
            <a:prstGeom prst="rect">
              <a:avLst/>
            </a:prstGeom>
            <a:solidFill>
              <a:srgbClr val="F0F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714"/>
            </a:p>
          </p:txBody>
        </p:sp>
      </p:grpSp>
      <p:sp>
        <p:nvSpPr>
          <p:cNvPr id="2" name="Заголовок 6"/>
          <p:cNvSpPr txBox="1">
            <a:spLocks/>
          </p:cNvSpPr>
          <p:nvPr/>
        </p:nvSpPr>
        <p:spPr>
          <a:xfrm>
            <a:off x="1485062" y="1413245"/>
            <a:ext cx="9229476" cy="179072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О ходе реализации Программы развития  </a:t>
            </a:r>
            <a:endParaRPr lang="ru-RU" sz="4000" b="1" dirty="0">
              <a:solidFill>
                <a:srgbClr val="C00000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ТЕХНИЧЕСКОГО ИНСТИТУТА (ФИЛИАЛА) СВФУ в г. НЕРЮНГРИ</a:t>
            </a:r>
            <a:endParaRPr lang="ru-RU" sz="4000" b="1" dirty="0">
              <a:solidFill>
                <a:srgbClr val="C00000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на 2023-2025 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гг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.</a:t>
            </a:r>
          </a:p>
          <a:p>
            <a:pPr algn="ctr"/>
            <a:r>
              <a:rPr lang="ru-RU" sz="4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Образовательная деятельность</a:t>
            </a:r>
            <a:endParaRPr lang="ru-RU" sz="40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48594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4350" y="1323276"/>
            <a:ext cx="1100029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1. В 2024 г. заключено 5 долгосрочных договоров о практической подготовке.</a:t>
            </a:r>
          </a:p>
          <a:p>
            <a:pPr algn="just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just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2. Подписан договор о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сетевом взаимодействии с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АО ХК «Якутуголь» о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предоставлении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ресурсов (помещения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для практических и лабораторных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занятий, оборудование, ТСО, приборы и средства наглядности), необходимых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для реализации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образовательной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программы по специальности 21.05.04 «Горное дело», специализации «Обогащение полезных ископаемых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».</a:t>
            </a:r>
          </a:p>
          <a:p>
            <a:pPr marL="342900" indent="-342900" algn="just">
              <a:buFontTx/>
              <a:buAutoNum type="arabicPeriod"/>
            </a:pP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464879" y="43816"/>
            <a:ext cx="115413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В) Внедрение новых механизмов участия работодателей в решении задач обеспечения предприятий и организаций высококвалифицированными кадрами</a:t>
            </a:r>
          </a:p>
        </p:txBody>
      </p:sp>
    </p:spTree>
    <p:extLst>
      <p:ext uri="{BB962C8B-B14F-4D97-AF65-F5344CB8AC3E}">
        <p14:creationId xmlns:p14="http://schemas.microsoft.com/office/powerpoint/2010/main" val="37312551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8757" y="1244145"/>
            <a:ext cx="11457491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В 2024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г.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ППС ТИ (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ф) СВФУ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было разработано 18 онлайн-курсов. Все разработанные онлайн-курсы размещены на открытом образовательном портале СВФУ и системе дистанционного обучения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Moodle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ТИ (ф) СВФУ.</a:t>
            </a:r>
          </a:p>
          <a:p>
            <a:pPr algn="just"/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На платформе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Stepik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размещены:</a:t>
            </a:r>
          </a:p>
          <a:p>
            <a:pPr algn="just"/>
            <a:r>
              <a:rPr lang="ru-RU" sz="1600" i="1" dirty="0">
                <a:latin typeface="Arial" panose="020B0604020202020204" pitchFamily="34" charset="0"/>
                <a:cs typeface="Arial" panose="020B0604020202020204" pitchFamily="34" charset="0"/>
              </a:rPr>
              <a:t>Мамедова Л.В.</a:t>
            </a:r>
          </a:p>
          <a:p>
            <a:pPr marL="228600" indent="-228600" algn="just">
              <a:buAutoNum type="arabicPeriod"/>
            </a:pPr>
            <a:r>
              <a:rPr lang="ru-RU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Конфликтология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 algn="just">
              <a:buAutoNum type="arabicPeriod"/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Педагогика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. Модуль 2. Общие основы педагогики </a:t>
            </a:r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 algn="just">
              <a:buAutoNum type="arabicPeriod"/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Теория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и технология формирования математических представлений у детей дошкольного возраста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», модуль 3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Организация работы по математическому развитию детей в дошкольном образовательном учреждении. </a:t>
            </a:r>
          </a:p>
          <a:p>
            <a:pPr marL="228600" indent="-228600" algn="just">
              <a:buAutoNum type="arabicPeriod"/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Теория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и методика педагогической деятельности в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ДОУ</a:t>
            </a:r>
          </a:p>
          <a:p>
            <a:pPr marL="228600" indent="-228600" algn="just">
              <a:buAutoNum type="arabicPeriod"/>
            </a:pP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Яковлева </a:t>
            </a:r>
            <a:r>
              <a:rPr lang="ru-RU" sz="1600" i="1" dirty="0">
                <a:latin typeface="Arial" panose="020B0604020202020204" pitchFamily="34" charset="0"/>
                <a:cs typeface="Arial" panose="020B0604020202020204" pitchFamily="34" charset="0"/>
              </a:rPr>
              <a:t>Л.А.</a:t>
            </a:r>
          </a:p>
          <a:p>
            <a:pPr marL="228600" indent="-228600" algn="just">
              <a:buAutoNum type="arabicPeriod"/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Русский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язык. Модуль «Фонетика» </a:t>
            </a:r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 algn="just">
              <a:buAutoNum type="arabicPeriod"/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Лексикология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3. Стилистика </a:t>
            </a:r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В 2024 году впервые проведен Конкурс онлайн-курсов СВФУ.</a:t>
            </a:r>
          </a:p>
          <a:p>
            <a:pPr algn="just"/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В 2024 году на ускоренное обучение по ИУП был переведен 31 студент-заочник.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464879" y="43816"/>
            <a:ext cx="115413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С) Трансформация образовательной деятельности, а именно: внедрение в учебный процесс дисциплин изучаемых как КПК и индивидуальных образовательных траекторий, цикловых систем обучения.</a:t>
            </a:r>
          </a:p>
        </p:txBody>
      </p:sp>
    </p:spTree>
    <p:extLst>
      <p:ext uri="{BB962C8B-B14F-4D97-AF65-F5344CB8AC3E}">
        <p14:creationId xmlns:p14="http://schemas.microsoft.com/office/powerpoint/2010/main" val="6339164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8492655"/>
              </p:ext>
            </p:extLst>
          </p:nvPr>
        </p:nvGraphicFramePr>
        <p:xfrm>
          <a:off x="236965" y="1106414"/>
          <a:ext cx="11834448" cy="354527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7754888">
                  <a:extLst>
                    <a:ext uri="{9D8B030D-6E8A-4147-A177-3AD203B41FA5}">
                      <a16:colId xmlns:a16="http://schemas.microsoft.com/office/drawing/2014/main" val="2636011673"/>
                    </a:ext>
                  </a:extLst>
                </a:gridCol>
                <a:gridCol w="1087165">
                  <a:extLst>
                    <a:ext uri="{9D8B030D-6E8A-4147-A177-3AD203B41FA5}">
                      <a16:colId xmlns:a16="http://schemas.microsoft.com/office/drawing/2014/main" val="971729252"/>
                    </a:ext>
                  </a:extLst>
                </a:gridCol>
                <a:gridCol w="613549">
                  <a:extLst>
                    <a:ext uri="{9D8B030D-6E8A-4147-A177-3AD203B41FA5}">
                      <a16:colId xmlns:a16="http://schemas.microsoft.com/office/drawing/2014/main" val="2769687187"/>
                    </a:ext>
                  </a:extLst>
                </a:gridCol>
                <a:gridCol w="602784">
                  <a:extLst>
                    <a:ext uri="{9D8B030D-6E8A-4147-A177-3AD203B41FA5}">
                      <a16:colId xmlns:a16="http://schemas.microsoft.com/office/drawing/2014/main" val="2655835860"/>
                    </a:ext>
                  </a:extLst>
                </a:gridCol>
                <a:gridCol w="613549">
                  <a:extLst>
                    <a:ext uri="{9D8B030D-6E8A-4147-A177-3AD203B41FA5}">
                      <a16:colId xmlns:a16="http://schemas.microsoft.com/office/drawing/2014/main" val="39237890"/>
                    </a:ext>
                  </a:extLst>
                </a:gridCol>
                <a:gridCol w="592020">
                  <a:extLst>
                    <a:ext uri="{9D8B030D-6E8A-4147-A177-3AD203B41FA5}">
                      <a16:colId xmlns:a16="http://schemas.microsoft.com/office/drawing/2014/main" val="2273103395"/>
                    </a:ext>
                  </a:extLst>
                </a:gridCol>
                <a:gridCol w="570493">
                  <a:extLst>
                    <a:ext uri="{9D8B030D-6E8A-4147-A177-3AD203B41FA5}">
                      <a16:colId xmlns:a16="http://schemas.microsoft.com/office/drawing/2014/main" val="4167157419"/>
                    </a:ext>
                  </a:extLst>
                </a:gridCol>
              </a:tblGrid>
              <a:tr h="435589"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00000"/>
                        </a:lnSpc>
                        <a:spcAft>
                          <a:spcPts val="2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Показатели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00000"/>
                        </a:lnSpc>
                        <a:spcAft>
                          <a:spcPts val="2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Единица измерения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00000"/>
                        </a:lnSpc>
                        <a:spcAft>
                          <a:spcPts val="2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00000"/>
                        </a:lnSpc>
                        <a:spcAft>
                          <a:spcPts val="2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2022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00000"/>
                        </a:lnSpc>
                        <a:spcAft>
                          <a:spcPts val="2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00000"/>
                        </a:lnSpc>
                        <a:spcAft>
                          <a:spcPts val="2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00000"/>
                        </a:lnSpc>
                        <a:spcAft>
                          <a:spcPts val="2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2025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29285084"/>
                  </a:ext>
                </a:extLst>
              </a:tr>
              <a:tr h="378547">
                <a:tc gridSpan="7">
                  <a:txBody>
                    <a:bodyPr/>
                    <a:lstStyle/>
                    <a:p>
                      <a:pPr marL="0" marR="18415" lvl="0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Показатели качества образовательной деятельности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87913554"/>
                  </a:ext>
                </a:extLst>
              </a:tr>
              <a:tr h="536513">
                <a:tc>
                  <a:txBody>
                    <a:bodyPr/>
                    <a:lstStyle/>
                    <a:p>
                      <a:pPr marL="0" marR="18415" lvl="0" indent="0" algn="just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Количество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самостоятельно устанавливаемых образовательных стандартов, разработанных и утвержденных в университете (нарастающим итогом)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единицы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69692319"/>
                  </a:ext>
                </a:extLst>
              </a:tr>
              <a:tr h="536513">
                <a:tc>
                  <a:txBody>
                    <a:bodyPr/>
                    <a:lstStyle/>
                    <a:p>
                      <a:pPr marL="0" marR="18415" lvl="0" indent="0" algn="just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Количество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онлайн-курсов, разработанных и внедренных в основные профессиональные образовательные программы </a:t>
                      </a:r>
                      <a:r>
                        <a:rPr kumimoji="0" lang="ru-RU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(нарастающим итогом)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единицы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30173292"/>
                  </a:ext>
                </a:extLst>
              </a:tr>
              <a:tr h="536513">
                <a:tc>
                  <a:txBody>
                    <a:bodyPr/>
                    <a:lstStyle/>
                    <a:p>
                      <a:pPr marL="0" marR="18415" lvl="0" indent="0" algn="just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 Количество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слушателей программ ДПО в области цифровых компетенций в соответствии с федеральным проектом «Кадры для цифровой экономики» 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человек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8415" indent="0"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68140317"/>
                  </a:ext>
                </a:extLst>
              </a:tr>
              <a:tr h="536513">
                <a:tc>
                  <a:txBody>
                    <a:bodyPr/>
                    <a:lstStyle/>
                    <a:p>
                      <a:pPr marL="0" marR="18415" lvl="0" indent="0" algn="just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 Количество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сетевых образовательных программ с образовательными, научными организациями и предприятиями реального сектора экономики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единицы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1-2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53017751"/>
                  </a:ext>
                </a:extLst>
              </a:tr>
              <a:tr h="536513">
                <a:tc>
                  <a:txBody>
                    <a:bodyPr/>
                    <a:lstStyle/>
                    <a:p>
                      <a:pPr marL="0" marR="18415" lvl="0" indent="0" algn="just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 Доля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обучающихся по образовательным программам высшего образования, прибывших из других субъектов Российской Федерации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проценты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8415" indent="0" algn="ctr">
                        <a:lnSpc>
                          <a:spcPct val="112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99758857"/>
                  </a:ext>
                </a:extLst>
              </a:tr>
            </a:tbl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1151634" y="332988"/>
            <a:ext cx="100051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ЦЕЛЕВЫЕ ПОКАЗАТЕЛИ РЕАЛИЗАЦИИ ПРОГРАММЫ РАЗВИТИЯ</a:t>
            </a:r>
          </a:p>
        </p:txBody>
      </p:sp>
    </p:spTree>
    <p:extLst>
      <p:ext uri="{BB962C8B-B14F-4D97-AF65-F5344CB8AC3E}">
        <p14:creationId xmlns:p14="http://schemas.microsoft.com/office/powerpoint/2010/main" val="21542411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1151634" y="332988"/>
            <a:ext cx="100051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ЦЕЛЕВЫЕ ПОКАЗАТЕЛИ РЕАЛИЗАЦИИ ПРОГРАММЫ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РАЗВИТИЯ, 2023-2024 гг.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1336222"/>
              </p:ext>
            </p:extLst>
          </p:nvPr>
        </p:nvGraphicFramePr>
        <p:xfrm>
          <a:off x="501162" y="1274883"/>
          <a:ext cx="10990383" cy="4923667"/>
        </p:xfrm>
        <a:graphic>
          <a:graphicData uri="http://schemas.openxmlformats.org/drawingml/2006/table">
            <a:tbl>
              <a:tblPr firstRow="1" bandRow="1"/>
              <a:tblGrid>
                <a:gridCol w="6170380">
                  <a:extLst>
                    <a:ext uri="{9D8B030D-6E8A-4147-A177-3AD203B41FA5}">
                      <a16:colId xmlns:a16="http://schemas.microsoft.com/office/drawing/2014/main" val="2376999321"/>
                    </a:ext>
                  </a:extLst>
                </a:gridCol>
                <a:gridCol w="1872651">
                  <a:extLst>
                    <a:ext uri="{9D8B030D-6E8A-4147-A177-3AD203B41FA5}">
                      <a16:colId xmlns:a16="http://schemas.microsoft.com/office/drawing/2014/main" val="3117145096"/>
                    </a:ext>
                  </a:extLst>
                </a:gridCol>
                <a:gridCol w="810872">
                  <a:extLst>
                    <a:ext uri="{9D8B030D-6E8A-4147-A177-3AD203B41FA5}">
                      <a16:colId xmlns:a16="http://schemas.microsoft.com/office/drawing/2014/main" val="3085988539"/>
                    </a:ext>
                  </a:extLst>
                </a:gridCol>
                <a:gridCol w="1068240">
                  <a:extLst>
                    <a:ext uri="{9D8B030D-6E8A-4147-A177-3AD203B41FA5}">
                      <a16:colId xmlns:a16="http://schemas.microsoft.com/office/drawing/2014/main" val="4064621799"/>
                    </a:ext>
                  </a:extLst>
                </a:gridCol>
                <a:gridCol w="1068240">
                  <a:extLst>
                    <a:ext uri="{9D8B030D-6E8A-4147-A177-3AD203B41FA5}">
                      <a16:colId xmlns:a16="http://schemas.microsoft.com/office/drawing/2014/main" val="3850208800"/>
                    </a:ext>
                  </a:extLst>
                </a:gridCol>
              </a:tblGrid>
              <a:tr h="557263"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Показатели качества образовательной деятельности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72" marR="58772" marT="8042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План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2023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72" marR="58772" marT="8042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Факт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2023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72" marR="58772" marT="8042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План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2024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72" marR="58772" marT="8042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Факт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2024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8849096"/>
                  </a:ext>
                </a:extLst>
              </a:tr>
              <a:tr h="877848">
                <a:tc>
                  <a:txBody>
                    <a:bodyPr/>
                    <a:lstStyle/>
                    <a:p>
                      <a:pPr marR="66675"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 Количество самостоятельно устанавливаемых образовательных стандартов, разработанных и утвержденных в университете (нарастающим итогом), ед.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72" marR="58772" marT="8042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72" marR="58772" marT="8042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72" marR="58772" marT="8042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R="18415" algn="ctr">
                        <a:lnSpc>
                          <a:spcPct val="111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772" marR="58772" marT="8042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7529743"/>
                  </a:ext>
                </a:extLst>
              </a:tr>
              <a:tr h="877848"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2. Количество онлайн-курсов, разработанных и внедренных в основные профессиональные образовательные программы (нарастающим итогом), ед.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72" marR="58772" marT="8042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72" marR="58772" marT="8042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72" marR="58772" marT="8042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R="18415" algn="ctr">
                        <a:lnSpc>
                          <a:spcPct val="111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772" marR="58772" marT="8042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18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0394486"/>
                  </a:ext>
                </a:extLst>
              </a:tr>
              <a:tr h="877848"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3. Количество слушателей программ ДПО в области цифровых компетенций в соответствии с федеральным проектом «Кадры для цифровой экономики», чел. 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72" marR="58772" marT="8042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72" marR="58772" marT="8042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72" marR="58772" marT="8042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R="18415" algn="ctr">
                        <a:lnSpc>
                          <a:spcPct val="111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772" marR="58772" marT="8042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22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156820"/>
                  </a:ext>
                </a:extLst>
              </a:tr>
              <a:tr h="866430"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4. Количество сетевых образовательных программ с образовательными, научными организациями и предприятиями реального сектора экономики, ед.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72" marR="58772" marT="8042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72" marR="58772" marT="8042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72" marR="58772" marT="8042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R="18415" algn="ctr">
                        <a:lnSpc>
                          <a:spcPct val="111000"/>
                        </a:lnSpc>
                        <a:spcAft>
                          <a:spcPts val="2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772" marR="58772" marT="8042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8270765"/>
                  </a:ext>
                </a:extLst>
              </a:tr>
              <a:tr h="866430"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5. Доля обучающихся по образовательным программам высшего образования, прибывших из других субъектов Российской Федерации, %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72" marR="58772" marT="8042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72" marR="58772" marT="8042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9,6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72" marR="58772" marT="8042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R="18415" algn="ctr">
                        <a:lnSpc>
                          <a:spcPct val="111000"/>
                        </a:lnSpc>
                        <a:spcAft>
                          <a:spcPts val="2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772" marR="58772" marT="8042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9,3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37343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26038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8164" y="2202507"/>
            <a:ext cx="1145749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Информацию принять к сведению.</a:t>
            </a:r>
          </a:p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Продолжить работу по реализации Программы развития ТИ (ф) СВФУ.</a:t>
            </a:r>
          </a:p>
          <a:p>
            <a:pPr algn="just">
              <a:lnSpc>
                <a:spcPct val="150000"/>
              </a:lnSpc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561594" y="685654"/>
            <a:ext cx="115413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 постановления: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0237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517632" y="621419"/>
            <a:ext cx="10534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ПРИОРИТЕТЫ РАЗВИТИЯ ИНСТИТУТА В 2023-2025 гг.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17632" y="1146445"/>
            <a:ext cx="9601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Преодолеть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кадровый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голод</a:t>
            </a:r>
          </a:p>
          <a:p>
            <a:pPr marL="342900" indent="-342900">
              <a:buAutoNum type="arabicPeriod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Открыть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при институте колледж (т.е. начать при институте реализацию учебных программ СПО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342900" indent="-342900">
              <a:buAutoNum type="arabicPeriod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Увеличить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количество образовательных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программ ВО.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701053" y="2533906"/>
            <a:ext cx="10534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ИЗМЕНЕНИЯ В ОБРАЗОВАТЕЛЬНОМ ПРОЦЕССЕ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17632" y="2995571"/>
            <a:ext cx="1149740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А) Открытие на базе ТИ(Ф) СВФУ программ СПО, увеличение программ высшего образования, ДПО и КПК полностью удовлетворяющей потребностям работодателей;</a:t>
            </a:r>
          </a:p>
          <a:p>
            <a:pPr algn="just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) Повышение цифровой компетентности выпускников;</a:t>
            </a:r>
          </a:p>
          <a:p>
            <a:pPr algn="just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) Внедрение новых механизмов участия работодателей в решении задач обеспечения предприятий и организаций высококвалифицированными кадрами, а именно: практико-ориентированное обучение и наставничество; разработка непосредственно с работодателями ФГОС И ООП; открытие базовых кафедр.</a:t>
            </a:r>
          </a:p>
          <a:p>
            <a:pPr algn="just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) Трансформация образовательной деятельности, а именно: внедрение в учебный процесс дисциплин изучаемых как КПК и индивидуальных образовательных траекторий, цикловых систем обучения.</a:t>
            </a:r>
          </a:p>
        </p:txBody>
      </p:sp>
    </p:spTree>
    <p:extLst>
      <p:ext uri="{BB962C8B-B14F-4D97-AF65-F5344CB8AC3E}">
        <p14:creationId xmlns:p14="http://schemas.microsoft.com/office/powerpoint/2010/main" val="3493940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561594" y="254942"/>
            <a:ext cx="10534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А) Открытие на базе ТИ(Ф) СВФУ программ СПО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88023" y="799100"/>
            <a:ext cx="1109589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 целью открытия на базе ТИ (ф) СВФУ программ СПО осуществляется взаимодействие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 представителями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Нерюнгринского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филиала ГАПОУ РС (Я) «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Алданский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политехнический техникум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» по лицензированию основных профессиональных образовательных программ подготовки специалистов среднего звена. </a:t>
            </a: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Готовится к лицензированию программа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подготовки специалистов среднего звена (СПО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) по специальности </a:t>
            </a:r>
            <a:r>
              <a:rPr lang="ru-RU" sz="20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38.02.01 </a:t>
            </a:r>
            <a:r>
              <a:rPr lang="ru-RU" sz="2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Экономика и бухгалтерский учет (по отраслям), квалификация </a:t>
            </a:r>
            <a:r>
              <a:rPr lang="ru-RU" sz="20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«бухгалтер». </a:t>
            </a:r>
          </a:p>
          <a:p>
            <a:pPr algn="just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В связи с выходом нового ФГОС от 24.06.2024 г. № 437 (рег. № 78944 от 30.07.2024 г.) ведется разработка новых учебно-методических материалов по ОПОП СПО:</a:t>
            </a:r>
          </a:p>
          <a:p>
            <a:pPr marL="342900" indent="-342900">
              <a:buFontTx/>
              <a:buChar char="-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составлен базовый учебный план (нуждается в корректировке);</a:t>
            </a:r>
          </a:p>
          <a:p>
            <a:pPr marL="342900" indent="-342900" algn="just">
              <a:buFontTx/>
              <a:buChar char="-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заключены договоры о практической подготовке с МУ «Централизованная бухгалтерия муниципальных учреждений Нерюнгринского района», ООО «Эльгауголь», АО ХК «Якутуголь»;</a:t>
            </a:r>
          </a:p>
          <a:p>
            <a:pPr marL="342900" indent="-342900">
              <a:buFontTx/>
              <a:buChar char="-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Разрабатываются РПД, РПП, программа ГИА, ФОС и др.</a:t>
            </a: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Необходимо привести в соответствии материально-техническое обеспечение ОПОП в соответствии  </a:t>
            </a:r>
            <a:r>
              <a:rPr lang="ru-R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ПрОП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, требованиями к доступности для обучающихся с ОВЗ и организации питания.</a:t>
            </a: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Необходимо разработать Описание ОПОП, составить таблицы по КУ и МТО ОПОП.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92458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29628" y="1133765"/>
            <a:ext cx="1043722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Кафедрой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ПиМНО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проведена работа по открытию с 2025-2026 уч.г. новой образовательной программы бакалавриата по направлению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подготовки </a:t>
            </a:r>
            <a:r>
              <a:rPr lang="ru-RU" sz="2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44.03.03 Специальное (дефектологическое) </a:t>
            </a:r>
            <a:r>
              <a:rPr lang="ru-RU" sz="24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образование, профиль «Дефектология»,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заочная форма обучения: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сформирован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состав рабочей группы, разработан план работы по разработке ОПОП, установлены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и согласованы ПК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  <a:p>
            <a:pPr marL="342900" indent="-342900" algn="just" fontAlgn="b">
              <a:buFontTx/>
              <a:buChar char="-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разработана заявка для открытия ОПОП (обоснование открытия, описание ОПОП, БУП, сведения о КУ, МТО);</a:t>
            </a:r>
          </a:p>
          <a:p>
            <a:pPr marL="342900" indent="-342900" algn="just" fontAlgn="b">
              <a:buFontTx/>
              <a:buChar char="-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разработаны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все учебно-методические материалы по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ОПОП: РПД, РПП, программа ГИА, ФОС и др. </a:t>
            </a:r>
          </a:p>
          <a:p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ОПОП утверждена на заседании УМС СВФУ 5 декабря 2024 г. и включена в Правила приема на 2025-2026 уч.г.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561594" y="254942"/>
            <a:ext cx="10534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А)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Увеличение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 высшего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2489402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97281" y="1217768"/>
            <a:ext cx="1027117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 2025-2026 уч.г. планируется открытие </a:t>
            </a:r>
            <a:r>
              <a:rPr lang="ru-RU" sz="24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сетевой образовательной программы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sz="24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специальности 21.05.04 Горное дело, специализация «Обогащение полезных ископаемых»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 соответствии с договором о сетевом (ресурсном) взаимодействии с АО ХК «Якутуголь» (заключен 01.11.2024 г.).</a:t>
            </a: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Сроки реализации программы: 01 сентября 2025 г. – 28.02.2031 г.</a:t>
            </a:r>
          </a:p>
          <a:p>
            <a:pPr algn="just"/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Сетевая ОПОП утверждена на заседании УМС СВФУ 12 декабря 2024 г. и рекомендована для включения в Правила приема 2025-2026 уч.г.</a:t>
            </a:r>
          </a:p>
          <a:p>
            <a:pPr algn="just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Необходима регистрация Организации-участника на платформе «Работа в России» и заключение договоров о целевом обучении со студентами.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561594" y="254942"/>
            <a:ext cx="10534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А)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Увеличение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 высшего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32220591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06110" y="922749"/>
            <a:ext cx="10840413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Кафедрой МиИ ведется работа по лицензированию нового направления подготовки </a:t>
            </a:r>
            <a:r>
              <a:rPr lang="ru-RU" sz="24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09.03.02 «Информационные системы и технологии»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(лицензирование в 2025 г., реализация с </a:t>
            </a:r>
            <a:r>
              <a:rPr lang="ru-RU" sz="24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2026-2027 у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ч.г.) :</a:t>
            </a:r>
          </a:p>
          <a:p>
            <a:pPr marL="342900" indent="-342900" algn="just" fontAlgn="b">
              <a:buFontTx/>
              <a:buChar char="-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Разработан пакет документов заявки на лицензирования для СВФУ (обоснование открытия, проектная группа, план работы и др.);</a:t>
            </a:r>
          </a:p>
          <a:p>
            <a:pPr marL="342900" indent="-342900" algn="just" fontAlgn="b">
              <a:buFontTx/>
              <a:buChar char="-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Разработан и согласован базовый учебный план, разработаны ПК для согласования, составлены договоры о практической подготовке с 5 предприятиями;</a:t>
            </a:r>
          </a:p>
          <a:p>
            <a:pPr marL="342900" indent="-342900" algn="just" fontAlgn="b">
              <a:buFontTx/>
              <a:buChar char="-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Составлены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описание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ОПОП, таблицы по КУ и МТО ОПОП; </a:t>
            </a:r>
          </a:p>
          <a:p>
            <a:pPr marL="342900" indent="-342900" algn="just" fontAlgn="b">
              <a:buFontTx/>
              <a:buChar char="-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Разработаны РПД и РПП по всем дисциплинам БУП; </a:t>
            </a:r>
          </a:p>
          <a:p>
            <a:pPr marL="342900" indent="-342900" algn="just" fontAlgn="b">
              <a:buFontTx/>
              <a:buChar char="-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Ведется работа по формированию ФОС, методических материалов и цифрового контента.</a:t>
            </a:r>
          </a:p>
          <a:p>
            <a:pPr algn="just" fontAlgn="b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Необходимо согласование документов на лицензирование с отделами ДОКО СВФУ.</a:t>
            </a:r>
          </a:p>
          <a:p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561594" y="254942"/>
            <a:ext cx="10534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А)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Увеличение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 высшего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6467645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561594" y="254942"/>
            <a:ext cx="10534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А) увеличение программ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ДПО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КПК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запросам работодателей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3561740"/>
              </p:ext>
            </p:extLst>
          </p:nvPr>
        </p:nvGraphicFramePr>
        <p:xfrm>
          <a:off x="737440" y="1037491"/>
          <a:ext cx="10745314" cy="5249869"/>
        </p:xfrm>
        <a:graphic>
          <a:graphicData uri="http://schemas.openxmlformats.org/drawingml/2006/table">
            <a:tbl>
              <a:tblPr firstRow="1" firstCol="1" bandRow="1"/>
              <a:tblGrid>
                <a:gridCol w="6049043">
                  <a:extLst>
                    <a:ext uri="{9D8B030D-6E8A-4147-A177-3AD203B41FA5}">
                      <a16:colId xmlns:a16="http://schemas.microsoft.com/office/drawing/2014/main" val="3485732929"/>
                    </a:ext>
                  </a:extLst>
                </a:gridCol>
                <a:gridCol w="3352975">
                  <a:extLst>
                    <a:ext uri="{9D8B030D-6E8A-4147-A177-3AD203B41FA5}">
                      <a16:colId xmlns:a16="http://schemas.microsoft.com/office/drawing/2014/main" val="2647826674"/>
                    </a:ext>
                  </a:extLst>
                </a:gridCol>
                <a:gridCol w="1343296">
                  <a:extLst>
                    <a:ext uri="{9D8B030D-6E8A-4147-A177-3AD203B41FA5}">
                      <a16:colId xmlns:a16="http://schemas.microsoft.com/office/drawing/2014/main" val="1382473096"/>
                    </a:ext>
                  </a:extLst>
                </a:gridCol>
              </a:tblGrid>
              <a:tr h="553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программы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Предприятие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Кол-во слушателей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04982"/>
                  </a:ext>
                </a:extLst>
              </a:tr>
              <a:tr h="250298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Техносферная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безопасность. Охрана труда (ПП)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АО ГОК «Инаглинский»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6106408"/>
                  </a:ext>
                </a:extLst>
              </a:tr>
              <a:tr h="2502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АО ГОК «Денисовский»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7798"/>
                  </a:ext>
                </a:extLst>
              </a:tr>
              <a:tr h="250298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Обогащение полезных ископаемых (ПП)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АО ГОК «</a:t>
                      </a:r>
                      <a:r>
                        <a:rPr lang="ru-RU" sz="1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Инаглинский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4257960"/>
                  </a:ext>
                </a:extLst>
              </a:tr>
              <a:tr h="2502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АО ГОК «</a:t>
                      </a:r>
                      <a:r>
                        <a:rPr lang="ru-RU" sz="1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Денисовский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5719166"/>
                  </a:ext>
                </a:extLst>
              </a:tr>
              <a:tr h="5568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Техносферная безопасность. Охрана труда (ПП)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Нерюнгринская районная администрация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6046159"/>
                  </a:ext>
                </a:extLst>
              </a:tr>
              <a:tr h="500595">
                <a:tc>
                  <a:txBody>
                    <a:bodyPr/>
                    <a:lstStyle/>
                    <a:p>
                      <a:pPr marL="13970" indent="-139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Промышленное и гражданское строительство (ПП)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ООО УК «Колмар»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5869345"/>
                  </a:ext>
                </a:extLst>
              </a:tr>
              <a:tr h="5005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Современные методы ведения открытых горных работ (КПК)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ООО «Эльгауголь»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9380145"/>
                  </a:ext>
                </a:extLst>
              </a:tr>
              <a:tr h="5005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Сметное дело в строительстве. Работа в программном копмлексе «ГрандСМЕТА» (КПК)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АО ДГК «НГРЭС»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6934459"/>
                  </a:ext>
                </a:extLst>
              </a:tr>
              <a:tr h="250298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Подземная разработка полезных ископаемых (ПП)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АО ГОК «</a:t>
                      </a:r>
                      <a:r>
                        <a:rPr lang="ru-RU" sz="1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Денисовский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723195"/>
                  </a:ext>
                </a:extLst>
              </a:tr>
              <a:tr h="2502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АО ГОК «Инаглинский»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3825069"/>
                  </a:ext>
                </a:extLst>
              </a:tr>
              <a:tr h="250298">
                <a:tc gridSpan="2"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Итого: 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(41 в 2023)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30885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12272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2854" y="1525500"/>
            <a:ext cx="10665069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1. В 2024 г. в рамках освоения ОПОП профессиональное обучение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по программе 16199 «Оператор электронно-вычислительных и вычислительных машин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» прошли 15 студентов кафедры МиИ; по программе «Секретарь-администратор» (модуль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ИКТ в работе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секретаря-администратора) 12 студентов кафедры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ЭГиОД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algn="just"/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2. С 2022 г.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 рамках цифровых кафедр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студенты ТИ (ф) СВФУ обучаются по дополнительным образовательным программам, связанным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 ИТ и цифровой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компетентностью (53 человека в 2022-2023 уч.г., 22 человека в 2023-2024 уч.г., 20 человек в 2024-2025 уч.г.). </a:t>
            </a:r>
          </a:p>
          <a:p>
            <a:pPr algn="just"/>
            <a:endParaRPr lang="ru-RU" sz="2400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1657082" y="338538"/>
            <a:ext cx="10534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Б) Повышение цифровой компетентности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выпускников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01180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68215" y="1077092"/>
            <a:ext cx="10814539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+mj-lt"/>
              <a:buAutoNum type="arabicPeriod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 2024-2025 уч.г. 29 студентов ТИ (ф) СВФУ прошли обучение по программе КПК «Современный документооборот». </a:t>
            </a:r>
          </a:p>
          <a:p>
            <a:pPr marL="457200" indent="-457200" algn="just">
              <a:buFont typeface="+mj-lt"/>
              <a:buAutoNum type="arabicPeriod"/>
            </a:pP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Кафедре СД закуплена Программа для ЭВМ «Гранд-Смета», версия 2024.2 (6 рабочих мест).</a:t>
            </a:r>
          </a:p>
          <a:p>
            <a:pPr marL="457200" indent="-457200" algn="just">
              <a:buFont typeface="+mj-lt"/>
              <a:buAutoNum type="arabicPeriod"/>
            </a:pP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25.06.2024 г. составлен 3-сторонний договор о сотрудничестве с ООО «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Софтехно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» и «1С-Якутск» о предоставлении программного обеспечения, оказании методической, консультационной и информационной поддержки по программным продуктам фирмы «1С» для использования ПО в учебных целях.</a:t>
            </a:r>
          </a:p>
          <a:p>
            <a:pPr marL="457200" indent="-457200" algn="just">
              <a:buFont typeface="+mj-lt"/>
              <a:buAutoNum type="arabicPeriod"/>
            </a:pP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D0B97C-9795-4AB1-B86E-11B1565FE23C}"/>
              </a:ext>
            </a:extLst>
          </p:cNvPr>
          <p:cNvSpPr txBox="1"/>
          <p:nvPr/>
        </p:nvSpPr>
        <p:spPr>
          <a:xfrm>
            <a:off x="1657082" y="254942"/>
            <a:ext cx="10534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Б) Повышение цифровой компетентности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выпускников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455310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14613</TotalTime>
  <Words>1443</Words>
  <Application>Microsoft Office PowerPoint</Application>
  <PresentationFormat>Широкоэкранный</PresentationFormat>
  <Paragraphs>200</Paragraphs>
  <Slides>14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Verdana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Лидия Дмитриевна Ядреева</cp:lastModifiedBy>
  <cp:revision>97</cp:revision>
  <cp:lastPrinted>2024-12-27T01:57:00Z</cp:lastPrinted>
  <dcterms:created xsi:type="dcterms:W3CDTF">2022-04-04T01:01:24Z</dcterms:created>
  <dcterms:modified xsi:type="dcterms:W3CDTF">2024-12-27T02:04:37Z</dcterms:modified>
</cp:coreProperties>
</file>