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77" r:id="rId4"/>
    <p:sldId id="286" r:id="rId5"/>
    <p:sldId id="285" r:id="rId6"/>
    <p:sldId id="270" r:id="rId7"/>
    <p:sldId id="269" r:id="rId8"/>
    <p:sldId id="279" r:id="rId9"/>
    <p:sldId id="291" r:id="rId10"/>
    <p:sldId id="274" r:id="rId11"/>
    <p:sldId id="290" r:id="rId12"/>
    <p:sldId id="271" r:id="rId13"/>
    <p:sldId id="272" r:id="rId14"/>
    <p:sldId id="273" r:id="rId15"/>
    <p:sldId id="293" r:id="rId16"/>
    <p:sldId id="275" r:id="rId17"/>
    <p:sldId id="289" r:id="rId18"/>
    <p:sldId id="276" r:id="rId19"/>
    <p:sldId id="283" r:id="rId20"/>
    <p:sldId id="288" r:id="rId21"/>
    <p:sldId id="292" r:id="rId22"/>
    <p:sldId id="281" r:id="rId23"/>
    <p:sldId id="282" r:id="rId24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CC0099"/>
    <a:srgbClr val="FF3399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 varScale="1">
        <p:scale>
          <a:sx n="109" d="100"/>
          <a:sy n="109" d="100"/>
        </p:scale>
        <p:origin x="166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8;&#1088;&#1080;&#1085;&#1072;\Desktop\&#1051;&#1080;&#1089;&#1090;%20Microsoft%20Office%20Excel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tvinenko1\Desktop\&#1053;&#1058;&#1057;_&#1058;&#1048;%20(&#1092;)%20&#1071;&#1043;&#1059;\&#1086;&#1090;&#1095;&#1077;&#1090;%20&#1086;%20&#1088;&#1072;&#1073;&#1086;&#1090;&#1077;%20&#1053;&#1058;&#1057;\&#1075;&#1088;&#1072;&#1092;&#1080;&#1082;%20&#1087;&#1086;&#1089;&#1077;&#1097;&#1072;&#1077;&#1084;&#1086;&#1089;&#1090;&#1080;%20&#1053;&#1058;&#1057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8872648"/>
        <c:axId val="238871864"/>
      </c:barChart>
      <c:catAx>
        <c:axId val="2388726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38871864"/>
        <c:crosses val="autoZero"/>
        <c:auto val="1"/>
        <c:lblAlgn val="ctr"/>
        <c:lblOffset val="100"/>
        <c:noMultiLvlLbl val="0"/>
      </c:catAx>
      <c:valAx>
        <c:axId val="238871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3887264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'2023'!$B$33:$B$47</c:f>
              <c:strCache>
                <c:ptCount val="15"/>
                <c:pt idx="0">
                  <c:v>Гриб Н.Н.</c:v>
                </c:pt>
                <c:pt idx="1">
                  <c:v>Кузнецов П.Ю.</c:v>
                </c:pt>
                <c:pt idx="2">
                  <c:v>Литвиненко А.В.</c:v>
                </c:pt>
                <c:pt idx="3">
                  <c:v>Самохина В.М.</c:v>
                </c:pt>
                <c:pt idx="4">
                  <c:v>Косарев Л.В.</c:v>
                </c:pt>
                <c:pt idx="5">
                  <c:v>Чаунина Н.В.</c:v>
                </c:pt>
                <c:pt idx="6">
                  <c:v>Рукович А.В.</c:v>
                </c:pt>
                <c:pt idx="7">
                  <c:v>Ахмедов Т.А.</c:v>
                </c:pt>
                <c:pt idx="8">
                  <c:v>Мамедова Л.В.</c:v>
                </c:pt>
                <c:pt idx="9">
                  <c:v>Погуляева И.А.</c:v>
                </c:pt>
                <c:pt idx="10">
                  <c:v>Рочев В.Ф.</c:v>
                </c:pt>
                <c:pt idx="11">
                  <c:v>Гриб Г.В.</c:v>
                </c:pt>
                <c:pt idx="12">
                  <c:v>Качаев А.В.</c:v>
                </c:pt>
                <c:pt idx="13">
                  <c:v>Мельников А.Е.</c:v>
                </c:pt>
                <c:pt idx="14">
                  <c:v>Барышников Ю.А.</c:v>
                </c:pt>
              </c:strCache>
            </c:strRef>
          </c:cat>
          <c:val>
            <c:numRef>
              <c:f>'2023'!$C$33:$C$47</c:f>
              <c:numCache>
                <c:formatCode>General</c:formatCode>
                <c:ptCount val="15"/>
              </c:numCache>
            </c:numRef>
          </c:val>
          <c:extLst>
            <c:ext xmlns:c16="http://schemas.microsoft.com/office/drawing/2014/chart" uri="{C3380CC4-5D6E-409C-BE32-E72D297353CC}">
              <c16:uniqueId val="{00000000-CA97-4762-9715-603A215E215B}"/>
            </c:ext>
          </c:extLst>
        </c:ser>
        <c:ser>
          <c:idx val="1"/>
          <c:order val="1"/>
          <c:spPr>
            <a:solidFill>
              <a:srgbClr val="002060"/>
            </a:solidFill>
            <a:ln>
              <a:noFill/>
            </a:ln>
            <a:effectLst/>
          </c:spPr>
          <c:invertIfNegative val="0"/>
          <c:cat>
            <c:strRef>
              <c:f>'2023'!$B$33:$B$47</c:f>
              <c:strCache>
                <c:ptCount val="15"/>
                <c:pt idx="0">
                  <c:v>Гриб Н.Н.</c:v>
                </c:pt>
                <c:pt idx="1">
                  <c:v>Кузнецов П.Ю.</c:v>
                </c:pt>
                <c:pt idx="2">
                  <c:v>Литвиненко А.В.</c:v>
                </c:pt>
                <c:pt idx="3">
                  <c:v>Самохина В.М.</c:v>
                </c:pt>
                <c:pt idx="4">
                  <c:v>Косарев Л.В.</c:v>
                </c:pt>
                <c:pt idx="5">
                  <c:v>Чаунина Н.В.</c:v>
                </c:pt>
                <c:pt idx="6">
                  <c:v>Рукович А.В.</c:v>
                </c:pt>
                <c:pt idx="7">
                  <c:v>Ахмедов Т.А.</c:v>
                </c:pt>
                <c:pt idx="8">
                  <c:v>Мамедова Л.В.</c:v>
                </c:pt>
                <c:pt idx="9">
                  <c:v>Погуляева И.А.</c:v>
                </c:pt>
                <c:pt idx="10">
                  <c:v>Рочев В.Ф.</c:v>
                </c:pt>
                <c:pt idx="11">
                  <c:v>Гриб Г.В.</c:v>
                </c:pt>
                <c:pt idx="12">
                  <c:v>Качаев А.В.</c:v>
                </c:pt>
                <c:pt idx="13">
                  <c:v>Мельников А.Е.</c:v>
                </c:pt>
                <c:pt idx="14">
                  <c:v>Барышников Ю.А.</c:v>
                </c:pt>
              </c:strCache>
            </c:strRef>
          </c:cat>
          <c:val>
            <c:numRef>
              <c:f>'2023'!$D$33:$D$47</c:f>
              <c:numCache>
                <c:formatCode>General</c:formatCode>
                <c:ptCount val="15"/>
                <c:pt idx="0">
                  <c:v>9</c:v>
                </c:pt>
                <c:pt idx="1">
                  <c:v>11</c:v>
                </c:pt>
                <c:pt idx="2">
                  <c:v>8</c:v>
                </c:pt>
                <c:pt idx="3">
                  <c:v>10</c:v>
                </c:pt>
                <c:pt idx="4">
                  <c:v>10</c:v>
                </c:pt>
                <c:pt idx="5">
                  <c:v>7</c:v>
                </c:pt>
                <c:pt idx="6">
                  <c:v>10</c:v>
                </c:pt>
                <c:pt idx="7">
                  <c:v>11</c:v>
                </c:pt>
                <c:pt idx="8">
                  <c:v>9</c:v>
                </c:pt>
                <c:pt idx="9">
                  <c:v>11</c:v>
                </c:pt>
                <c:pt idx="10">
                  <c:v>9</c:v>
                </c:pt>
                <c:pt idx="11">
                  <c:v>0</c:v>
                </c:pt>
                <c:pt idx="12">
                  <c:v>2</c:v>
                </c:pt>
                <c:pt idx="13">
                  <c:v>4</c:v>
                </c:pt>
                <c:pt idx="14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A97-4762-9715-603A215E21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82066111"/>
        <c:axId val="482071935"/>
      </c:barChart>
      <c:catAx>
        <c:axId val="4820661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2071935"/>
        <c:crosses val="autoZero"/>
        <c:auto val="1"/>
        <c:lblAlgn val="ctr"/>
        <c:lblOffset val="100"/>
        <c:noMultiLvlLbl val="0"/>
      </c:catAx>
      <c:valAx>
        <c:axId val="48207193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20661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1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83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10" y="944483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ABBCBE-2C7F-4F88-8F52-FDF01DB075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58888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1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5801" y="4784428"/>
            <a:ext cx="5409562" cy="39146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83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10" y="944483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9289F8-445C-4D73-A187-FD20D067C2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71248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010700-9A31-4EDA-ADA7-B705E8780A93}" type="slidenum">
              <a:rPr lang="ru-RU" smtClean="0"/>
              <a:t>4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3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138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350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452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06519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6712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571217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1283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7152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410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298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75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170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724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039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753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448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32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567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  <p:sldLayoutId id="2147483890" r:id="rId14"/>
    <p:sldLayoutId id="2147483891" r:id="rId15"/>
    <p:sldLayoutId id="214748389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24744"/>
            <a:ext cx="8712968" cy="1656184"/>
          </a:xfrm>
        </p:spPr>
        <p:txBody>
          <a:bodyPr>
            <a:noAutofit/>
          </a:bodyPr>
          <a:lstStyle/>
          <a:p>
            <a:pPr algn="ctr"/>
            <a:r>
              <a:rPr lang="ru-RU" altLang="ru-RU" sz="54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Итоги работы НТС </a:t>
            </a:r>
            <a:br>
              <a:rPr lang="ru-RU" altLang="ru-RU" sz="54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</a:br>
            <a:r>
              <a:rPr lang="ru-RU" altLang="ru-RU" sz="54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ТИ (ф) СВФУ за </a:t>
            </a:r>
            <a:r>
              <a:rPr lang="ru-RU" altLang="ru-RU" sz="54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2023 </a:t>
            </a:r>
            <a:r>
              <a:rPr lang="ru-RU" altLang="ru-RU" sz="54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г.</a:t>
            </a:r>
            <a:endParaRPr lang="ru-RU" sz="5400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284984"/>
            <a:ext cx="3275856" cy="24568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6361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928100" cy="1209675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2023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кадров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395536" y="1484313"/>
            <a:ext cx="8424936" cy="5087937"/>
          </a:xfrm>
        </p:spPr>
        <p:txBody>
          <a:bodyPr>
            <a:normAutofit/>
          </a:bodyPr>
          <a:lstStyle/>
          <a:p>
            <a:pPr marL="109728" indent="0" algn="just">
              <a:spcBef>
                <a:spcPts val="600"/>
              </a:spcBef>
              <a:spcAft>
                <a:spcPts val="600"/>
              </a:spcAft>
              <a:buClrTx/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Об обеспеченности кафедр научно-педагогическими работниками для реализации образовательного процесса и научно-исследовательской деятельности. Подготовка НПР на кафедрах. </a:t>
            </a:r>
            <a:r>
              <a:rPr lang="ru-RU" sz="2000" dirty="0">
                <a:solidFill>
                  <a:schemeClr val="tx1"/>
                </a:solidFill>
              </a:rPr>
              <a:t>(</a:t>
            </a:r>
            <a:r>
              <a:rPr lang="ru-RU" sz="2000" u="sng" dirty="0">
                <a:solidFill>
                  <a:schemeClr val="tx1"/>
                </a:solidFill>
              </a:rPr>
              <a:t>Постановили:</a:t>
            </a:r>
            <a:r>
              <a:rPr lang="ru-RU" sz="2000" dirty="0">
                <a:solidFill>
                  <a:schemeClr val="tx1"/>
                </a:solidFill>
              </a:rPr>
              <a:t> кафедрам ТИ (ф) СВФУ усилить работу по кадровому обеспечению научно-педагогическими </a:t>
            </a:r>
            <a:r>
              <a:rPr lang="ru-RU" sz="2000" dirty="0" smtClean="0">
                <a:solidFill>
                  <a:schemeClr val="tx1"/>
                </a:solidFill>
              </a:rPr>
              <a:t>работниками, рекомендовано добавление в отчет показателя – средний возраст ППС, как один из показателей эффективности).</a:t>
            </a:r>
          </a:p>
          <a:p>
            <a:pPr marL="109728" indent="0" algn="just">
              <a:spcBef>
                <a:spcPts val="600"/>
              </a:spcBef>
              <a:spcAft>
                <a:spcPts val="600"/>
              </a:spcAft>
              <a:buClrTx/>
              <a:buNone/>
            </a:pPr>
            <a:endParaRPr lang="ru-RU" sz="2000" b="1" dirty="0">
              <a:solidFill>
                <a:schemeClr val="tx1"/>
              </a:solidFill>
            </a:endParaRPr>
          </a:p>
          <a:p>
            <a:pPr marL="109728" indent="0" algn="r">
              <a:spcBef>
                <a:spcPts val="600"/>
              </a:spcBef>
              <a:spcAft>
                <a:spcPts val="600"/>
              </a:spcAft>
              <a:buClrTx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конкурсах</a:t>
            </a:r>
          </a:p>
          <a:p>
            <a:pPr marL="109728" indent="0" algn="just">
              <a:spcBef>
                <a:spcPts val="600"/>
              </a:spcBef>
              <a:spcAft>
                <a:spcPts val="600"/>
              </a:spcAft>
              <a:buClrTx/>
              <a:buNone/>
            </a:pPr>
            <a:r>
              <a:rPr lang="ru-RU" sz="2000" u="sng" dirty="0" smtClean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Постановили:</a:t>
            </a:r>
            <a:r>
              <a:rPr lang="ru-RU" sz="2000" dirty="0" smtClean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рекомендовать к участию в конкурсе НТС СВФУ, в номинации «Лучший инновационный проект», согласно заявки кафедры СД ТИ (ф) СВФУ, проект «Пневматический сифон на фановую вентиляцию системы канализации».</a:t>
            </a:r>
          </a:p>
        </p:txBody>
      </p:sp>
    </p:spTree>
    <p:extLst>
      <p:ext uri="{BB962C8B-B14F-4D97-AF65-F5344CB8AC3E}">
        <p14:creationId xmlns:p14="http://schemas.microsoft.com/office/powerpoint/2010/main" val="325536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24744"/>
            <a:ext cx="8352928" cy="527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/>
              <a:t>О результатах ХДТ кафедр, лабораторий с целью возможности опубликования результатов работ либо общей отчетности. </a:t>
            </a:r>
            <a:r>
              <a:rPr lang="ru-RU" b="1" dirty="0" smtClean="0"/>
              <a:t>Постановили</a:t>
            </a:r>
            <a:r>
              <a:rPr lang="ru-RU" b="1" dirty="0"/>
              <a:t>:</a:t>
            </a:r>
            <a:r>
              <a:rPr lang="en-US" b="1" dirty="0"/>
              <a:t> </a:t>
            </a:r>
            <a:r>
              <a:rPr lang="ru-RU" dirty="0" smtClean="0"/>
              <a:t>в связи с тем, что основная часть ХДТ прикладного характера, рекомендовать предусмотреть возможность публикации достигнутых результатов по согласованию с заказчиком.</a:t>
            </a:r>
            <a:endParaRPr lang="ru-RU" dirty="0"/>
          </a:p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 </a:t>
            </a:r>
          </a:p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/>
              <a:t>О выполнении плана по показателям эффективности (доход НИР на 1 ППС, </a:t>
            </a:r>
            <a:r>
              <a:rPr lang="ru-RU" b="1" dirty="0" err="1" smtClean="0"/>
              <a:t>публикативность</a:t>
            </a:r>
            <a:r>
              <a:rPr lang="ru-RU" b="1" dirty="0" smtClean="0"/>
              <a:t> в международных БД и изданиях, рекомендованных ВАК) </a:t>
            </a:r>
            <a:r>
              <a:rPr lang="ru-RU" dirty="0" smtClean="0"/>
              <a:t>– усилить работу над выполнением показателей эффективности с начала календарного года.</a:t>
            </a:r>
          </a:p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Утвердить мероприятия по достижению плановых показателей эффективности </a:t>
            </a:r>
            <a:r>
              <a:rPr lang="ru-RU" dirty="0"/>
              <a:t>ТИ (ф) СВФУ: </a:t>
            </a:r>
            <a:endParaRPr lang="ru-RU" dirty="0" smtClean="0"/>
          </a:p>
          <a:p>
            <a:pPr marL="428580" lvl="0" indent="-342900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</a:pPr>
            <a:r>
              <a:rPr lang="ru-RU" dirty="0" smtClean="0"/>
              <a:t>При </a:t>
            </a:r>
            <a:r>
              <a:rPr lang="ru-RU" dirty="0"/>
              <a:t>переходе на новое положение об «Эффективных контрактах» мониторинговые показатели: объем выполнения НИР и публикации в БД </a:t>
            </a:r>
            <a:r>
              <a:rPr lang="en-US" dirty="0"/>
              <a:t>Scopus</a:t>
            </a:r>
            <a:r>
              <a:rPr lang="ru-RU" dirty="0"/>
              <a:t> / </a:t>
            </a:r>
            <a:r>
              <a:rPr lang="en-US" dirty="0"/>
              <a:t>Web of Science</a:t>
            </a:r>
            <a:r>
              <a:rPr lang="ru-RU" dirty="0"/>
              <a:t>, включить в раздел «Минимальные показатели эффективности деятельности НПР</a:t>
            </a:r>
            <a:r>
              <a:rPr lang="ru-RU" dirty="0" smtClean="0"/>
              <a:t>». </a:t>
            </a:r>
          </a:p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60649"/>
            <a:ext cx="849694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u="sng" dirty="0">
                <a:solidFill>
                  <a:prstClr val="black"/>
                </a:solidFill>
                <a:ea typeface="+mj-ea"/>
                <a:cs typeface="+mj-cs"/>
              </a:rPr>
              <a:t>Вопросы, рассматриваемые НТС в </a:t>
            </a:r>
            <a:r>
              <a:rPr lang="ru-RU" b="1" u="sng" dirty="0" smtClean="0">
                <a:solidFill>
                  <a:prstClr val="black"/>
                </a:solidFill>
                <a:ea typeface="+mj-ea"/>
                <a:cs typeface="+mj-cs"/>
              </a:rPr>
              <a:t>2023 </a:t>
            </a:r>
            <a:r>
              <a:rPr lang="ru-RU" b="1" u="sng" dirty="0">
                <a:solidFill>
                  <a:prstClr val="black"/>
                </a:solidFill>
                <a:ea typeface="+mj-ea"/>
                <a:cs typeface="+mj-cs"/>
              </a:rPr>
              <a:t>г</a:t>
            </a:r>
            <a:r>
              <a:rPr lang="ru-RU" b="1" dirty="0">
                <a:solidFill>
                  <a:prstClr val="black"/>
                </a:solidFill>
                <a:ea typeface="+mj-ea"/>
                <a:cs typeface="+mj-cs"/>
              </a:rPr>
              <a:t>.</a:t>
            </a:r>
            <a:r>
              <a:rPr lang="ru-RU" sz="2000" b="1" dirty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ru-RU" sz="2000" b="1" dirty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Исполнение </a:t>
            </a:r>
            <a:r>
              <a:rPr lang="ru-RU" sz="27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научно-инновационной деятельности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62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0350"/>
            <a:ext cx="8713788" cy="1512888"/>
          </a:xfrm>
        </p:spPr>
        <p:txBody>
          <a:bodyPr>
            <a:noAutofit/>
          </a:bodyPr>
          <a:lstStyle/>
          <a:p>
            <a:pPr algn="r"/>
            <a:r>
              <a:rPr lang="ru-RU" sz="2400" b="1" u="sng" dirty="0">
                <a:solidFill>
                  <a:prstClr val="black"/>
                </a:solidFill>
              </a:rPr>
              <a:t>Вопросы, рассматриваемые НТС в </a:t>
            </a:r>
            <a:r>
              <a:rPr lang="ru-RU" sz="2400" b="1" u="sng" dirty="0" smtClean="0">
                <a:solidFill>
                  <a:prstClr val="black"/>
                </a:solidFill>
              </a:rPr>
              <a:t>2023 </a:t>
            </a:r>
            <a:r>
              <a:rPr lang="ru-RU" sz="2400" b="1" u="sng" dirty="0">
                <a:solidFill>
                  <a:prstClr val="black"/>
                </a:solidFill>
              </a:rPr>
              <a:t>г</a:t>
            </a:r>
            <a:r>
              <a:rPr lang="ru-RU" sz="2400" b="1" dirty="0">
                <a:solidFill>
                  <a:prstClr val="black"/>
                </a:solidFill>
              </a:rPr>
              <a:t>.</a:t>
            </a:r>
            <a:r>
              <a:rPr lang="ru-RU" sz="1800" b="1" dirty="0">
                <a:solidFill>
                  <a:prstClr val="black"/>
                </a:solidFill>
              </a:rPr>
              <a:t/>
            </a:r>
            <a:br>
              <a:rPr lang="ru-RU" sz="1800" b="1" dirty="0">
                <a:solidFill>
                  <a:prstClr val="black"/>
                </a:solidFill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научно-инновационной деятельности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251521" y="1124745"/>
            <a:ext cx="8462267" cy="5400600"/>
          </a:xfrm>
        </p:spPr>
        <p:txBody>
          <a:bodyPr>
            <a:normAutofit/>
          </a:bodyPr>
          <a:lstStyle/>
          <a:p>
            <a:pPr marL="542880" lvl="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 startAt="2"/>
            </a:pPr>
            <a:r>
              <a:rPr lang="ru-RU" sz="2000" dirty="0" smtClean="0">
                <a:solidFill>
                  <a:schemeClr val="tx1"/>
                </a:solidFill>
              </a:rPr>
              <a:t>Производить </a:t>
            </a:r>
            <a:r>
              <a:rPr lang="ru-RU" sz="2000" dirty="0">
                <a:solidFill>
                  <a:schemeClr val="tx1"/>
                </a:solidFill>
              </a:rPr>
              <a:t>предоплату статей, принятых к публикации в изданиях, цитируемых в БД </a:t>
            </a:r>
            <a:r>
              <a:rPr lang="en-US" sz="2000" dirty="0">
                <a:solidFill>
                  <a:schemeClr val="tx1"/>
                </a:solidFill>
              </a:rPr>
              <a:t>Scopus</a:t>
            </a:r>
            <a:r>
              <a:rPr lang="ru-RU" sz="2000" dirty="0">
                <a:solidFill>
                  <a:schemeClr val="tx1"/>
                </a:solidFill>
              </a:rPr>
              <a:t> / </a:t>
            </a:r>
            <a:r>
              <a:rPr lang="en-US" sz="2000" dirty="0">
                <a:solidFill>
                  <a:schemeClr val="tx1"/>
                </a:solidFill>
              </a:rPr>
              <a:t>Web of Science</a:t>
            </a:r>
            <a:r>
              <a:rPr lang="ru-RU" sz="2000" dirty="0">
                <a:solidFill>
                  <a:schemeClr val="tx1"/>
                </a:solidFill>
              </a:rPr>
              <a:t>, а также из перечня ВАК, РИНЦ с индексом цитирования от 0,1 (ст. преподаватели). </a:t>
            </a:r>
            <a:endParaRPr lang="ru-RU" sz="2000" b="1" dirty="0">
              <a:solidFill>
                <a:schemeClr val="tx1"/>
              </a:solidFill>
            </a:endParaRPr>
          </a:p>
          <a:p>
            <a:pPr marL="85680" lv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2000" b="1" dirty="0" smtClean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85680" lv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Итоги </a:t>
            </a:r>
            <a:r>
              <a:rPr lang="ru-RU" sz="2000" b="1" dirty="0">
                <a:solidFill>
                  <a:schemeClr val="tx1"/>
                </a:solidFill>
                <a:cs typeface="Times New Roman" panose="02020603050405020304" pitchFamily="18" charset="0"/>
              </a:rPr>
              <a:t>научно-исследовательской деятельности </a:t>
            </a: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лабораторий    ТИ (ф) СВФУ:</a:t>
            </a:r>
          </a:p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900000" indent="-514350">
              <a:spcBef>
                <a:spcPts val="0"/>
              </a:spcBef>
            </a:pPr>
            <a:r>
              <a:rPr lang="ru-RU" sz="2000" dirty="0">
                <a:solidFill>
                  <a:schemeClr val="tx1"/>
                </a:solidFill>
              </a:rPr>
              <a:t>учебно-научной лаборатории «Физика мерзлых пород»;</a:t>
            </a:r>
          </a:p>
          <a:p>
            <a:pPr marL="900000" indent="-514350">
              <a:spcBef>
                <a:spcPts val="0"/>
              </a:spcBef>
            </a:pPr>
            <a:r>
              <a:rPr 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научно-исследовательской лаборатории мониторинга и прогноза сейсмических событий;</a:t>
            </a:r>
          </a:p>
          <a:p>
            <a:pPr marL="900000" indent="-514350">
              <a:spcBef>
                <a:spcPts val="0"/>
              </a:spcBef>
            </a:pPr>
            <a:r>
              <a:rPr 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испытательной лаборатории «</a:t>
            </a:r>
            <a:r>
              <a:rPr lang="ru-RU" sz="20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Нерюнгристрой</a:t>
            </a:r>
            <a:r>
              <a:rPr 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»;</a:t>
            </a:r>
          </a:p>
          <a:p>
            <a:pPr marL="900000" indent="-514350">
              <a:spcBef>
                <a:spcPts val="0"/>
              </a:spcBef>
            </a:pPr>
            <a:r>
              <a:rPr 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учебно-научной лаборатории «</a:t>
            </a:r>
            <a:r>
              <a:rPr lang="ru-RU" sz="20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Геоэкологический</a:t>
            </a:r>
            <a:r>
              <a:rPr 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 мониторинг и инженерно-геологические изыскания».</a:t>
            </a:r>
          </a:p>
          <a:p>
            <a:pPr marL="56565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000" u="sng" dirty="0">
                <a:solidFill>
                  <a:schemeClr val="tx1"/>
                </a:solidFill>
                <a:cs typeface="Times New Roman" panose="02020603050405020304" pitchFamily="18" charset="0"/>
              </a:rPr>
              <a:t>Постановили:</a:t>
            </a:r>
            <a:r>
              <a:rPr 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 признать работу удовлетворительной.</a:t>
            </a:r>
            <a:endParaRPr lang="ru-RU" sz="1050" dirty="0">
              <a:solidFill>
                <a:schemeClr val="tx1"/>
              </a:solidFill>
            </a:endParaRPr>
          </a:p>
          <a:p>
            <a:pPr marL="109728" indent="0" algn="l">
              <a:spcAft>
                <a:spcPts val="600"/>
              </a:spcAft>
              <a:buNone/>
            </a:pP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21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713788" cy="1209675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2023</a:t>
            </a:r>
            <a:r>
              <a:rPr lang="en-US" sz="1800" b="1" u="sng" dirty="0" smtClean="0">
                <a:solidFill>
                  <a:schemeClr val="tx1"/>
                </a:solidFill>
              </a:rPr>
              <a:t> </a:t>
            </a:r>
            <a:r>
              <a:rPr lang="ru-RU" sz="1800" b="1" u="sng" dirty="0" smtClean="0">
                <a:solidFill>
                  <a:schemeClr val="tx1"/>
                </a:solidFill>
              </a:rPr>
              <a:t>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конференций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287338" y="1484314"/>
            <a:ext cx="8317110" cy="5257054"/>
          </a:xfrm>
        </p:spPr>
        <p:txBody>
          <a:bodyPr>
            <a:normAutofit fontScale="77500" lnSpcReduction="20000"/>
          </a:bodyPr>
          <a:lstStyle/>
          <a:p>
            <a:pPr marL="360000" indent="-514350">
              <a:spcBef>
                <a:spcPts val="0"/>
              </a:spcBef>
              <a:buClr>
                <a:schemeClr val="tx1"/>
              </a:buClr>
              <a:buAutoNum type="arabicPeriod"/>
            </a:pPr>
            <a:r>
              <a:rPr lang="ru-RU" sz="2200" b="1" dirty="0" smtClean="0">
                <a:solidFill>
                  <a:srgbClr val="FF0000"/>
                </a:solidFill>
              </a:rPr>
              <a:t>О сроках, формате проведения, секциях 23-й </a:t>
            </a:r>
            <a:r>
              <a:rPr lang="ru-RU" sz="2200" b="1" dirty="0">
                <a:solidFill>
                  <a:srgbClr val="FF0000"/>
                </a:solidFill>
              </a:rPr>
              <a:t>Всероссийской научно-практической конференции молодых ученых, аспирантов и студентов в г. Нерюнгри </a:t>
            </a:r>
            <a:r>
              <a:rPr lang="ru-RU" sz="2200" dirty="0" smtClean="0">
                <a:solidFill>
                  <a:srgbClr val="FF0000"/>
                </a:solidFill>
              </a:rPr>
              <a:t>(</a:t>
            </a:r>
            <a:r>
              <a:rPr lang="ru-RU" sz="2200" u="sng" dirty="0" smtClean="0">
                <a:solidFill>
                  <a:srgbClr val="FF0000"/>
                </a:solidFill>
              </a:rPr>
              <a:t>Постановили</a:t>
            </a:r>
            <a:r>
              <a:rPr lang="ru-RU" sz="2200" dirty="0" smtClean="0">
                <a:solidFill>
                  <a:srgbClr val="FF0000"/>
                </a:solidFill>
              </a:rPr>
              <a:t>: срок проведения конференции - вторая половина октября 2023г., формат проведения очно-заочный, платформа для заочного участия – </a:t>
            </a:r>
            <a:r>
              <a:rPr lang="en-US" sz="2200" dirty="0" smtClean="0">
                <a:solidFill>
                  <a:srgbClr val="FF0000"/>
                </a:solidFill>
              </a:rPr>
              <a:t>Webinar</a:t>
            </a:r>
            <a:r>
              <a:rPr lang="ru-RU" sz="2200" dirty="0" smtClean="0">
                <a:solidFill>
                  <a:srgbClr val="FF0000"/>
                </a:solidFill>
              </a:rPr>
              <a:t>, отказ об организации секции «Биологические, химические науки. Спортивные науки и ЗОЖ» (протокол №1 от 24.01.2023г.)).</a:t>
            </a:r>
          </a:p>
          <a:p>
            <a:pPr marL="360000" indent="-514350">
              <a:spcBef>
                <a:spcPts val="600"/>
              </a:spcBef>
              <a:buClrTx/>
              <a:buAutoNum type="arabicPeriod"/>
            </a:pPr>
            <a:r>
              <a:rPr lang="ru-RU" sz="2200" b="1" dirty="0" smtClean="0">
                <a:solidFill>
                  <a:schemeClr val="tx1"/>
                </a:solidFill>
              </a:rPr>
              <a:t>Об утверждении первого информационного письма 23-й Всероссийской научно-практической конференции молодых ученых, аспирантов и студентов в г. Нерюнгри, посвященной памяти первого Президента РС (Я) М.Е. Николаева </a:t>
            </a:r>
            <a:r>
              <a:rPr lang="ru-RU" sz="2100" dirty="0" smtClean="0">
                <a:solidFill>
                  <a:schemeClr val="tx1"/>
                </a:solidFill>
              </a:rPr>
              <a:t>(</a:t>
            </a:r>
            <a:r>
              <a:rPr lang="ru-RU" sz="22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2200" dirty="0" smtClean="0">
                <a:solidFill>
                  <a:schemeClr val="tx1"/>
                </a:solidFill>
              </a:rPr>
              <a:t>: утвердить первое информационное письмо 23 ВНПК (протокол №5 от 20.04.2023г</a:t>
            </a:r>
            <a:r>
              <a:rPr lang="ru-RU" sz="2100" dirty="0" smtClean="0">
                <a:solidFill>
                  <a:schemeClr val="tx1"/>
                </a:solidFill>
              </a:rPr>
              <a:t>.)).</a:t>
            </a:r>
          </a:p>
          <a:p>
            <a:pPr marL="360000" indent="-514350">
              <a:spcBef>
                <a:spcPts val="600"/>
              </a:spcBef>
              <a:buClr>
                <a:schemeClr val="tx1"/>
              </a:buClr>
              <a:buAutoNum type="arabicPeriod"/>
            </a:pPr>
            <a:r>
              <a:rPr lang="ru-RU" sz="2200" b="1" dirty="0" smtClean="0">
                <a:solidFill>
                  <a:schemeClr val="tx1"/>
                </a:solidFill>
              </a:rPr>
              <a:t>Об утверждении информационного письма, положения, </a:t>
            </a:r>
            <a:r>
              <a:rPr lang="en-US" sz="2200" b="1" dirty="0" smtClean="0">
                <a:solidFill>
                  <a:schemeClr val="tx1"/>
                </a:solidFill>
              </a:rPr>
              <a:t>XIV</a:t>
            </a:r>
            <a:r>
              <a:rPr lang="ru-RU" sz="2200" b="1" dirty="0" smtClean="0">
                <a:solidFill>
                  <a:schemeClr val="tx1"/>
                </a:solidFill>
              </a:rPr>
              <a:t> региональной НПК, посвященной году педагога и наставника в России «Психолого-педагогическое сопровождение участников образовательного процесса: Психология. Педагогика. Общество» (25.03.2023г.) </a:t>
            </a:r>
            <a:r>
              <a:rPr lang="ru-RU" sz="2200" u="sng" dirty="0" smtClean="0">
                <a:solidFill>
                  <a:schemeClr val="tx1"/>
                </a:solidFill>
              </a:rPr>
              <a:t>(</a:t>
            </a:r>
            <a:r>
              <a:rPr lang="ru-RU" sz="2200" b="1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2200" b="1" u="sng" dirty="0">
                <a:solidFill>
                  <a:schemeClr val="tx1"/>
                </a:solidFill>
              </a:rPr>
              <a:t>:</a:t>
            </a:r>
            <a:r>
              <a:rPr lang="ru-RU" sz="2200" b="1" dirty="0">
                <a:solidFill>
                  <a:schemeClr val="tx1"/>
                </a:solidFill>
              </a:rPr>
              <a:t> </a:t>
            </a:r>
            <a:r>
              <a:rPr lang="ru-RU" sz="2200" dirty="0" smtClean="0">
                <a:solidFill>
                  <a:schemeClr val="tx1"/>
                </a:solidFill>
              </a:rPr>
              <a:t>утвердить информационное письмо и положение).</a:t>
            </a:r>
          </a:p>
          <a:p>
            <a:pPr marL="360000" indent="-514350">
              <a:spcBef>
                <a:spcPts val="600"/>
              </a:spcBef>
              <a:buClr>
                <a:schemeClr val="tx1"/>
              </a:buClr>
              <a:buAutoNum type="arabicPeriod"/>
            </a:pPr>
            <a:r>
              <a:rPr lang="ru-RU" sz="2200" b="1" dirty="0" smtClean="0">
                <a:solidFill>
                  <a:schemeClr val="tx1"/>
                </a:solidFill>
              </a:rPr>
              <a:t>Об утверждении информационного письма, положения, региональной научно-практической конференции «Развитие науки и практики в условиях трансформационных процессов»</a:t>
            </a:r>
            <a:r>
              <a:rPr lang="ru-RU" sz="2200" dirty="0" smtClean="0">
                <a:solidFill>
                  <a:schemeClr val="tx1"/>
                </a:solidFill>
              </a:rPr>
              <a:t> (18 ноября 2023г.). (</a:t>
            </a:r>
            <a:r>
              <a:rPr lang="ru-RU" sz="2200" u="sng" dirty="0" smtClean="0">
                <a:solidFill>
                  <a:schemeClr val="tx1"/>
                </a:solidFill>
              </a:rPr>
              <a:t>Постановили:</a:t>
            </a:r>
            <a:r>
              <a:rPr lang="ru-RU" sz="2200" dirty="0" smtClean="0">
                <a:solidFill>
                  <a:schemeClr val="tx1"/>
                </a:solidFill>
              </a:rPr>
              <a:t> утвердить информационное письмо и положение).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1535012" cy="134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38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3725"/>
            <a:ext cx="8928100" cy="1221059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2023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 приведение в соответствие </a:t>
            </a:r>
            <a:b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нормативам документов</a:t>
            </a:r>
            <a:endParaRPr lang="ru-RU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467544" y="1628800"/>
            <a:ext cx="8064896" cy="4824388"/>
          </a:xfrm>
        </p:spPr>
        <p:txBody>
          <a:bodyPr>
            <a:noAutofit/>
          </a:bodyPr>
          <a:lstStyle/>
          <a:p>
            <a:pPr marL="432000" indent="-396000">
              <a:spcBef>
                <a:spcPts val="600"/>
              </a:spcBef>
              <a:buAutoNum type="arabicPeriod"/>
            </a:pPr>
            <a:r>
              <a:rPr lang="ru-RU" sz="1900" b="1" dirty="0">
                <a:solidFill>
                  <a:schemeClr val="tx1"/>
                </a:solidFill>
              </a:rPr>
              <a:t>Утверждение плана работы НТС ТИ (ф) СВФУ на </a:t>
            </a:r>
            <a:r>
              <a:rPr lang="ru-RU" sz="1900" b="1" dirty="0" smtClean="0">
                <a:solidFill>
                  <a:schemeClr val="tx1"/>
                </a:solidFill>
              </a:rPr>
              <a:t>2023 г.               </a:t>
            </a:r>
            <a:r>
              <a:rPr lang="ru-RU" sz="1900" u="sng" dirty="0" smtClean="0">
                <a:solidFill>
                  <a:schemeClr val="tx1"/>
                </a:solidFill>
              </a:rPr>
              <a:t>Постановили: </a:t>
            </a:r>
            <a:r>
              <a:rPr lang="ru-RU" sz="1900" dirty="0" smtClean="0">
                <a:solidFill>
                  <a:schemeClr val="tx1"/>
                </a:solidFill>
              </a:rPr>
              <a:t>утвердить, в вопросах «Разное» по необходимости включать вопросы по достижению целевых показателей, в соответствии с Программой развития. 									Грант директора расширить присутствием тематикой работ по техническим заданиям, ориентированным на решение целевых задач НТИ, с возможностью привлечения сторонних исполнителей. Руководство работ осуществлять представителями института, тематика работ должна соответствовать «Программе развития».</a:t>
            </a:r>
          </a:p>
          <a:p>
            <a:pPr marL="432000" indent="-396000">
              <a:spcBef>
                <a:spcPts val="600"/>
              </a:spcBef>
              <a:buAutoNum type="arabicPeriod"/>
            </a:pPr>
            <a:r>
              <a:rPr lang="ru-RU" sz="19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Утверждение ключевых показателей эффективности</a:t>
            </a:r>
            <a:r>
              <a:rPr lang="ru-RU" sz="1900" b="1" dirty="0" smtClean="0">
                <a:solidFill>
                  <a:schemeClr val="tx1"/>
                </a:solidFill>
              </a:rPr>
              <a:t>.                                    </a:t>
            </a:r>
            <a:r>
              <a:rPr lang="ru-RU" sz="1900" u="sng" dirty="0" smtClean="0">
                <a:solidFill>
                  <a:schemeClr val="tx1"/>
                </a:solidFill>
              </a:rPr>
              <a:t>Постановили:</a:t>
            </a:r>
            <a:r>
              <a:rPr lang="ru-RU" sz="1900" dirty="0" smtClean="0">
                <a:solidFill>
                  <a:schemeClr val="tx1"/>
                </a:solidFill>
              </a:rPr>
              <a:t> утвердить </a:t>
            </a:r>
            <a:r>
              <a:rPr lang="ru-RU" sz="1900" dirty="0">
                <a:solidFill>
                  <a:schemeClr val="tx1"/>
                </a:solidFill>
              </a:rPr>
              <a:t>ключевые показатели эффективности деятельности ТИ (ф) СВФУ согласно приказа ректора СВФУ </a:t>
            </a:r>
            <a:r>
              <a:rPr lang="ru-RU" sz="1900" dirty="0" smtClean="0">
                <a:solidFill>
                  <a:schemeClr val="tx1"/>
                </a:solidFill>
              </a:rPr>
              <a:t>431-ОД </a:t>
            </a:r>
            <a:r>
              <a:rPr lang="ru-RU" sz="1900" dirty="0">
                <a:solidFill>
                  <a:schemeClr val="tx1"/>
                </a:solidFill>
              </a:rPr>
              <a:t>от </a:t>
            </a:r>
            <a:r>
              <a:rPr lang="ru-RU" sz="1900" dirty="0" smtClean="0">
                <a:solidFill>
                  <a:schemeClr val="tx1"/>
                </a:solidFill>
              </a:rPr>
              <a:t>25.04.2023г. и 597-ОД от 07.06.2023 (о внесении изменений в приказ 431-ОД)</a:t>
            </a:r>
          </a:p>
        </p:txBody>
      </p:sp>
      <p:pic>
        <p:nvPicPr>
          <p:cNvPr id="4" name="Рисунок 3" descr="http://www.thg.ru/technews/images/documents_rus-06041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67" y="263724"/>
            <a:ext cx="2111585" cy="1365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5283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8354889" cy="1320800"/>
          </a:xfrm>
        </p:spPr>
        <p:txBody>
          <a:bodyPr>
            <a:normAutofit/>
          </a:bodyPr>
          <a:lstStyle/>
          <a:p>
            <a:pPr algn="r"/>
            <a:r>
              <a:rPr lang="ru-RU" sz="1800" b="1" u="sng" dirty="0">
                <a:solidFill>
                  <a:schemeClr val="tx1"/>
                </a:solidFill>
              </a:rPr>
              <a:t>Вопросы, рассматриваемые НТС в 2023 г</a:t>
            </a:r>
            <a:r>
              <a:rPr lang="ru-RU" sz="1800" b="1" dirty="0">
                <a:solidFill>
                  <a:schemeClr val="tx1"/>
                </a:solidFill>
              </a:rPr>
              <a:t>.</a:t>
            </a:r>
            <a:r>
              <a:rPr lang="ru-RU" sz="1800" dirty="0">
                <a:solidFill>
                  <a:schemeClr val="tx1"/>
                </a:solidFill>
              </a:rPr>
              <a:t/>
            </a:r>
            <a:br>
              <a:rPr lang="ru-RU" sz="1800" dirty="0">
                <a:solidFill>
                  <a:schemeClr val="tx1"/>
                </a:solidFill>
              </a:rPr>
            </a:b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 приведение в соответствие </a:t>
            </a:r>
            <a:b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нормативам документов</a:t>
            </a:r>
            <a:endParaRPr lang="ru-RU" sz="2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160590"/>
            <a:ext cx="8496944" cy="3880773"/>
          </a:xfrm>
        </p:spPr>
        <p:txBody>
          <a:bodyPr/>
          <a:lstStyle/>
          <a:p>
            <a:pPr lvl="1" indent="-342900">
              <a:buFont typeface="+mj-lt"/>
              <a:buAutoNum type="arabicPeriod" startAt="3"/>
            </a:pPr>
            <a:r>
              <a:rPr lang="ru-RU" sz="1800" b="1" dirty="0" smtClean="0">
                <a:solidFill>
                  <a:schemeClr val="tx1"/>
                </a:solidFill>
              </a:rPr>
              <a:t>Оптимизация </a:t>
            </a:r>
            <a:r>
              <a:rPr lang="ru-RU" sz="1800" b="1" dirty="0">
                <a:solidFill>
                  <a:schemeClr val="tx1"/>
                </a:solidFill>
              </a:rPr>
              <a:t>документооборота, введение новой документации отдела </a:t>
            </a:r>
            <a:r>
              <a:rPr lang="ru-RU" sz="1800" b="1" dirty="0" err="1">
                <a:solidFill>
                  <a:schemeClr val="tx1"/>
                </a:solidFill>
              </a:rPr>
              <a:t>НИиИД</a:t>
            </a:r>
            <a:r>
              <a:rPr lang="ru-RU" sz="1800" b="1" dirty="0">
                <a:solidFill>
                  <a:schemeClr val="tx1"/>
                </a:solidFill>
              </a:rPr>
              <a:t>:</a:t>
            </a:r>
            <a:r>
              <a:rPr lang="ru-RU" sz="1800" dirty="0">
                <a:solidFill>
                  <a:schemeClr val="tx1"/>
                </a:solidFill>
              </a:rPr>
              <a:t> изменение формы бланков по отчетам и планам (добавление различного рода классификаторов, которые применяются и к статьям, и к договорам); работа по документообороту между отделом </a:t>
            </a:r>
            <a:r>
              <a:rPr lang="ru-RU" sz="1800" dirty="0" err="1">
                <a:solidFill>
                  <a:schemeClr val="tx1"/>
                </a:solidFill>
              </a:rPr>
              <a:t>НИиИД</a:t>
            </a:r>
            <a:r>
              <a:rPr lang="ru-RU" sz="1800" dirty="0">
                <a:solidFill>
                  <a:schemeClr val="tx1"/>
                </a:solidFill>
              </a:rPr>
              <a:t> и структурными подразделениями через папки обмена отчетов НИР; введение понятие индивидуальные карты, характеристики договоров – к каждому договору, будет прикладываться индивидуальная карта, в которой будет содержаться информация по всем классификациям, которые применяются в данное время. 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4" name="Рисунок 3" descr="http://www.thg.ru/technews/images/documents_rus-06041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33" y="587462"/>
            <a:ext cx="2111585" cy="1365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24096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928100" cy="1209675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2023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>Публикационная активность сотрудников 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и </a:t>
            </a:r>
            <a:r>
              <a:rPr lang="ru-RU" sz="2400" b="1" dirty="0">
                <a:solidFill>
                  <a:schemeClr val="tx1"/>
                </a:solidFill>
              </a:rPr>
              <a:t>издательская </a:t>
            </a:r>
            <a:r>
              <a:rPr lang="ru-RU" sz="2400" b="1" dirty="0" smtClean="0">
                <a:solidFill>
                  <a:schemeClr val="tx1"/>
                </a:solidFill>
              </a:rPr>
              <a:t>деятельность 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107502" y="1557338"/>
            <a:ext cx="8820598" cy="5112022"/>
          </a:xfrm>
        </p:spPr>
        <p:txBody>
          <a:bodyPr>
            <a:noAutofit/>
          </a:bodyPr>
          <a:lstStyle/>
          <a:p>
            <a:pPr marL="457200" indent="-457200">
              <a:buClrTx/>
              <a:buFont typeface="+mj-lt"/>
              <a:buAutoNum type="arabicPeriod"/>
            </a:pPr>
            <a:r>
              <a:rPr lang="ru-RU" sz="1900" b="1" dirty="0" smtClean="0">
                <a:solidFill>
                  <a:schemeClr val="tx1"/>
                </a:solidFill>
              </a:rPr>
              <a:t>О рекомендации к размещению на сайте ТИ (ф) СВФУ сборника </a:t>
            </a:r>
            <a:r>
              <a:rPr lang="ru-RU" sz="1800" dirty="0">
                <a:solidFill>
                  <a:schemeClr val="tx1"/>
                </a:solidFill>
              </a:rPr>
              <a:t>материалов региональной научно-практической конференции, прошедшей </a:t>
            </a:r>
            <a:r>
              <a:rPr lang="ru-RU" sz="1800" dirty="0" smtClean="0">
                <a:solidFill>
                  <a:schemeClr val="tx1"/>
                </a:solidFill>
              </a:rPr>
              <a:t>26 </a:t>
            </a:r>
            <a:r>
              <a:rPr lang="ru-RU" sz="1800" dirty="0">
                <a:solidFill>
                  <a:schemeClr val="tx1"/>
                </a:solidFill>
              </a:rPr>
              <a:t>ноября </a:t>
            </a:r>
            <a:r>
              <a:rPr lang="ru-RU" sz="1800" dirty="0" smtClean="0">
                <a:solidFill>
                  <a:schemeClr val="tx1"/>
                </a:solidFill>
              </a:rPr>
              <a:t>2022г</a:t>
            </a:r>
            <a:r>
              <a:rPr lang="ru-RU" sz="1800" dirty="0">
                <a:solidFill>
                  <a:schemeClr val="tx1"/>
                </a:solidFill>
              </a:rPr>
              <a:t>. </a:t>
            </a:r>
            <a:r>
              <a:rPr lang="ru-RU" sz="1800" dirty="0" smtClean="0">
                <a:solidFill>
                  <a:schemeClr val="tx1"/>
                </a:solidFill>
              </a:rPr>
              <a:t>«Научно-методические аспекты интеграционных процессов в науке и образовании», с присвоением выходных данных. (</a:t>
            </a:r>
            <a:r>
              <a:rPr lang="ru-RU" sz="18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1800" dirty="0" smtClean="0">
                <a:solidFill>
                  <a:schemeClr val="tx1"/>
                </a:solidFill>
              </a:rPr>
              <a:t>: разместить на сайте ТИ (ф) СВФУ сборник </a:t>
            </a:r>
            <a:r>
              <a:rPr lang="ru-RU" dirty="0">
                <a:solidFill>
                  <a:schemeClr val="tx1"/>
                </a:solidFill>
              </a:rPr>
              <a:t>материалов конференции и присвоить выходные </a:t>
            </a:r>
            <a:r>
              <a:rPr lang="ru-RU" dirty="0" smtClean="0">
                <a:solidFill>
                  <a:schemeClr val="tx1"/>
                </a:solidFill>
              </a:rPr>
              <a:t>данные)</a:t>
            </a:r>
            <a:r>
              <a:rPr lang="ru-RU" sz="1900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buClrTx/>
              <a:buFont typeface="+mj-lt"/>
              <a:buAutoNum type="arabicPeriod"/>
            </a:pPr>
            <a:r>
              <a:rPr lang="ru-RU" sz="1900" b="1" dirty="0" smtClean="0">
                <a:solidFill>
                  <a:schemeClr val="tx1"/>
                </a:solidFill>
              </a:rPr>
              <a:t>О </a:t>
            </a:r>
            <a:r>
              <a:rPr lang="ru-RU" sz="1900" b="1" dirty="0">
                <a:solidFill>
                  <a:schemeClr val="tx1"/>
                </a:solidFill>
              </a:rPr>
              <a:t>рекомендации к размещению на сайте </a:t>
            </a:r>
            <a:r>
              <a:rPr lang="ru-RU" sz="1800" dirty="0">
                <a:solidFill>
                  <a:schemeClr val="tx1"/>
                </a:solidFill>
              </a:rPr>
              <a:t>ТИ (ф) </a:t>
            </a:r>
            <a:r>
              <a:rPr lang="ru-RU" sz="1800" dirty="0" smtClean="0">
                <a:solidFill>
                  <a:schemeClr val="tx1"/>
                </a:solidFill>
              </a:rPr>
              <a:t>СВФУ сборника </a:t>
            </a:r>
            <a:r>
              <a:rPr lang="ru-RU" sz="1800" dirty="0">
                <a:solidFill>
                  <a:schemeClr val="tx1"/>
                </a:solidFill>
              </a:rPr>
              <a:t>материалов </a:t>
            </a:r>
            <a:r>
              <a:rPr lang="en-US" sz="1800" dirty="0" smtClean="0">
                <a:solidFill>
                  <a:schemeClr val="tx1"/>
                </a:solidFill>
              </a:rPr>
              <a:t>XIV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региональной научно-практической </a:t>
            </a:r>
            <a:r>
              <a:rPr lang="ru-RU" sz="1800" dirty="0" smtClean="0">
                <a:solidFill>
                  <a:schemeClr val="tx1"/>
                </a:solidFill>
              </a:rPr>
              <a:t>конференции</a:t>
            </a:r>
            <a:r>
              <a:rPr lang="ru-RU" dirty="0" smtClean="0">
                <a:solidFill>
                  <a:schemeClr val="tx1"/>
                </a:solidFill>
              </a:rPr>
              <a:t>, посвященной году педагога и наставника в России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«Психолого-педагогическое сопровождение участников образовательного процесса: </a:t>
            </a:r>
            <a:r>
              <a:rPr lang="ru-RU" sz="1800" dirty="0" smtClean="0">
                <a:solidFill>
                  <a:schemeClr val="tx1"/>
                </a:solidFill>
              </a:rPr>
              <a:t>Психология. Педагогика. Общество», с присвоением выходных данных </a:t>
            </a:r>
            <a:r>
              <a:rPr lang="ru-RU" sz="1800" dirty="0">
                <a:solidFill>
                  <a:schemeClr val="tx1"/>
                </a:solidFill>
              </a:rPr>
              <a:t>(</a:t>
            </a:r>
            <a:r>
              <a:rPr lang="ru-RU" sz="1800" dirty="0" smtClean="0">
                <a:solidFill>
                  <a:schemeClr val="tx1"/>
                </a:solidFill>
              </a:rPr>
              <a:t>18 ноября 2023 г).</a:t>
            </a:r>
            <a:r>
              <a:rPr lang="ru-RU" sz="1800" b="1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(</a:t>
            </a:r>
            <a:r>
              <a:rPr lang="ru-RU" sz="18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1800" dirty="0">
                <a:solidFill>
                  <a:schemeClr val="tx1"/>
                </a:solidFill>
              </a:rPr>
              <a:t>: </a:t>
            </a:r>
            <a:r>
              <a:rPr lang="ru-RU" sz="1800" dirty="0" smtClean="0">
                <a:solidFill>
                  <a:schemeClr val="tx1"/>
                </a:solidFill>
              </a:rPr>
              <a:t>присвоить выходные данные сборнику и разместить </a:t>
            </a:r>
            <a:r>
              <a:rPr lang="ru-RU" sz="1800" dirty="0">
                <a:solidFill>
                  <a:schemeClr val="tx1"/>
                </a:solidFill>
              </a:rPr>
              <a:t>на сайте института</a:t>
            </a:r>
            <a:r>
              <a:rPr lang="ru-RU" sz="1800" dirty="0" smtClean="0">
                <a:solidFill>
                  <a:schemeClr val="tx1"/>
                </a:solidFill>
              </a:rPr>
              <a:t>).</a:t>
            </a:r>
            <a:endParaRPr lang="ru-RU" sz="19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ttp://strategy2050.kz/storage/realise/83/aa/6f/d8/39/83aa6fd839f4c6242a16605c7b36571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87" y="22810"/>
            <a:ext cx="2080449" cy="12459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7927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260649"/>
            <a:ext cx="741682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u="sng" dirty="0"/>
              <a:t>Вопросы, рассматриваемые НТС в </a:t>
            </a:r>
            <a:r>
              <a:rPr lang="ru-RU" b="1" u="sng" dirty="0" smtClean="0"/>
              <a:t>2023 </a:t>
            </a:r>
            <a:r>
              <a:rPr lang="ru-RU" b="1" u="sng" dirty="0"/>
              <a:t>г</a:t>
            </a:r>
            <a:r>
              <a:rPr lang="ru-RU" b="1" dirty="0"/>
              <a:t>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700" b="1" dirty="0"/>
              <a:t>Публикационная активность сотрудников и издательская деятельность</a:t>
            </a:r>
            <a:endParaRPr lang="ru-RU" sz="27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556792"/>
            <a:ext cx="9144000" cy="5232202"/>
          </a:xfrm>
          <a:prstGeom prst="rect">
            <a:avLst/>
          </a:prstGeom>
        </p:spPr>
        <p:txBody>
          <a:bodyPr wrap="square" lIns="108000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eriod" startAt="3"/>
            </a:pPr>
            <a:r>
              <a:rPr lang="ru-RU" b="1" dirty="0" smtClean="0"/>
              <a:t>О количестве печатного объема </a:t>
            </a:r>
            <a:r>
              <a:rPr lang="ru-RU" dirty="0" smtClean="0"/>
              <a:t>программ 23 </a:t>
            </a:r>
            <a:r>
              <a:rPr lang="ru-RU" dirty="0"/>
              <a:t>Всероссийской научно-практической конференции молодых ученых, аспирантов и студентов, с международным участием в г. Нерюнгри, посвященной </a:t>
            </a:r>
            <a:r>
              <a:rPr lang="ru-RU" dirty="0" smtClean="0"/>
              <a:t>памяти первого Президента М.Е. Николаева, 26-28 </a:t>
            </a:r>
            <a:r>
              <a:rPr lang="ru-RU" dirty="0"/>
              <a:t>октября </a:t>
            </a:r>
            <a:r>
              <a:rPr lang="ru-RU" dirty="0" smtClean="0"/>
              <a:t>2023 </a:t>
            </a:r>
            <a:r>
              <a:rPr lang="ru-RU" dirty="0"/>
              <a:t>года, </a:t>
            </a:r>
            <a:r>
              <a:rPr lang="ru-RU" dirty="0" smtClean="0"/>
              <a:t>для удобства работы членов экспертных комиссий (</a:t>
            </a:r>
            <a:r>
              <a:rPr lang="ru-RU" u="sng" dirty="0" smtClean="0"/>
              <a:t>Постановили:</a:t>
            </a:r>
            <a:r>
              <a:rPr lang="ru-RU" dirty="0" smtClean="0"/>
              <a:t> количество печатного объема программ 23 ВНПК – 30 экземпляров).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 startAt="3"/>
            </a:pPr>
            <a:r>
              <a:rPr lang="ru-RU" b="1" dirty="0" smtClean="0"/>
              <a:t>О </a:t>
            </a:r>
            <a:r>
              <a:rPr lang="ru-RU" b="1" dirty="0"/>
              <a:t>рекомендации к </a:t>
            </a:r>
            <a:r>
              <a:rPr lang="ru-RU" b="1" dirty="0" smtClean="0"/>
              <a:t>изданию в издательстве СВФУ и размещению </a:t>
            </a:r>
            <a:r>
              <a:rPr lang="ru-RU" b="1" dirty="0"/>
              <a:t>на сайте </a:t>
            </a:r>
            <a:r>
              <a:rPr lang="ru-RU" b="1" dirty="0" smtClean="0"/>
              <a:t>  </a:t>
            </a:r>
            <a:r>
              <a:rPr lang="en-US" b="1" dirty="0" smtClean="0"/>
              <a:t>e-library</a:t>
            </a:r>
            <a:r>
              <a:rPr lang="ru-RU" dirty="0" smtClean="0"/>
              <a:t> (с индексацией РИНЦ), с присвоению </a:t>
            </a:r>
            <a:r>
              <a:rPr lang="ru-RU" dirty="0"/>
              <a:t>выходных </a:t>
            </a:r>
            <a:r>
              <a:rPr lang="ru-RU" dirty="0" smtClean="0"/>
              <a:t>данных, номера </a:t>
            </a:r>
            <a:r>
              <a:rPr lang="en-US" dirty="0" smtClean="0"/>
              <a:t>ISBN</a:t>
            </a:r>
            <a:r>
              <a:rPr lang="ru-RU" dirty="0" smtClean="0"/>
              <a:t>, </a:t>
            </a:r>
            <a:r>
              <a:rPr lang="ru-RU" dirty="0"/>
              <a:t>сборнику материалов </a:t>
            </a:r>
            <a:r>
              <a:rPr lang="ru-RU" dirty="0" smtClean="0"/>
              <a:t>23 Всероссийской научно-практической конференции </a:t>
            </a:r>
            <a:r>
              <a:rPr lang="ru-RU" dirty="0"/>
              <a:t>молодых ученых, аспирантов и </a:t>
            </a:r>
            <a:r>
              <a:rPr lang="ru-RU" dirty="0" smtClean="0"/>
              <a:t>студентов, с </a:t>
            </a:r>
            <a:r>
              <a:rPr lang="ru-RU" dirty="0"/>
              <a:t>международным участием в г. Нерюнгри, </a:t>
            </a:r>
            <a:r>
              <a:rPr lang="ru-RU" dirty="0" smtClean="0"/>
              <a:t>посвященной памяти первого Президента РС(Я) М.Е. Николаева (</a:t>
            </a:r>
            <a:r>
              <a:rPr lang="ru-RU" u="sng" dirty="0" smtClean="0"/>
              <a:t>Постановили</a:t>
            </a:r>
            <a:r>
              <a:rPr lang="ru-RU" dirty="0"/>
              <a:t>: присвоить выходные данные </a:t>
            </a:r>
            <a:r>
              <a:rPr lang="ru-RU" dirty="0" smtClean="0"/>
              <a:t>сборнику, издать </a:t>
            </a:r>
            <a:r>
              <a:rPr lang="ru-RU" dirty="0"/>
              <a:t>и разместить на сайте института </a:t>
            </a:r>
            <a:r>
              <a:rPr lang="ru-RU" dirty="0" smtClean="0"/>
              <a:t>и </a:t>
            </a:r>
            <a:r>
              <a:rPr lang="en-US" dirty="0" smtClean="0"/>
              <a:t>e-library</a:t>
            </a:r>
            <a:r>
              <a:rPr lang="ru-RU" dirty="0" smtClean="0"/>
              <a:t> (с индексацией РИНЦ).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ru-RU" b="1" dirty="0" smtClean="0"/>
              <a:t>О </a:t>
            </a:r>
            <a:r>
              <a:rPr lang="ru-RU" b="1" dirty="0"/>
              <a:t>рекомендации к размещению на сайте </a:t>
            </a:r>
            <a:r>
              <a:rPr lang="ru-RU" dirty="0"/>
              <a:t>ТИ (ф) СВФУ, а также присвоению выходных </a:t>
            </a:r>
            <a:r>
              <a:rPr lang="ru-RU" dirty="0" smtClean="0"/>
              <a:t>данных, </a:t>
            </a:r>
            <a:r>
              <a:rPr lang="ru-RU" dirty="0"/>
              <a:t>сборнику материалов </a:t>
            </a:r>
            <a:r>
              <a:rPr lang="ru-RU" dirty="0" smtClean="0"/>
              <a:t>региональной </a:t>
            </a:r>
            <a:r>
              <a:rPr lang="ru-RU" dirty="0"/>
              <a:t>научно-практической конференции </a:t>
            </a:r>
            <a:r>
              <a:rPr lang="ru-RU" dirty="0" smtClean="0"/>
              <a:t>«Развитие науки и практики в условиях трансформационных процессов» </a:t>
            </a:r>
            <a:r>
              <a:rPr lang="ru-RU" dirty="0"/>
              <a:t>(</a:t>
            </a:r>
            <a:r>
              <a:rPr lang="ru-RU" dirty="0" smtClean="0"/>
              <a:t>18 ноября 2023 </a:t>
            </a:r>
            <a:r>
              <a:rPr lang="ru-RU" dirty="0"/>
              <a:t>г)</a:t>
            </a:r>
            <a:r>
              <a:rPr lang="ru-RU" b="1" dirty="0"/>
              <a:t> </a:t>
            </a:r>
            <a:r>
              <a:rPr lang="ru-RU" dirty="0"/>
              <a:t>(</a:t>
            </a:r>
            <a:r>
              <a:rPr lang="ru-RU" u="sng" dirty="0"/>
              <a:t>Постановили</a:t>
            </a:r>
            <a:r>
              <a:rPr lang="ru-RU" dirty="0"/>
              <a:t>: присвоить выходные данные сборнику и разместить на сайте </a:t>
            </a:r>
            <a:r>
              <a:rPr lang="ru-RU" dirty="0" smtClean="0"/>
              <a:t>института).</a:t>
            </a:r>
            <a:endParaRPr lang="ru-RU" dirty="0"/>
          </a:p>
        </p:txBody>
      </p:sp>
      <p:pic>
        <p:nvPicPr>
          <p:cNvPr id="5" name="Рисунок 4" descr="http://strategy2050.kz/storage/realise/83/aa/6f/d8/39/83aa6fd839f4c6242a16605c7b36571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9"/>
            <a:ext cx="1944623" cy="10439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9584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642350" cy="1138237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2023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Студенческая наука</a:t>
            </a:r>
            <a:r>
              <a:rPr lang="ru-RU" sz="2800" b="1" dirty="0" smtClean="0">
                <a:solidFill>
                  <a:schemeClr val="tx1"/>
                </a:solidFill>
              </a:rPr>
              <a:t>  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179512" y="2060575"/>
            <a:ext cx="8784976" cy="4681538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</a:rPr>
              <a:t>О </a:t>
            </a:r>
            <a:r>
              <a:rPr lang="ru-RU" b="1" dirty="0" smtClean="0">
                <a:solidFill>
                  <a:schemeClr val="tx1"/>
                </a:solidFill>
              </a:rPr>
              <a:t>утверждении состава конкурсной комиссии для проведения конкурса на соискание грантов </a:t>
            </a:r>
            <a:r>
              <a:rPr lang="ru-RU" b="1" dirty="0">
                <a:solidFill>
                  <a:schemeClr val="tx1"/>
                </a:solidFill>
              </a:rPr>
              <a:t>ТИ (ф) </a:t>
            </a:r>
            <a:r>
              <a:rPr lang="ru-RU" b="1" dirty="0" smtClean="0">
                <a:solidFill>
                  <a:schemeClr val="tx1"/>
                </a:solidFill>
              </a:rPr>
              <a:t>СВФУ по фундаментальным и прикладным научным исследованиям (для </a:t>
            </a:r>
            <a:r>
              <a:rPr lang="ru-RU" b="1" dirty="0">
                <a:solidFill>
                  <a:schemeClr val="tx1"/>
                </a:solidFill>
              </a:rPr>
              <a:t>студентов на </a:t>
            </a:r>
            <a:r>
              <a:rPr lang="ru-RU" b="1" dirty="0" smtClean="0">
                <a:solidFill>
                  <a:schemeClr val="tx1"/>
                </a:solidFill>
              </a:rPr>
              <a:t>2023 г.)</a:t>
            </a:r>
          </a:p>
          <a:p>
            <a:pPr marL="360000" indent="0"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Председатель:</a:t>
            </a:r>
            <a:endParaRPr lang="ru-RU" sz="1800" dirty="0">
              <a:solidFill>
                <a:schemeClr val="tx1"/>
              </a:solidFill>
            </a:endParaRPr>
          </a:p>
          <a:p>
            <a:pPr marL="540000" lvl="0"/>
            <a:r>
              <a:rPr lang="ru-RU" sz="1800" dirty="0" smtClean="0">
                <a:solidFill>
                  <a:schemeClr val="tx1"/>
                </a:solidFill>
              </a:rPr>
              <a:t>Гриб Н.Н., д-р. </a:t>
            </a:r>
            <a:r>
              <a:rPr lang="ru-RU" sz="1800" dirty="0" err="1">
                <a:solidFill>
                  <a:schemeClr val="tx1"/>
                </a:solidFill>
              </a:rPr>
              <a:t>техн</a:t>
            </a:r>
            <a:r>
              <a:rPr lang="ru-RU" sz="1800" dirty="0">
                <a:solidFill>
                  <a:schemeClr val="tx1"/>
                </a:solidFill>
              </a:rPr>
              <a:t>. н., </a:t>
            </a:r>
            <a:r>
              <a:rPr lang="ru-RU" sz="1800" dirty="0" smtClean="0">
                <a:solidFill>
                  <a:schemeClr val="tx1"/>
                </a:solidFill>
              </a:rPr>
              <a:t>профессор, академик АН РС(Я), зам. директора по научно-исследовательской работе;</a:t>
            </a:r>
          </a:p>
          <a:p>
            <a:pPr marL="360000" lvl="0" indent="0"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Члены экспертной комиссии:</a:t>
            </a:r>
            <a:endParaRPr lang="ru-RU" sz="1800" dirty="0">
              <a:solidFill>
                <a:schemeClr val="tx1"/>
              </a:solidFill>
            </a:endParaRPr>
          </a:p>
          <a:p>
            <a:pPr marL="540000" lvl="0"/>
            <a:r>
              <a:rPr lang="ru-RU" sz="1800" dirty="0" err="1" smtClean="0">
                <a:solidFill>
                  <a:schemeClr val="tx1"/>
                </a:solidFill>
              </a:rPr>
              <a:t>Ядреева</a:t>
            </a:r>
            <a:r>
              <a:rPr lang="ru-RU" sz="1800" dirty="0" smtClean="0">
                <a:solidFill>
                  <a:schemeClr val="tx1"/>
                </a:solidFill>
              </a:rPr>
              <a:t> Л.Д., зам. директора по учебной работе;</a:t>
            </a:r>
            <a:endParaRPr lang="ru-RU" sz="1800" dirty="0">
              <a:solidFill>
                <a:schemeClr val="tx1"/>
              </a:solidFill>
            </a:endParaRPr>
          </a:p>
          <a:p>
            <a:pPr marL="540000" lvl="0"/>
            <a:r>
              <a:rPr lang="ru-RU" sz="1800" dirty="0" smtClean="0">
                <a:solidFill>
                  <a:schemeClr val="tx1"/>
                </a:solidFill>
              </a:rPr>
              <a:t>Кузнецов П.Ю., к.г.-</a:t>
            </a:r>
            <a:r>
              <a:rPr lang="ru-RU" sz="1800" dirty="0" err="1" smtClean="0">
                <a:solidFill>
                  <a:schemeClr val="tx1"/>
                </a:solidFill>
              </a:rPr>
              <a:t>м.н</a:t>
            </a:r>
            <a:r>
              <a:rPr lang="ru-RU" sz="1800" dirty="0">
                <a:solidFill>
                  <a:schemeClr val="tx1"/>
                </a:solidFill>
              </a:rPr>
              <a:t>., </a:t>
            </a:r>
            <a:r>
              <a:rPr lang="ru-RU" sz="1800" dirty="0" smtClean="0">
                <a:solidFill>
                  <a:schemeClr val="tx1"/>
                </a:solidFill>
              </a:rPr>
              <a:t>доцент, зав. отдела </a:t>
            </a:r>
            <a:r>
              <a:rPr lang="ru-RU" sz="1800" dirty="0" err="1" smtClean="0">
                <a:solidFill>
                  <a:schemeClr val="tx1"/>
                </a:solidFill>
              </a:rPr>
              <a:t>НИиИД</a:t>
            </a:r>
            <a:r>
              <a:rPr lang="ru-RU" sz="1800" dirty="0" smtClean="0">
                <a:solidFill>
                  <a:schemeClr val="tx1"/>
                </a:solidFill>
              </a:rPr>
              <a:t>;</a:t>
            </a:r>
          </a:p>
          <a:p>
            <a:pPr marL="540000" lvl="0"/>
            <a:r>
              <a:rPr lang="ru-RU" sz="1800" dirty="0" err="1" smtClean="0">
                <a:solidFill>
                  <a:schemeClr val="tx1"/>
                </a:solidFill>
              </a:rPr>
              <a:t>Вычужина</a:t>
            </a:r>
            <a:r>
              <a:rPr lang="ru-RU" sz="1800" dirty="0" smtClean="0">
                <a:solidFill>
                  <a:schemeClr val="tx1"/>
                </a:solidFill>
              </a:rPr>
              <a:t> О.Т., зав. УМО;</a:t>
            </a:r>
          </a:p>
          <a:p>
            <a:pPr marL="540000" lvl="0"/>
            <a:r>
              <a:rPr lang="ru-RU" sz="1800" dirty="0" smtClean="0">
                <a:solidFill>
                  <a:schemeClr val="tx1"/>
                </a:solidFill>
              </a:rPr>
              <a:t>Кузнецова К.С., вед. специалист отдела </a:t>
            </a:r>
            <a:r>
              <a:rPr lang="ru-RU" sz="1800" dirty="0" err="1" smtClean="0">
                <a:solidFill>
                  <a:schemeClr val="tx1"/>
                </a:solidFill>
              </a:rPr>
              <a:t>НИиИД</a:t>
            </a:r>
            <a:r>
              <a:rPr lang="ru-RU" sz="1800" dirty="0" smtClean="0">
                <a:solidFill>
                  <a:schemeClr val="tx1"/>
                </a:solidFill>
              </a:rPr>
              <a:t> (секретарь). </a:t>
            </a:r>
          </a:p>
          <a:p>
            <a:pPr marL="0" lvl="0" indent="0" algn="just">
              <a:buNone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    </a:t>
            </a:r>
            <a:endParaRPr lang="ru-RU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 descr="http://nti.s-vfu.ru/img/nti.s-vfu.ru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736304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0419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642350" cy="1138237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2023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Студенческая наука</a:t>
            </a:r>
            <a:r>
              <a:rPr lang="ru-RU" sz="2800" b="1" dirty="0" smtClean="0">
                <a:solidFill>
                  <a:schemeClr val="tx1"/>
                </a:solidFill>
              </a:rPr>
              <a:t>  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179512" y="2060575"/>
            <a:ext cx="8462838" cy="46815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О </a:t>
            </a:r>
            <a:r>
              <a:rPr lang="ru-RU" b="1" dirty="0">
                <a:solidFill>
                  <a:schemeClr val="tx1"/>
                </a:solidFill>
              </a:rPr>
              <a:t>проведении конкурса грантов ТИ (ф) СВФУ для студентов </a:t>
            </a:r>
            <a:r>
              <a:rPr lang="ru-RU" b="1" dirty="0" smtClean="0">
                <a:solidFill>
                  <a:schemeClr val="tx1"/>
                </a:solidFill>
              </a:rPr>
              <a:t>в 2023г</a:t>
            </a:r>
            <a:r>
              <a:rPr lang="ru-RU" b="1" dirty="0">
                <a:solidFill>
                  <a:schemeClr val="tx1"/>
                </a:solidFill>
              </a:rPr>
              <a:t>. </a:t>
            </a:r>
            <a:r>
              <a:rPr lang="ru-RU" b="1" dirty="0" smtClean="0">
                <a:solidFill>
                  <a:schemeClr val="tx1"/>
                </a:solidFill>
              </a:rPr>
              <a:t>    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</a:rPr>
              <a:t>Созданы экспертные комиссии конкурса грантов ТИ (ф) СВФУ в 2023 г.</a:t>
            </a:r>
          </a:p>
          <a:p>
            <a:pPr marL="360000" indent="0">
              <a:spcBef>
                <a:spcPts val="600"/>
              </a:spcBef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по следующим направлениям: «</a:t>
            </a:r>
            <a:r>
              <a:rPr lang="ru-RU" sz="1800" dirty="0">
                <a:solidFill>
                  <a:schemeClr val="tx1"/>
                </a:solidFill>
              </a:rPr>
              <a:t>Технические науки</a:t>
            </a:r>
            <a:r>
              <a:rPr lang="ru-RU" sz="1800" dirty="0" smtClean="0">
                <a:solidFill>
                  <a:schemeClr val="tx1"/>
                </a:solidFill>
              </a:rPr>
              <a:t>»; «Горно-геологические науки»; «Естественные и точные науки»; «Гуманитарные науки» (</a:t>
            </a:r>
            <a:r>
              <a:rPr lang="ru-RU" dirty="0" smtClean="0">
                <a:solidFill>
                  <a:schemeClr val="tx1"/>
                </a:solidFill>
              </a:rPr>
              <a:t>приказ по ОД ТИ (ф) СВФУ).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60000" indent="0">
              <a:spcBef>
                <a:spcPts val="600"/>
              </a:spcBef>
              <a:buNone/>
            </a:pPr>
            <a:endParaRPr lang="ru-RU" sz="1800" dirty="0" smtClean="0">
              <a:solidFill>
                <a:schemeClr val="tx1"/>
              </a:solidFill>
            </a:endParaRPr>
          </a:p>
          <a:p>
            <a:pPr marL="360000" indent="0">
              <a:spcBef>
                <a:spcPts val="600"/>
              </a:spcBef>
              <a:buNone/>
            </a:pPr>
            <a:r>
              <a:rPr lang="ru-RU" dirty="0" smtClean="0">
                <a:solidFill>
                  <a:schemeClr val="tx1"/>
                </a:solidFill>
              </a:rPr>
              <a:t>Целевые задания, направленные на развитие системообразующей деятельности института, приняты</a:t>
            </a:r>
            <a:r>
              <a:rPr lang="ru-RU" dirty="0">
                <a:solidFill>
                  <a:schemeClr val="tx1"/>
                </a:solidFill>
              </a:rPr>
              <a:t>е</a:t>
            </a:r>
            <a:r>
              <a:rPr lang="ru-RU" dirty="0" smtClean="0">
                <a:solidFill>
                  <a:schemeClr val="tx1"/>
                </a:solidFill>
              </a:rPr>
              <a:t> на заседании НТС и утвержденные директором ТИ (ф) СВФУ регламентируются экспертными комиссиями (на каждое задание создана отдельная комиссия) (приказ по ОД ТИ (ф) СВФУ). </a:t>
            </a:r>
            <a:endParaRPr lang="ru-RU" sz="1800" dirty="0" smtClean="0">
              <a:solidFill>
                <a:schemeClr val="tx1"/>
              </a:solidFill>
            </a:endParaRPr>
          </a:p>
          <a:p>
            <a:endParaRPr lang="ru-RU" sz="1800" dirty="0">
              <a:solidFill>
                <a:schemeClr val="tx1"/>
              </a:solidFill>
            </a:endParaRPr>
          </a:p>
          <a:p>
            <a:pPr lvl="0"/>
            <a:endParaRPr lang="ru-RU" sz="1800" dirty="0">
              <a:solidFill>
                <a:schemeClr val="tx1"/>
              </a:solidFill>
            </a:endParaRPr>
          </a:p>
          <a:p>
            <a:pPr marL="0" lvl="0" indent="0">
              <a:buNone/>
            </a:pPr>
            <a:endParaRPr lang="ru-RU" sz="1800" dirty="0"/>
          </a:p>
          <a:p>
            <a:pPr marL="457200" indent="-457200">
              <a:buFont typeface="+mj-lt"/>
              <a:buAutoNum type="arabicPeriod" startAt="3"/>
            </a:pPr>
            <a:endParaRPr lang="ru-RU" sz="1800" dirty="0" smtClean="0"/>
          </a:p>
          <a:p>
            <a:pPr marL="457200" indent="-457200">
              <a:buFont typeface="+mj-lt"/>
              <a:buAutoNum type="arabicPeriod" startAt="3"/>
            </a:pPr>
            <a:endParaRPr lang="ru-RU" dirty="0"/>
          </a:p>
        </p:txBody>
      </p:sp>
      <p:pic>
        <p:nvPicPr>
          <p:cNvPr id="5" name="Рисунок 4" descr="http://nti.s-vfu.ru/img/nti.s-vfu.ru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736304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4303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188640"/>
            <a:ext cx="8245227" cy="720080"/>
          </a:xfrm>
        </p:spPr>
        <p:txBody>
          <a:bodyPr>
            <a:noAutofit/>
          </a:bodyPr>
          <a:lstStyle/>
          <a:p>
            <a:pPr algn="ctr"/>
            <a:r>
              <a:rPr lang="ru-RU" alt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Состав </a:t>
            </a:r>
            <a:r>
              <a:rPr lang="ru-RU" alt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научно-технического совета в 2023 году </a:t>
            </a:r>
            <a:br>
              <a:rPr lang="ru-RU" alt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(в конце года с изменениями)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23528" y="908720"/>
            <a:ext cx="8820472" cy="5949280"/>
          </a:xfrm>
        </p:spPr>
        <p:txBody>
          <a:bodyPr>
            <a:noAutofit/>
          </a:bodyPr>
          <a:lstStyle/>
          <a:p>
            <a:pPr marL="109728" indent="0">
              <a:spcBef>
                <a:spcPts val="600"/>
              </a:spcBef>
              <a:buNone/>
            </a:pPr>
            <a:r>
              <a:rPr lang="ru-RU" sz="135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Председатель:</a:t>
            </a:r>
            <a:endParaRPr lang="ru-RU" sz="13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Гриб </a:t>
            </a:r>
            <a:r>
              <a:rPr lang="ru-RU" sz="135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Н.Н.</a:t>
            </a:r>
            <a:r>
              <a:rPr lang="ru-RU" sz="135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д.т.н., профессор – зам. директора ТИ (ф) СВФУ по научно-исследовательской работе. 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Зам. председателя:</a:t>
            </a:r>
            <a:endParaRPr lang="ru-RU" sz="13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Кузнецов П.Ю.,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к.г.-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м.н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заведующий отделом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НИиИД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Секретарь:</a:t>
            </a:r>
            <a:endParaRPr lang="ru-RU" sz="13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Литвиненко И.А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ведущий редактор отдела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НИиИД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Члены научно-технического совета:</a:t>
            </a:r>
            <a:endParaRPr lang="ru-RU" sz="13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Литвиненко А.В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к.т.н.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центра поддержки технологий и инноваций второго уровня;</a:t>
            </a:r>
            <a:endParaRPr lang="ru-RU" sz="13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Самохина В.М.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к.п.н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35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зав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кафедрой математики и информатики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Косарев Л.В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к.т.н.,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зав. кафедрой строительного дела;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err="1" smtClean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Чаунина</a:t>
            </a:r>
            <a:r>
              <a:rPr lang="ru-RU" sz="1350" i="1" dirty="0" smtClean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Н.В.</a:t>
            </a:r>
            <a:r>
              <a:rPr lang="ru-RU" sz="1350" dirty="0" smtClean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350" dirty="0" err="1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к.филол.н</a:t>
            </a:r>
            <a:r>
              <a:rPr lang="ru-RU" sz="1350" dirty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350" dirty="0" err="1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350" dirty="0" err="1" smtClean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.о</a:t>
            </a:r>
            <a:r>
              <a:rPr lang="ru-RU" sz="1350" dirty="0" smtClean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зав</a:t>
            </a:r>
            <a:r>
              <a:rPr lang="ru-RU" sz="1350" dirty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кафедрой филологии;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Рукович</a:t>
            </a: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А.В.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к.г.-м.н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35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зав. кафедрой электропривода и автоматизации производственных процессов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Ахмедов Т.А.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35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к.и.н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доцент, </a:t>
            </a:r>
            <a:r>
              <a:rPr lang="ru-RU" sz="135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зав. кафедрой экономики и социально-гуманитарных дисциплин;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Мамедова </a:t>
            </a: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к.п.н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доцент,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зав. кафедрой педагогики и методики начального обучения;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Погуляева</a:t>
            </a:r>
            <a:r>
              <a:rPr lang="ru-RU" sz="135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И.А.</a:t>
            </a:r>
            <a:r>
              <a:rPr lang="ru-RU" sz="135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к.б.н</a:t>
            </a:r>
            <a:r>
              <a:rPr lang="ru-RU" sz="135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35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135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зав</a:t>
            </a:r>
            <a:r>
              <a:rPr lang="ru-RU" sz="135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кафедрой общеобразовательных дисциплин;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Рочев </a:t>
            </a: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В.Ф.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к.т.н.,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кафедрой горного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дела;</a:t>
            </a:r>
            <a:endParaRPr lang="ru-RU" sz="13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Гриб </a:t>
            </a:r>
            <a:r>
              <a:rPr lang="ru-RU" sz="135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Г.В.</a:t>
            </a:r>
            <a:r>
              <a:rPr lang="ru-RU" sz="135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к.г.-</a:t>
            </a:r>
            <a:r>
              <a:rPr lang="ru-RU" sz="135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м.н</a:t>
            </a:r>
            <a:r>
              <a:rPr lang="ru-RU" sz="135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35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зав. научно-исследовательской лабораторией мониторинга и прогноза сейсмических событий;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Качаев А.В.</a:t>
            </a:r>
            <a:r>
              <a:rPr lang="ru-RU" sz="135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заведующий учебно-научной лабораторией физики мерзлых </a:t>
            </a:r>
            <a:r>
              <a:rPr lang="ru-RU" sz="135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пород;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Мельников А.Е.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заведующий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учебно-научной лабораторией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Геоэкологический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мониторинг и инженерно-геологические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изыскания" (0,25 ставки)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Барышников Ю.А.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руководителя испытательной лаборатории «</a:t>
            </a:r>
            <a:r>
              <a:rPr lang="ru-RU" sz="135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Нерюнгристрой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endParaRPr lang="ru-RU" sz="13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endParaRPr lang="ru-RU" sz="135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endParaRPr lang="ru-RU" sz="13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70000"/>
              </a:lnSpc>
              <a:spcBef>
                <a:spcPts val="600"/>
              </a:spcBef>
              <a:buNone/>
            </a:pPr>
            <a:endParaRPr lang="ru-RU" sz="13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54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642350" cy="1138237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2023г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Студенческая наука</a:t>
            </a:r>
            <a:r>
              <a:rPr lang="ru-RU" sz="2800" b="1" dirty="0" smtClean="0">
                <a:solidFill>
                  <a:schemeClr val="tx1"/>
                </a:solidFill>
              </a:rPr>
              <a:t>  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179512" y="2060575"/>
            <a:ext cx="8856984" cy="4681538"/>
          </a:xfrm>
        </p:spPr>
        <p:txBody>
          <a:bodyPr lIns="540000" rIns="360000">
            <a:normAutofit fontScale="47500" lnSpcReduction="20000"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4500" b="1" dirty="0" smtClean="0">
                <a:solidFill>
                  <a:schemeClr val="tx1"/>
                </a:solidFill>
              </a:rPr>
              <a:t>О </a:t>
            </a:r>
            <a:r>
              <a:rPr lang="ru-RU" sz="4500" b="1" dirty="0">
                <a:solidFill>
                  <a:schemeClr val="tx1"/>
                </a:solidFill>
              </a:rPr>
              <a:t>проведении конкурса грантов ТИ (ф) СВФУ для студентов на </a:t>
            </a:r>
            <a:r>
              <a:rPr lang="ru-RU" sz="4500" b="1" dirty="0" smtClean="0">
                <a:solidFill>
                  <a:schemeClr val="tx1"/>
                </a:solidFill>
              </a:rPr>
              <a:t>2023 </a:t>
            </a:r>
            <a:r>
              <a:rPr lang="ru-RU" sz="4500" b="1" dirty="0">
                <a:solidFill>
                  <a:schemeClr val="tx1"/>
                </a:solidFill>
              </a:rPr>
              <a:t>г.</a:t>
            </a:r>
          </a:p>
          <a:p>
            <a:pPr marL="0" indent="0">
              <a:spcBef>
                <a:spcPts val="0"/>
              </a:spcBef>
              <a:buNone/>
            </a:pPr>
            <a:endParaRPr lang="ru-RU" sz="2100" u="sng" dirty="0" smtClean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43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4300" dirty="0">
                <a:solidFill>
                  <a:schemeClr val="tx1"/>
                </a:solidFill>
              </a:rPr>
              <a:t>: </a:t>
            </a:r>
            <a:r>
              <a:rPr lang="ru-RU" sz="4300" dirty="0" smtClean="0">
                <a:solidFill>
                  <a:schemeClr val="tx1"/>
                </a:solidFill>
              </a:rPr>
              <a:t>поддержать финансированием нижеследующие темы грантов и целевых заданий: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4300" dirty="0" smtClean="0">
                <a:solidFill>
                  <a:srgbClr val="0000FF"/>
                </a:solidFill>
              </a:rPr>
              <a:t>«Исследование льда в химической среде» (грант); «Разработка строительных композиционных материалов на основе отходов угольной промышленности в РС (Я)» (грант); «Электронный словарь интернационализмов английского языка» (грант); </a:t>
            </a:r>
            <a:r>
              <a:rPr lang="ru-RU" sz="4300" dirty="0" smtClean="0">
                <a:solidFill>
                  <a:schemeClr val="tx1"/>
                </a:solidFill>
              </a:rPr>
              <a:t>«Обследование работ инженерных коммуникаций спортивного комплекса «Олимп», расположенного по адресу Южно-Якутская 25» (целевое задание); «Разработка анкет и проведение анкетирования среди студентов ТИ (ф) СВФУ» (целевое задание); «Обследование работ инженерных коммуникаций здания института, расположенного по адресу Южно-Якутская 25» (целевое задание); «Разработка веб-сайта для проведения Всероссийской научно-практической конференции в ТИ (ф) СВФУ» (целевое задание); «Техническое задание для </a:t>
            </a:r>
            <a:r>
              <a:rPr lang="ru-RU" sz="4300" dirty="0" err="1" smtClean="0">
                <a:solidFill>
                  <a:schemeClr val="tx1"/>
                </a:solidFill>
              </a:rPr>
              <a:t>ребрендинга</a:t>
            </a:r>
            <a:r>
              <a:rPr lang="ru-RU" sz="4300" dirty="0" smtClean="0">
                <a:solidFill>
                  <a:schemeClr val="tx1"/>
                </a:solidFill>
              </a:rPr>
              <a:t> (разработка логотипа, корпоративного стиля)» (целевое задание)  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4300" dirty="0" smtClean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4300" dirty="0">
              <a:solidFill>
                <a:schemeClr val="tx1"/>
              </a:solidFill>
            </a:endParaRPr>
          </a:p>
          <a:p>
            <a:pPr marL="0" indent="0" algn="just">
              <a:lnSpc>
                <a:spcPct val="110000"/>
              </a:lnSpc>
              <a:buNone/>
            </a:pPr>
            <a:endParaRPr lang="ru-RU" sz="3800" b="1" dirty="0" smtClean="0">
              <a:solidFill>
                <a:schemeClr val="tx1"/>
              </a:solidFill>
            </a:endParaRPr>
          </a:p>
        </p:txBody>
      </p:sp>
      <p:pic>
        <p:nvPicPr>
          <p:cNvPr id="5" name="Рисунок 4" descr="http://nti.s-vfu.ru/img/nti.s-vfu.ru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736304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0830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8676456" cy="1080120"/>
          </a:xfrm>
        </p:spPr>
        <p:txBody>
          <a:bodyPr>
            <a:normAutofit/>
          </a:bodyPr>
          <a:lstStyle/>
          <a:p>
            <a:pPr algn="r"/>
            <a:r>
              <a:rPr lang="ru-RU" sz="1800" b="1" u="sng" dirty="0">
                <a:solidFill>
                  <a:schemeClr val="tx1"/>
                </a:solidFill>
              </a:rPr>
              <a:t>Вопросы, рассматриваемые НТС в 2023г.</a:t>
            </a:r>
            <a:r>
              <a:rPr lang="ru-RU" sz="1800" u="sng" dirty="0">
                <a:solidFill>
                  <a:schemeClr val="tx1"/>
                </a:solidFill>
              </a:rPr>
              <a:t/>
            </a:r>
            <a:br>
              <a:rPr lang="ru-RU" sz="1800" u="sng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Студенческая наука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160590"/>
            <a:ext cx="8352927" cy="429274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ru-RU" b="1" dirty="0">
                <a:solidFill>
                  <a:schemeClr val="tx1"/>
                </a:solidFill>
              </a:rPr>
              <a:t>Результаты НИР, поддержанные </a:t>
            </a:r>
            <a:r>
              <a:rPr lang="ru-RU" b="1" dirty="0" smtClean="0">
                <a:solidFill>
                  <a:schemeClr val="tx1"/>
                </a:solidFill>
              </a:rPr>
              <a:t>грантами, целевыми заданиями </a:t>
            </a:r>
            <a:r>
              <a:rPr lang="ru-RU" b="1" dirty="0">
                <a:solidFill>
                  <a:schemeClr val="tx1"/>
                </a:solidFill>
              </a:rPr>
              <a:t>ТИ (ф) СВФУ в 2023г. 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u="sng" dirty="0">
                <a:solidFill>
                  <a:schemeClr val="tx1"/>
                </a:solidFill>
              </a:rPr>
              <a:t>Постановили: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Проекты целевых заданий: 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«</a:t>
            </a:r>
            <a:r>
              <a:rPr lang="ru-RU" b="1" i="1" dirty="0">
                <a:solidFill>
                  <a:schemeClr val="accent4">
                    <a:lumMod val="50000"/>
                  </a:schemeClr>
                </a:solidFill>
              </a:rPr>
              <a:t>Обследование работ инженерных коммуникаций 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спортивного комплекса «Олимп», расположенного по адресу Южно-Якутская 25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»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(Еремина А.А. Б-ПГС-21)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– </a:t>
            </a:r>
            <a:r>
              <a:rPr lang="ru-RU" dirty="0" smtClean="0">
                <a:solidFill>
                  <a:schemeClr val="tx1"/>
                </a:solidFill>
              </a:rPr>
              <a:t>считать работу выполненной, отчет вернуть на доработку; 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«Обследование работ инженерных коммуникаций здания </a:t>
            </a:r>
            <a:r>
              <a:rPr lang="ru-RU" b="1" i="1" dirty="0">
                <a:solidFill>
                  <a:schemeClr val="accent4">
                    <a:lumMod val="50000"/>
                  </a:schemeClr>
                </a:solidFill>
              </a:rPr>
              <a:t>института, расположенного по адресу ул. 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Южно-Якутская 25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» (</a:t>
            </a:r>
            <a:r>
              <a:rPr lang="ru-RU" i="1" dirty="0" err="1" smtClean="0">
                <a:solidFill>
                  <a:schemeClr val="accent4">
                    <a:lumMod val="50000"/>
                  </a:schemeClr>
                </a:solidFill>
              </a:rPr>
              <a:t>Бувалец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 Н.С. Б-ПГС-21)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- </a:t>
            </a:r>
            <a:r>
              <a:rPr lang="ru-RU" dirty="0" smtClean="0">
                <a:solidFill>
                  <a:schemeClr val="tx1"/>
                </a:solidFill>
              </a:rPr>
              <a:t>считать </a:t>
            </a:r>
            <a:r>
              <a:rPr lang="ru-RU" dirty="0">
                <a:solidFill>
                  <a:schemeClr val="tx1"/>
                </a:solidFill>
              </a:rPr>
              <a:t>работу </a:t>
            </a:r>
            <a:r>
              <a:rPr lang="ru-RU" dirty="0" smtClean="0">
                <a:solidFill>
                  <a:schemeClr val="tx1"/>
                </a:solidFill>
              </a:rPr>
              <a:t>выполненной, отчет вернуть на доработку. 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dirty="0" smtClean="0">
                <a:solidFill>
                  <a:schemeClr val="tx1"/>
                </a:solidFill>
              </a:rPr>
              <a:t>Проекты грантов: 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«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Исследование льда в химической среде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»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(Жирков В.О.) </a:t>
            </a:r>
            <a:r>
              <a:rPr lang="ru-RU" dirty="0" smtClean="0">
                <a:solidFill>
                  <a:schemeClr val="tx1"/>
                </a:solidFill>
              </a:rPr>
              <a:t>– считать работу выполненной частично, вернуть на доработку с дополнительным представлением отчета; 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«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Электронный словарь интернационализмов английского языка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»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(Перепелкина Е.О., Сидорова В.Н.,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Черницына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Д.А. Б-ЗФ-22) </a:t>
            </a:r>
            <a:r>
              <a:rPr lang="ru-RU" dirty="0">
                <a:solidFill>
                  <a:schemeClr val="tx1"/>
                </a:solidFill>
              </a:rPr>
              <a:t>– считать работу выполненной частично, вернуть на доработку с дополнительным представлением отчета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i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http://nti.s-vfu.ru/img/nti.s-vfu.ru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736304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406116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338328"/>
            <a:ext cx="8712968" cy="1252728"/>
          </a:xfrm>
        </p:spPr>
        <p:txBody>
          <a:bodyPr>
            <a:normAutofit/>
          </a:bodyPr>
          <a:lstStyle/>
          <a:p>
            <a:r>
              <a:rPr lang="ru-RU" altLang="ru-RU" sz="3600" b="1" i="1" dirty="0">
                <a:solidFill>
                  <a:srgbClr val="FF00FF"/>
                </a:solidFill>
                <a:latin typeface="Times New Roman" panose="02020603050405020304" pitchFamily="18" charset="0"/>
              </a:rPr>
              <a:t>График посещаемости </a:t>
            </a:r>
            <a:r>
              <a:rPr lang="ru-RU" altLang="ru-RU" sz="3600" b="1" i="1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НТС в 2023 </a:t>
            </a:r>
            <a:r>
              <a:rPr lang="ru-RU" altLang="ru-RU" sz="3600" b="1" i="1" dirty="0">
                <a:solidFill>
                  <a:srgbClr val="FF00FF"/>
                </a:solidFill>
                <a:latin typeface="Times New Roman" panose="02020603050405020304" pitchFamily="18" charset="0"/>
              </a:rPr>
              <a:t>году</a:t>
            </a:r>
            <a:endParaRPr lang="ru-RU" sz="3600" i="1" dirty="0">
              <a:solidFill>
                <a:srgbClr val="FF00FF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855021474"/>
              </p:ext>
            </p:extLst>
          </p:nvPr>
        </p:nvGraphicFramePr>
        <p:xfrm>
          <a:off x="428311" y="1196752"/>
          <a:ext cx="8215370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7114146"/>
              </p:ext>
            </p:extLst>
          </p:nvPr>
        </p:nvGraphicFramePr>
        <p:xfrm>
          <a:off x="179512" y="1124744"/>
          <a:ext cx="8712967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4575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331640" y="2852936"/>
            <a:ext cx="6480175" cy="701675"/>
          </a:xfrm>
          <a:prstGeom prst="rect">
            <a:avLst/>
          </a:prstGeom>
          <a:noFill/>
          <a:ln>
            <a:noFill/>
          </a:ln>
          <a:effectLst>
            <a:glow rad="139700">
              <a:srgbClr val="052F61">
                <a:satMod val="175000"/>
                <a:alpha val="40000"/>
              </a:srgbClr>
            </a:glow>
            <a:outerShdw dist="35921" dir="2700000" algn="ctr" rotWithShape="0">
              <a:srgbClr val="146194"/>
            </a:outerShdw>
            <a:reflection blurRad="6350" stA="50000" endA="300" endPos="38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prst="relaxedInset"/>
            <a:bevelB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</a:rPr>
              <a:t>Благодарю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84879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427343"/>
            <a:ext cx="85324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</a:rPr>
              <a:t>Периодичность работы </a:t>
            </a: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научно-технического </a:t>
            </a:r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</a:rPr>
              <a:t>совета - 1 раз в месяц</a:t>
            </a: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b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В 2023 </a:t>
            </a:r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</a:rPr>
              <a:t>г. было проведено </a:t>
            </a: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  <a:t>11 </a:t>
            </a:r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</a:rPr>
              <a:t>плановых заседаний. </a:t>
            </a:r>
          </a:p>
          <a:p>
            <a:pPr algn="r">
              <a:spcBef>
                <a:spcPct val="0"/>
              </a:spcBef>
            </a:pP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Рассмотрен 41 вопрос.</a:t>
            </a:r>
            <a:endParaRPr lang="ru-RU" alt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725144"/>
            <a:ext cx="8532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ClrTx/>
            </a:pPr>
            <a:r>
              <a:rPr lang="ru-RU" altLang="ru-RU" b="1" dirty="0"/>
              <a:t>Научно-технический совет ТИ (ф)</a:t>
            </a:r>
            <a:r>
              <a:rPr lang="ru-RU" altLang="ru-RU" dirty="0"/>
              <a:t> </a:t>
            </a:r>
            <a:r>
              <a:rPr lang="ru-RU" altLang="ru-RU" b="1" dirty="0"/>
              <a:t>СВФУ</a:t>
            </a:r>
          </a:p>
          <a:p>
            <a:pPr algn="r">
              <a:spcBef>
                <a:spcPct val="0"/>
              </a:spcBef>
              <a:buClrTx/>
            </a:pPr>
            <a:r>
              <a:rPr lang="ru-RU" altLang="ru-RU" b="1" dirty="0"/>
              <a:t>работает на основании Положения о Научно-техническом совете ТИ (ф) СВФУ, </a:t>
            </a:r>
            <a:r>
              <a:rPr lang="ru-RU" altLang="ru-RU" dirty="0"/>
              <a:t> </a:t>
            </a:r>
            <a:r>
              <a:rPr lang="ru-RU" altLang="ru-RU" b="1" dirty="0"/>
              <a:t>утвержденного Ученым советом ТИ</a:t>
            </a:r>
            <a:r>
              <a:rPr lang="ru-RU" altLang="ru-RU" dirty="0"/>
              <a:t> </a:t>
            </a:r>
            <a:r>
              <a:rPr lang="ru-RU" altLang="ru-RU" b="1" dirty="0"/>
              <a:t>(ф) СВФУ</a:t>
            </a:r>
            <a:r>
              <a:rPr lang="ru-RU" altLang="ru-RU" dirty="0">
                <a:latin typeface="Verdana" panose="020B0604030504040204" pitchFamily="34" charset="0"/>
              </a:rPr>
              <a:t> </a:t>
            </a:r>
            <a:r>
              <a:rPr lang="ru-RU" altLang="ru-RU" b="1" dirty="0" smtClean="0"/>
              <a:t>28.05.2020 </a:t>
            </a:r>
            <a:r>
              <a:rPr lang="ru-RU" altLang="ru-RU" b="1" dirty="0"/>
              <a:t>г.</a:t>
            </a:r>
          </a:p>
          <a:p>
            <a:pPr algn="r"/>
            <a:endParaRPr lang="ru-RU" dirty="0"/>
          </a:p>
        </p:txBody>
      </p:sp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3312368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0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2"/>
          <p:cNvSpPr txBox="1">
            <a:spLocks/>
          </p:cNvSpPr>
          <p:nvPr/>
        </p:nvSpPr>
        <p:spPr>
          <a:xfrm>
            <a:off x="251520" y="836713"/>
            <a:ext cx="8712968" cy="122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2200" b="1" dirty="0" smtClean="0"/>
              <a:t>Рейтинг </a:t>
            </a:r>
            <a:r>
              <a:rPr lang="ru-RU" sz="2200" b="1" dirty="0"/>
              <a:t>кафедр ТИ (ф) СВФУ по отдельным показателям </a:t>
            </a:r>
            <a:endParaRPr lang="ru-RU" sz="2200" b="1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ru-RU" sz="2200" b="1" dirty="0" smtClean="0"/>
              <a:t>научно-исследовательской </a:t>
            </a:r>
            <a:r>
              <a:rPr lang="ru-RU" sz="2200" b="1" dirty="0"/>
              <a:t>деятельности за </a:t>
            </a:r>
            <a:r>
              <a:rPr lang="ru-RU" sz="2200" b="1" dirty="0" smtClean="0"/>
              <a:t>2022 </a:t>
            </a:r>
            <a:r>
              <a:rPr lang="ru-RU" sz="2200" b="1" dirty="0"/>
              <a:t>г</a:t>
            </a:r>
            <a:r>
              <a:rPr lang="ru-RU" sz="2200" b="1" dirty="0" smtClean="0"/>
              <a:t>.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200" b="1" dirty="0" smtClean="0"/>
              <a:t>(согласно системы </a:t>
            </a:r>
            <a:r>
              <a:rPr lang="ru-RU" sz="2200" b="1" dirty="0" err="1" smtClean="0"/>
              <a:t>Оасис</a:t>
            </a:r>
            <a:r>
              <a:rPr lang="ru-RU" sz="2200" b="1" dirty="0" smtClean="0"/>
              <a:t>)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200" b="1" dirty="0"/>
          </a:p>
          <a:p>
            <a:pPr marL="0" indent="0" algn="ctr">
              <a:spcBef>
                <a:spcPts val="0"/>
              </a:spcBef>
              <a:buNone/>
            </a:pPr>
            <a:endParaRPr lang="ru-RU" sz="2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707904" y="244449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/>
              <a:t>Вопросы, рассматриваемые НТС в </a:t>
            </a:r>
            <a:r>
              <a:rPr lang="ru-RU" b="1" u="sng" dirty="0" smtClean="0"/>
              <a:t>2023 </a:t>
            </a:r>
            <a:r>
              <a:rPr lang="ru-RU" b="1" u="sng" dirty="0"/>
              <a:t>г</a:t>
            </a:r>
            <a:r>
              <a:rPr lang="ru-RU" b="1" dirty="0" smtClean="0"/>
              <a:t>.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560354"/>
              </p:ext>
            </p:extLst>
          </p:nvPr>
        </p:nvGraphicFramePr>
        <p:xfrm>
          <a:off x="467544" y="1988837"/>
          <a:ext cx="8208912" cy="44645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>
                  <a:extLst>
                    <a:ext uri="{9D8B030D-6E8A-4147-A177-3AD203B41FA5}">
                      <a16:colId xmlns:a16="http://schemas.microsoft.com/office/drawing/2014/main" val="2015375600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val="991470797"/>
                    </a:ext>
                  </a:extLst>
                </a:gridCol>
                <a:gridCol w="2052228">
                  <a:extLst>
                    <a:ext uri="{9D8B030D-6E8A-4147-A177-3AD203B41FA5}">
                      <a16:colId xmlns:a16="http://schemas.microsoft.com/office/drawing/2014/main" val="1497514779"/>
                    </a:ext>
                  </a:extLst>
                </a:gridCol>
                <a:gridCol w="2052228">
                  <a:extLst>
                    <a:ext uri="{9D8B030D-6E8A-4147-A177-3AD203B41FA5}">
                      <a16:colId xmlns:a16="http://schemas.microsoft.com/office/drawing/2014/main" val="1629063372"/>
                    </a:ext>
                  </a:extLst>
                </a:gridCol>
              </a:tblGrid>
              <a:tr h="5697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№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Кафедра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Баллы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место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6647456"/>
                  </a:ext>
                </a:extLst>
              </a:tr>
              <a:tr h="486843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err="1" smtClean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</a:rPr>
                        <a:t>ПиМНО</a:t>
                      </a:r>
                      <a:endParaRPr lang="ru-RU" sz="1600" b="0" i="0" u="none" strike="noStrike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</a:rPr>
                        <a:t>432,84</a:t>
                      </a:r>
                      <a:endParaRPr lang="ru-RU" sz="1600" b="0" i="0" u="none" strike="noStrike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635951586"/>
                  </a:ext>
                </a:extLst>
              </a:tr>
              <a:tr h="486843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1600" b="0" i="0" u="none" strike="noStrike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</a:rPr>
                        <a:t>ГД</a:t>
                      </a:r>
                      <a:endParaRPr lang="ru-RU" sz="1600" b="0" i="0" u="none" strike="noStrike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</a:rPr>
                        <a:t>246,58</a:t>
                      </a:r>
                      <a:endParaRPr lang="ru-RU" sz="1600" b="0" i="0" u="none" strike="noStrike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268410065"/>
                  </a:ext>
                </a:extLst>
              </a:tr>
              <a:tr h="486843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  <a:endParaRPr lang="ru-RU" sz="1600" b="0" i="0" u="none" strike="noStrike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err="1" smtClean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</a:rPr>
                        <a:t>МиИ</a:t>
                      </a:r>
                      <a:endParaRPr lang="ru-RU" sz="1600" b="0" i="0" u="none" strike="noStrike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</a:rPr>
                        <a:t>172,35</a:t>
                      </a:r>
                      <a:endParaRPr lang="ru-RU" sz="1600" b="0" i="0" u="none" strike="noStrike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2872199364"/>
                  </a:ext>
                </a:extLst>
              </a:tr>
              <a:tr h="486843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effectLst/>
                          <a:latin typeface="Arial Black" panose="020B0A04020102020204" pitchFamily="34" charset="0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Arial Black" panose="020B0A04020102020204" pitchFamily="34" charset="0"/>
                        </a:rPr>
                        <a:t>ОД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Arial Black" panose="020B0A04020102020204" pitchFamily="34" charset="0"/>
                        </a:rPr>
                        <a:t>142,27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Arial Black" panose="020B0A04020102020204" pitchFamily="34" charset="0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694074156"/>
                  </a:ext>
                </a:extLst>
              </a:tr>
              <a:tr h="486843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Arial Black" panose="020B0A04020102020204" pitchFamily="34" charset="0"/>
                        </a:rPr>
                        <a:t>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Arial Black" panose="020B0A04020102020204" pitchFamily="34" charset="0"/>
                        </a:rPr>
                        <a:t>СД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Arial Black" panose="020B0A04020102020204" pitchFamily="34" charset="0"/>
                        </a:rPr>
                        <a:t>98,96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Arial Black" panose="020B0A04020102020204" pitchFamily="34" charset="0"/>
                        </a:rPr>
                        <a:t>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339922437"/>
                  </a:ext>
                </a:extLst>
              </a:tr>
              <a:tr h="486843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Arial Black" panose="020B0A04020102020204" pitchFamily="34" charset="0"/>
                        </a:rPr>
                        <a:t>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Arial Black" panose="020B0A04020102020204" pitchFamily="34" charset="0"/>
                        </a:rPr>
                        <a:t>Филология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Arial Black" panose="020B0A04020102020204" pitchFamily="34" charset="0"/>
                        </a:rPr>
                        <a:t>98,65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Arial Black" panose="020B0A04020102020204" pitchFamily="34" charset="0"/>
                        </a:rPr>
                        <a:t>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468519352"/>
                  </a:ext>
                </a:extLst>
              </a:tr>
              <a:tr h="486843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Arial Black" panose="020B0A04020102020204" pitchFamily="34" charset="0"/>
                        </a:rPr>
                        <a:t>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err="1" smtClean="0">
                          <a:effectLst/>
                          <a:latin typeface="Arial Black" panose="020B0A04020102020204" pitchFamily="34" charset="0"/>
                        </a:rPr>
                        <a:t>ЭиСГД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Arial Black" panose="020B0A04020102020204" pitchFamily="34" charset="0"/>
                        </a:rPr>
                        <a:t>79,75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Arial Black" panose="020B0A04020102020204" pitchFamily="34" charset="0"/>
                        </a:rPr>
                        <a:t>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2294610865"/>
                  </a:ext>
                </a:extLst>
              </a:tr>
              <a:tr h="486843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Arial Black" panose="020B0A04020102020204" pitchFamily="34" charset="0"/>
                        </a:rPr>
                        <a:t>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err="1" smtClean="0">
                          <a:effectLst/>
                          <a:latin typeface="Arial Black" panose="020B0A04020102020204" pitchFamily="34" charset="0"/>
                        </a:rPr>
                        <a:t>ЭПиАПП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Arial Black" panose="020B0A04020102020204" pitchFamily="34" charset="0"/>
                        </a:rPr>
                        <a:t>17,77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Arial Black" panose="020B0A04020102020204" pitchFamily="34" charset="0"/>
                        </a:rPr>
                        <a:t>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207893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485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4624"/>
            <a:ext cx="9036496" cy="792088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2023г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научно-инновационной деятельности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0" y="764704"/>
            <a:ext cx="9143999" cy="5977409"/>
          </a:xfrm>
        </p:spPr>
        <p:txBody>
          <a:bodyPr>
            <a:noAutofit/>
          </a:bodyPr>
          <a:lstStyle/>
          <a:p>
            <a:pPr marL="21600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Состояние, мероприятия и направления развития научно-исследовательских работ кафедр: Горное дело, ОД, </a:t>
            </a:r>
            <a:r>
              <a:rPr lang="ru-RU" sz="1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ЭПиАПП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СД, Филология, </a:t>
            </a:r>
            <a:r>
              <a:rPr lang="ru-RU" sz="1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МиИ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ПиМНО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ЭИСГД </a:t>
            </a:r>
          </a:p>
          <a:p>
            <a:pPr marL="21600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1700" u="sng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Постановили</a:t>
            </a:r>
            <a:r>
              <a:rPr lang="ru-RU" sz="1700" u="sng" dirty="0">
                <a:solidFill>
                  <a:schemeClr val="tx1"/>
                </a:solidFill>
                <a:cs typeface="Times New Roman" panose="02020603050405020304" pitchFamily="18" charset="0"/>
              </a:rPr>
              <a:t>:</a:t>
            </a:r>
            <a:r>
              <a:rPr lang="ru-RU" sz="1700" dirty="0">
                <a:solidFill>
                  <a:schemeClr val="tx1"/>
                </a:solidFill>
                <a:cs typeface="Times New Roman" panose="02020603050405020304" pitchFamily="18" charset="0"/>
              </a:rPr>
              <a:t> признать работу </a:t>
            </a:r>
            <a:r>
              <a:rPr lang="ru-RU" sz="17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удовлетворительной, усилить работу по развитию НИР с учетом научной направленности структурных подразделений, а также в соответствии со следующими областями направлений науки и инноваций (программа «Приоритет 2030»:</a:t>
            </a:r>
          </a:p>
          <a:p>
            <a:pPr marL="216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Устойчивая экономика: экономическое развитие и благополучие; экономика северных территорий; энергетика и транспорт; связанность территории.</a:t>
            </a:r>
          </a:p>
          <a:p>
            <a:pPr marL="216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Бережливое природопользование: «зеленые» технологии природопользования; материаловедение для экстремальных условий.</a:t>
            </a:r>
          </a:p>
          <a:p>
            <a:pPr marL="216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Устойчивая природа: экологическое благополучие; экология Севера; климатология и мерзлотоведение; сохранение биоразнообразия.</a:t>
            </a:r>
          </a:p>
          <a:p>
            <a:pPr marL="216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Благоприятная окружающая среда: здоровье человека в экстремальных условиях; «зеленое» жизненное пространство для человека на Севере.</a:t>
            </a:r>
          </a:p>
          <a:p>
            <a:pPr marL="216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Устойчивое общество: социальная справедливость; демография и миграционные процессы; социальные процессы на Севере; сохранение языков и культур народов Севера.</a:t>
            </a:r>
          </a:p>
          <a:p>
            <a:pPr marL="216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Качество жизни: обустройство человека на Севере, уровень жизни северян.</a:t>
            </a:r>
          </a:p>
          <a:p>
            <a:pPr marL="216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Цифровые технологии</a:t>
            </a: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  <a:endParaRPr lang="ru-RU" sz="10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94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0350"/>
            <a:ext cx="8642350" cy="922338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2023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научно-инновационной деятельности</a:t>
            </a:r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251520" y="1341438"/>
            <a:ext cx="8496944" cy="5040312"/>
          </a:xfrm>
        </p:spPr>
        <p:txBody>
          <a:bodyPr>
            <a:normAutofit fontScale="92500"/>
          </a:bodyPr>
          <a:lstStyle/>
          <a:p>
            <a:pPr marL="109728"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Инициативные темы:</a:t>
            </a: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b="1" dirty="0">
                <a:solidFill>
                  <a:schemeClr val="tx1"/>
                </a:solidFill>
              </a:rPr>
              <a:t>Научно-исследовательская лаборатория мониторинга и прогноза сейсмических событий</a:t>
            </a:r>
            <a:r>
              <a:rPr lang="ru-RU" sz="2100" dirty="0">
                <a:solidFill>
                  <a:schemeClr val="tx1"/>
                </a:solidFill>
              </a:rPr>
              <a:t> – </a:t>
            </a:r>
            <a:r>
              <a:rPr lang="ru-RU" sz="2100" i="1" dirty="0">
                <a:solidFill>
                  <a:srgbClr val="FF0000"/>
                </a:solidFill>
              </a:rPr>
              <a:t>«Оценка техногенного воздействия на свойство и состояние геологической среды в зоне влияния горных работ в Южно-Якутском угольном бассейне»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u="sng" dirty="0">
                <a:solidFill>
                  <a:schemeClr val="tx1"/>
                </a:solidFill>
              </a:rPr>
              <a:t>Научный руководитель </a:t>
            </a:r>
            <a:r>
              <a:rPr lang="ru-RU" sz="2100" dirty="0">
                <a:solidFill>
                  <a:schemeClr val="tx1"/>
                </a:solidFill>
              </a:rPr>
              <a:t>– к.г.-</a:t>
            </a:r>
            <a:r>
              <a:rPr lang="ru-RU" sz="2100" dirty="0" err="1">
                <a:solidFill>
                  <a:schemeClr val="tx1"/>
                </a:solidFill>
              </a:rPr>
              <a:t>м.н</a:t>
            </a:r>
            <a:r>
              <a:rPr lang="ru-RU" sz="2100" dirty="0">
                <a:solidFill>
                  <a:schemeClr val="tx1"/>
                </a:solidFill>
              </a:rPr>
              <a:t>., </a:t>
            </a:r>
            <a:r>
              <a:rPr lang="ru-RU" sz="2100" dirty="0" err="1">
                <a:solidFill>
                  <a:schemeClr val="tx1"/>
                </a:solidFill>
              </a:rPr>
              <a:t>зав.лаб</a:t>
            </a:r>
            <a:r>
              <a:rPr lang="ru-RU" sz="2100" dirty="0">
                <a:solidFill>
                  <a:schemeClr val="tx1"/>
                </a:solidFill>
              </a:rPr>
              <a:t>. Гриб Г.В.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b="1" dirty="0" smtClean="0">
                <a:solidFill>
                  <a:schemeClr val="tx1"/>
                </a:solidFill>
              </a:rPr>
              <a:t>Учебно-научная </a:t>
            </a:r>
            <a:r>
              <a:rPr lang="ru-RU" sz="2100" b="1" dirty="0">
                <a:solidFill>
                  <a:schemeClr val="tx1"/>
                </a:solidFill>
              </a:rPr>
              <a:t>лаборатория «</a:t>
            </a:r>
            <a:r>
              <a:rPr lang="ru-RU" sz="2100" b="1" dirty="0" err="1">
                <a:solidFill>
                  <a:schemeClr val="tx1"/>
                </a:solidFill>
              </a:rPr>
              <a:t>Геоэкологический</a:t>
            </a:r>
            <a:r>
              <a:rPr lang="ru-RU" sz="2100" b="1" dirty="0">
                <a:solidFill>
                  <a:schemeClr val="tx1"/>
                </a:solidFill>
              </a:rPr>
              <a:t> мониторинг и инженерно-геологические изыскания»</a:t>
            </a:r>
            <a:r>
              <a:rPr lang="ru-RU" sz="2100" dirty="0">
                <a:solidFill>
                  <a:schemeClr val="tx1"/>
                </a:solidFill>
              </a:rPr>
              <a:t> – </a:t>
            </a:r>
            <a:r>
              <a:rPr lang="ru-RU" sz="2100" i="1" dirty="0">
                <a:solidFill>
                  <a:srgbClr val="FF0000"/>
                </a:solidFill>
              </a:rPr>
              <a:t>«</a:t>
            </a:r>
            <a:r>
              <a:rPr lang="ru-RU" sz="2100" i="1" dirty="0" err="1">
                <a:solidFill>
                  <a:srgbClr val="FF0000"/>
                </a:solidFill>
              </a:rPr>
              <a:t>Криогипергенез</a:t>
            </a:r>
            <a:r>
              <a:rPr lang="ru-RU" sz="2100" i="1" dirty="0">
                <a:solidFill>
                  <a:srgbClr val="FF0000"/>
                </a:solidFill>
              </a:rPr>
              <a:t> грунтовых массивов Южной Якутии», «Обеспечение устойчивости линейных сооружений в переходных типах природно-территориальных комплексов </a:t>
            </a:r>
            <a:r>
              <a:rPr lang="ru-RU" sz="2100" i="1" dirty="0" err="1">
                <a:solidFill>
                  <a:srgbClr val="FF0000"/>
                </a:solidFill>
              </a:rPr>
              <a:t>криолитозоны</a:t>
            </a:r>
            <a:r>
              <a:rPr lang="ru-RU" sz="2100" i="1" dirty="0">
                <a:solidFill>
                  <a:srgbClr val="FF0000"/>
                </a:solidFill>
              </a:rPr>
              <a:t> Южной Якутии</a:t>
            </a:r>
            <a:r>
              <a:rPr lang="ru-RU" sz="2100" i="1" dirty="0" smtClean="0">
                <a:solidFill>
                  <a:srgbClr val="FF0000"/>
                </a:solidFill>
              </a:rPr>
              <a:t>».</a:t>
            </a:r>
            <a:endParaRPr lang="ru-RU" sz="2100" i="1" dirty="0">
              <a:solidFill>
                <a:srgbClr val="FF0000"/>
              </a:solidFill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u="sng" dirty="0">
                <a:solidFill>
                  <a:schemeClr val="tx1"/>
                </a:solidFill>
              </a:rPr>
              <a:t>Научный руководитель </a:t>
            </a:r>
            <a:r>
              <a:rPr lang="ru-RU" sz="2100" dirty="0">
                <a:solidFill>
                  <a:schemeClr val="tx1"/>
                </a:solidFill>
              </a:rPr>
              <a:t>– к.г.-</a:t>
            </a:r>
            <a:r>
              <a:rPr lang="ru-RU" sz="2100" dirty="0" err="1">
                <a:solidFill>
                  <a:schemeClr val="tx1"/>
                </a:solidFill>
              </a:rPr>
              <a:t>м.н</a:t>
            </a:r>
            <a:r>
              <a:rPr lang="ru-RU" sz="2100" dirty="0">
                <a:solidFill>
                  <a:schemeClr val="tx1"/>
                </a:solidFill>
              </a:rPr>
              <a:t>., </a:t>
            </a:r>
            <a:r>
              <a:rPr lang="ru-RU" sz="2100" dirty="0" err="1">
                <a:solidFill>
                  <a:schemeClr val="tx1"/>
                </a:solidFill>
              </a:rPr>
              <a:t>зав.лаб</a:t>
            </a:r>
            <a:r>
              <a:rPr lang="ru-RU" sz="2100" dirty="0">
                <a:solidFill>
                  <a:schemeClr val="tx1"/>
                </a:solidFill>
              </a:rPr>
              <a:t>. Мельников А.Е.</a:t>
            </a:r>
          </a:p>
          <a:p>
            <a:pPr marL="360000" lvl="0" indent="0" algn="l">
              <a:spcBef>
                <a:spcPts val="600"/>
              </a:spcBef>
              <a:spcAft>
                <a:spcPts val="600"/>
              </a:spcAft>
              <a:buNone/>
            </a:pPr>
            <a:endParaRPr lang="ru-RU" sz="1900" dirty="0" smtClean="0">
              <a:solidFill>
                <a:schemeClr val="tx1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109728" indent="0" algn="l">
              <a:spcAft>
                <a:spcPts val="600"/>
              </a:spcAft>
              <a:buNone/>
            </a:pP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51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0" y="1125538"/>
            <a:ext cx="8609013" cy="5399087"/>
          </a:xfrm>
        </p:spPr>
        <p:txBody>
          <a:bodyPr>
            <a:normAutofit fontScale="40000" lnSpcReduction="20000"/>
          </a:bodyPr>
          <a:lstStyle/>
          <a:p>
            <a:pPr marL="360000" lv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4500" b="1" dirty="0" smtClean="0">
                <a:solidFill>
                  <a:schemeClr val="tx1"/>
                </a:solidFill>
              </a:rPr>
              <a:t>Кафедра </a:t>
            </a:r>
            <a:r>
              <a:rPr lang="ru-RU" sz="4500" b="1" dirty="0">
                <a:solidFill>
                  <a:schemeClr val="tx1"/>
                </a:solidFill>
              </a:rPr>
              <a:t>ГД</a:t>
            </a:r>
            <a:r>
              <a:rPr lang="ru-RU" sz="4500" dirty="0">
                <a:solidFill>
                  <a:schemeClr val="tx1"/>
                </a:solidFill>
              </a:rPr>
              <a:t> – </a:t>
            </a:r>
            <a:r>
              <a:rPr lang="ru-RU" sz="4500" i="1" dirty="0">
                <a:solidFill>
                  <a:srgbClr val="FF0000"/>
                </a:solidFill>
              </a:rPr>
              <a:t>«Исследование применения дренажно-фильтрационного способа разупрочнения мерзлых пород на россыпных месторождениях Южной Якутии»,  «Совершенствование метода скважинной гидродобычи на россыпных месторождениях золота Южной Якутии»</a:t>
            </a:r>
          </a:p>
          <a:p>
            <a:pPr marL="36000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500" u="sng" dirty="0">
                <a:solidFill>
                  <a:schemeClr val="tx1"/>
                </a:solidFill>
              </a:rPr>
              <a:t>Научный руководитель </a:t>
            </a:r>
            <a:r>
              <a:rPr lang="ru-RU" sz="4500" dirty="0">
                <a:solidFill>
                  <a:schemeClr val="tx1"/>
                </a:solidFill>
              </a:rPr>
              <a:t>– к.т.н., доцент Рочев В.Ф</a:t>
            </a:r>
            <a:r>
              <a:rPr lang="ru-RU" sz="4500" dirty="0" smtClean="0">
                <a:solidFill>
                  <a:schemeClr val="tx1"/>
                </a:solidFill>
              </a:rPr>
              <a:t>.</a:t>
            </a:r>
          </a:p>
          <a:p>
            <a:pPr marL="360000" lv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3500" dirty="0">
              <a:solidFill>
                <a:schemeClr val="tx1"/>
              </a:solidFill>
            </a:endParaRPr>
          </a:p>
          <a:p>
            <a:pPr marL="360000" lv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4500" i="1" dirty="0" smtClean="0">
                <a:solidFill>
                  <a:srgbClr val="FF0000"/>
                </a:solidFill>
              </a:rPr>
              <a:t>«Локализация выходов тектонических нарушений под четвертичные отложения по геофизическим данным»</a:t>
            </a:r>
            <a:endParaRPr lang="ru-RU" sz="4500" i="1" dirty="0">
              <a:solidFill>
                <a:srgbClr val="FF0000"/>
              </a:solidFill>
            </a:endParaRPr>
          </a:p>
          <a:p>
            <a:pPr marL="36000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500" u="sng" dirty="0">
                <a:solidFill>
                  <a:schemeClr val="tx1"/>
                </a:solidFill>
              </a:rPr>
              <a:t>Научный руководитель </a:t>
            </a:r>
            <a:r>
              <a:rPr lang="ru-RU" sz="4500" dirty="0">
                <a:solidFill>
                  <a:schemeClr val="tx1"/>
                </a:solidFill>
              </a:rPr>
              <a:t>– </a:t>
            </a:r>
            <a:r>
              <a:rPr lang="ru-RU" sz="4500" dirty="0" smtClean="0">
                <a:solidFill>
                  <a:schemeClr val="tx1"/>
                </a:solidFill>
              </a:rPr>
              <a:t>д.т.н</a:t>
            </a:r>
            <a:r>
              <a:rPr lang="ru-RU" sz="4500" dirty="0">
                <a:solidFill>
                  <a:schemeClr val="tx1"/>
                </a:solidFill>
              </a:rPr>
              <a:t>., </a:t>
            </a:r>
            <a:r>
              <a:rPr lang="ru-RU" sz="4500" dirty="0" smtClean="0">
                <a:solidFill>
                  <a:schemeClr val="tx1"/>
                </a:solidFill>
              </a:rPr>
              <a:t>профессор Гриб Н.Н.</a:t>
            </a:r>
            <a:endParaRPr lang="ru-RU" sz="4500" dirty="0">
              <a:solidFill>
                <a:schemeClr val="tx1"/>
              </a:solidFill>
            </a:endParaRPr>
          </a:p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endParaRPr lang="ru-RU" sz="1000" b="1" dirty="0" smtClean="0">
              <a:solidFill>
                <a:schemeClr val="tx1"/>
              </a:solidFill>
            </a:endParaRPr>
          </a:p>
          <a:p>
            <a:pPr marL="360000" indent="0">
              <a:lnSpc>
                <a:spcPct val="134000"/>
              </a:lnSpc>
              <a:spcBef>
                <a:spcPts val="0"/>
              </a:spcBef>
              <a:buNone/>
            </a:pPr>
            <a:r>
              <a:rPr lang="ru-RU" sz="4500" b="1" dirty="0" smtClean="0">
                <a:solidFill>
                  <a:schemeClr val="tx1"/>
                </a:solidFill>
              </a:rPr>
              <a:t>Кафедра  </a:t>
            </a:r>
            <a:r>
              <a:rPr lang="ru-RU" sz="4500" b="1" dirty="0">
                <a:solidFill>
                  <a:schemeClr val="tx1"/>
                </a:solidFill>
              </a:rPr>
              <a:t>ОД </a:t>
            </a:r>
            <a:r>
              <a:rPr lang="ru-RU" sz="4500" dirty="0" smtClean="0">
                <a:solidFill>
                  <a:schemeClr val="tx1"/>
                </a:solidFill>
              </a:rPr>
              <a:t>–</a:t>
            </a:r>
            <a:r>
              <a:rPr lang="ru-RU" sz="4500" i="1" dirty="0" smtClean="0">
                <a:solidFill>
                  <a:srgbClr val="FF0000"/>
                </a:solidFill>
              </a:rPr>
              <a:t> </a:t>
            </a:r>
            <a:r>
              <a:rPr lang="ru-RU" sz="4500" i="1" dirty="0">
                <a:solidFill>
                  <a:srgbClr val="FF0000"/>
                </a:solidFill>
              </a:rPr>
              <a:t>«</a:t>
            </a:r>
            <a:r>
              <a:rPr lang="en-US" sz="4500" i="1" dirty="0">
                <a:solidFill>
                  <a:srgbClr val="FF0000"/>
                </a:solidFill>
              </a:rPr>
              <a:t>IT</a:t>
            </a:r>
            <a:r>
              <a:rPr lang="ru-RU" sz="4500" i="1" dirty="0">
                <a:solidFill>
                  <a:srgbClr val="FF0000"/>
                </a:solidFill>
              </a:rPr>
              <a:t>-технологии в методике преподавания </a:t>
            </a:r>
            <a:r>
              <a:rPr lang="ru-RU" sz="4500" i="1" dirty="0" smtClean="0">
                <a:solidFill>
                  <a:srgbClr val="FF0000"/>
                </a:solidFill>
              </a:rPr>
              <a:t>химии»</a:t>
            </a:r>
          </a:p>
          <a:p>
            <a:pPr marL="360000" indent="0">
              <a:lnSpc>
                <a:spcPct val="134000"/>
              </a:lnSpc>
              <a:spcBef>
                <a:spcPts val="0"/>
              </a:spcBef>
              <a:buNone/>
            </a:pPr>
            <a:r>
              <a:rPr lang="ru-RU" sz="4500" u="sng" dirty="0" smtClean="0">
                <a:solidFill>
                  <a:schemeClr val="tx1"/>
                </a:solidFill>
              </a:rPr>
              <a:t>Научный руководитель </a:t>
            </a:r>
            <a:r>
              <a:rPr lang="ru-RU" sz="4500" dirty="0">
                <a:solidFill>
                  <a:schemeClr val="tx1"/>
                </a:solidFill>
              </a:rPr>
              <a:t>– к.б.н. </a:t>
            </a:r>
            <a:r>
              <a:rPr lang="ru-RU" sz="4500" dirty="0" err="1">
                <a:solidFill>
                  <a:schemeClr val="tx1"/>
                </a:solidFill>
              </a:rPr>
              <a:t>Погуляева</a:t>
            </a:r>
            <a:r>
              <a:rPr lang="ru-RU" sz="4500" dirty="0">
                <a:solidFill>
                  <a:schemeClr val="tx1"/>
                </a:solidFill>
              </a:rPr>
              <a:t> </a:t>
            </a:r>
            <a:r>
              <a:rPr lang="ru-RU" sz="4500" dirty="0" smtClean="0">
                <a:solidFill>
                  <a:schemeClr val="tx1"/>
                </a:solidFill>
              </a:rPr>
              <a:t>И.А.</a:t>
            </a:r>
          </a:p>
          <a:p>
            <a:pPr marL="360000" indent="0">
              <a:lnSpc>
                <a:spcPct val="134000"/>
              </a:lnSpc>
              <a:spcBef>
                <a:spcPts val="0"/>
              </a:spcBef>
              <a:buNone/>
            </a:pPr>
            <a:r>
              <a:rPr lang="ru-RU" sz="4500" u="sng" dirty="0" smtClean="0">
                <a:solidFill>
                  <a:schemeClr val="tx1"/>
                </a:solidFill>
              </a:rPr>
              <a:t>Ответственный </a:t>
            </a:r>
            <a:r>
              <a:rPr lang="ru-RU" sz="4500" u="sng" dirty="0">
                <a:solidFill>
                  <a:schemeClr val="tx1"/>
                </a:solidFill>
              </a:rPr>
              <a:t>исполнитель </a:t>
            </a:r>
            <a:r>
              <a:rPr lang="ru-RU" sz="4500" dirty="0">
                <a:solidFill>
                  <a:schemeClr val="tx1"/>
                </a:solidFill>
              </a:rPr>
              <a:t>– Браун В.С</a:t>
            </a:r>
            <a:r>
              <a:rPr lang="ru-RU" sz="4500" dirty="0" smtClean="0">
                <a:solidFill>
                  <a:schemeClr val="tx1"/>
                </a:solidFill>
              </a:rPr>
              <a:t>.</a:t>
            </a:r>
          </a:p>
          <a:p>
            <a:pPr marL="360000" indent="0">
              <a:lnSpc>
                <a:spcPct val="134000"/>
              </a:lnSpc>
              <a:spcBef>
                <a:spcPts val="0"/>
              </a:spcBef>
              <a:buNone/>
            </a:pPr>
            <a:endParaRPr lang="ru-RU" sz="4000" dirty="0">
              <a:solidFill>
                <a:schemeClr val="tx1"/>
              </a:solidFill>
            </a:endParaRP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500" i="1" dirty="0" smtClean="0">
                <a:solidFill>
                  <a:srgbClr val="FF0000"/>
                </a:solidFill>
              </a:rPr>
              <a:t>«Формирование компетенций сохранения здоровья в подготовке студентов к профессиональной деятельности в условиях Севера» </a:t>
            </a: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500" u="sng" dirty="0" smtClean="0">
                <a:solidFill>
                  <a:schemeClr val="tx1"/>
                </a:solidFill>
              </a:rPr>
              <a:t>Научный руководитель </a:t>
            </a:r>
            <a:r>
              <a:rPr lang="ru-RU" sz="4500" dirty="0" smtClean="0">
                <a:solidFill>
                  <a:schemeClr val="tx1"/>
                </a:solidFill>
              </a:rPr>
              <a:t>– </a:t>
            </a:r>
            <a:r>
              <a:rPr lang="ru-RU" sz="4500" dirty="0" err="1" smtClean="0">
                <a:solidFill>
                  <a:schemeClr val="tx1"/>
                </a:solidFill>
              </a:rPr>
              <a:t>к.п.н</a:t>
            </a:r>
            <a:r>
              <a:rPr lang="ru-RU" sz="4500" dirty="0" smtClean="0">
                <a:solidFill>
                  <a:schemeClr val="tx1"/>
                </a:solidFill>
              </a:rPr>
              <a:t>., доцент Прокопенко Л.А.</a:t>
            </a:r>
          </a:p>
          <a:p>
            <a:pPr marL="360000" indent="0">
              <a:spcBef>
                <a:spcPts val="0"/>
              </a:spcBef>
              <a:buNone/>
            </a:pPr>
            <a:endParaRPr lang="ru-RU" sz="2000" b="1" dirty="0">
              <a:solidFill>
                <a:schemeClr val="tx1"/>
              </a:solidFill>
            </a:endParaRPr>
          </a:p>
          <a:p>
            <a:pPr marL="360000" indent="0">
              <a:spcBef>
                <a:spcPts val="0"/>
              </a:spcBef>
              <a:buNone/>
            </a:pPr>
            <a:endParaRPr lang="ru-RU" sz="3200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400"/>
              </a:spcBef>
              <a:spcAft>
                <a:spcPts val="600"/>
              </a:spcAft>
              <a:buNone/>
            </a:pPr>
            <a:endParaRPr lang="ru-RU" sz="2100" i="1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400"/>
              </a:spcBef>
              <a:spcAft>
                <a:spcPts val="600"/>
              </a:spcAft>
              <a:buNone/>
            </a:pPr>
            <a:endParaRPr lang="ru-RU" sz="2100" i="1" dirty="0">
              <a:solidFill>
                <a:schemeClr val="tx1"/>
              </a:solidFill>
            </a:endParaRPr>
          </a:p>
          <a:p>
            <a:pPr marL="0" indent="0">
              <a:spcBef>
                <a:spcPts val="400"/>
              </a:spcBef>
              <a:spcAft>
                <a:spcPts val="600"/>
              </a:spcAft>
              <a:buNone/>
            </a:pPr>
            <a:endParaRPr lang="ru-RU" sz="2100" i="1" dirty="0">
              <a:solidFill>
                <a:schemeClr val="tx1"/>
              </a:solidFill>
            </a:endParaRPr>
          </a:p>
          <a:p>
            <a:pPr marL="109728" indent="0">
              <a:spcAft>
                <a:spcPts val="600"/>
              </a:spcAft>
              <a:buNone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0350"/>
            <a:ext cx="8640763" cy="793750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2023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научно-инновационной деятельности</a:t>
            </a:r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9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0" y="1196974"/>
            <a:ext cx="9143999" cy="5661026"/>
          </a:xfrm>
        </p:spPr>
        <p:txBody>
          <a:bodyPr>
            <a:normAutofit fontScale="62500" lnSpcReduction="20000"/>
          </a:bodyPr>
          <a:lstStyle/>
          <a:p>
            <a:pPr marL="360000" lv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900" b="1" dirty="0">
                <a:solidFill>
                  <a:schemeClr val="tx1"/>
                </a:solidFill>
              </a:rPr>
              <a:t>Кафедра </a:t>
            </a:r>
            <a:r>
              <a:rPr lang="ru-RU" sz="2900" b="1" dirty="0" err="1">
                <a:solidFill>
                  <a:schemeClr val="tx1"/>
                </a:solidFill>
              </a:rPr>
              <a:t>ПиМНО</a:t>
            </a:r>
            <a:r>
              <a:rPr lang="ru-RU" sz="2900" b="1" dirty="0">
                <a:solidFill>
                  <a:schemeClr val="tx1"/>
                </a:solidFill>
              </a:rPr>
              <a:t> </a:t>
            </a:r>
            <a:r>
              <a:rPr lang="ru-RU" sz="2900" dirty="0">
                <a:solidFill>
                  <a:schemeClr val="tx1"/>
                </a:solidFill>
              </a:rPr>
              <a:t>– </a:t>
            </a:r>
            <a:r>
              <a:rPr lang="ru-RU" sz="2900" dirty="0">
                <a:solidFill>
                  <a:srgbClr val="FF0000"/>
                </a:solidFill>
              </a:rPr>
              <a:t>«Психолого-педагогическое сопровождение участников образовательного процесса»</a:t>
            </a:r>
          </a:p>
          <a:p>
            <a:pPr marL="36000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u="sng" dirty="0">
                <a:solidFill>
                  <a:schemeClr val="tx1"/>
                </a:solidFill>
              </a:rPr>
              <a:t>Научный руководитель </a:t>
            </a:r>
            <a:r>
              <a:rPr lang="ru-RU" sz="2900" dirty="0">
                <a:solidFill>
                  <a:schemeClr val="tx1"/>
                </a:solidFill>
              </a:rPr>
              <a:t>– </a:t>
            </a:r>
            <a:r>
              <a:rPr lang="ru-RU" sz="2900" dirty="0" err="1">
                <a:solidFill>
                  <a:schemeClr val="tx1"/>
                </a:solidFill>
              </a:rPr>
              <a:t>к.п.н</a:t>
            </a:r>
            <a:r>
              <a:rPr lang="ru-RU" sz="2900" dirty="0">
                <a:solidFill>
                  <a:schemeClr val="tx1"/>
                </a:solidFill>
              </a:rPr>
              <a:t>., доцент Мамедова Л.В.</a:t>
            </a:r>
          </a:p>
          <a:p>
            <a:pPr marL="36000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u="sng" dirty="0">
                <a:solidFill>
                  <a:schemeClr val="tx1"/>
                </a:solidFill>
              </a:rPr>
              <a:t>Ответственные исполнители </a:t>
            </a:r>
            <a:r>
              <a:rPr lang="ru-RU" sz="2900" dirty="0">
                <a:solidFill>
                  <a:schemeClr val="tx1"/>
                </a:solidFill>
              </a:rPr>
              <a:t>– </a:t>
            </a:r>
            <a:r>
              <a:rPr lang="ru-RU" sz="2900" dirty="0" err="1">
                <a:solidFill>
                  <a:schemeClr val="tx1"/>
                </a:solidFill>
              </a:rPr>
              <a:t>к.п.н</a:t>
            </a:r>
            <a:r>
              <a:rPr lang="ru-RU" sz="2900" dirty="0">
                <a:solidFill>
                  <a:schemeClr val="tx1"/>
                </a:solidFill>
              </a:rPr>
              <a:t>., </a:t>
            </a:r>
            <a:r>
              <a:rPr lang="ru-RU" sz="2900" dirty="0" err="1">
                <a:solidFill>
                  <a:schemeClr val="tx1"/>
                </a:solidFill>
              </a:rPr>
              <a:t>к.психол.н</a:t>
            </a:r>
            <a:r>
              <a:rPr lang="ru-RU" sz="2900" dirty="0">
                <a:solidFill>
                  <a:schemeClr val="tx1"/>
                </a:solidFill>
              </a:rPr>
              <a:t>., доцент </a:t>
            </a:r>
            <a:r>
              <a:rPr lang="ru-RU" sz="2900" dirty="0" err="1">
                <a:solidFill>
                  <a:schemeClr val="tx1"/>
                </a:solidFill>
              </a:rPr>
              <a:t>Кобазова</a:t>
            </a:r>
            <a:r>
              <a:rPr lang="ru-RU" sz="2900" dirty="0">
                <a:solidFill>
                  <a:schemeClr val="tx1"/>
                </a:solidFill>
              </a:rPr>
              <a:t> Ю.В., доцент </a:t>
            </a:r>
            <a:r>
              <a:rPr lang="ru-RU" sz="2900" dirty="0" err="1">
                <a:solidFill>
                  <a:schemeClr val="tx1"/>
                </a:solidFill>
              </a:rPr>
              <a:t>Шахмалова</a:t>
            </a:r>
            <a:r>
              <a:rPr lang="ru-RU" sz="2900" dirty="0">
                <a:solidFill>
                  <a:schemeClr val="tx1"/>
                </a:solidFill>
              </a:rPr>
              <a:t> И.И.</a:t>
            </a: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2200" b="1" dirty="0" smtClean="0">
              <a:solidFill>
                <a:schemeClr val="tx1"/>
              </a:solidFill>
            </a:endParaRP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dirty="0" smtClean="0">
                <a:solidFill>
                  <a:schemeClr val="tx1"/>
                </a:solidFill>
              </a:rPr>
              <a:t>Кафедра </a:t>
            </a:r>
            <a:r>
              <a:rPr lang="ru-RU" sz="2900" b="1" dirty="0">
                <a:solidFill>
                  <a:schemeClr val="tx1"/>
                </a:solidFill>
              </a:rPr>
              <a:t>СД</a:t>
            </a:r>
            <a:r>
              <a:rPr lang="ru-RU" sz="2900" dirty="0">
                <a:solidFill>
                  <a:schemeClr val="tx1"/>
                </a:solidFill>
              </a:rPr>
              <a:t> – </a:t>
            </a:r>
            <a:r>
              <a:rPr lang="ru-RU" sz="2900" i="1" dirty="0">
                <a:solidFill>
                  <a:srgbClr val="FF0000"/>
                </a:solidFill>
              </a:rPr>
              <a:t>«</a:t>
            </a:r>
            <a:r>
              <a:rPr lang="ru-RU" sz="2900" i="1" dirty="0" err="1">
                <a:solidFill>
                  <a:srgbClr val="FF0000"/>
                </a:solidFill>
              </a:rPr>
              <a:t>Тепловизионное</a:t>
            </a:r>
            <a:r>
              <a:rPr lang="ru-RU" sz="2900" i="1" dirty="0">
                <a:solidFill>
                  <a:srgbClr val="FF0000"/>
                </a:solidFill>
              </a:rPr>
              <a:t> обследование»</a:t>
            </a: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u="sng" dirty="0" smtClean="0">
                <a:solidFill>
                  <a:schemeClr val="tx1"/>
                </a:solidFill>
              </a:rPr>
              <a:t>Научный </a:t>
            </a:r>
            <a:r>
              <a:rPr lang="ru-RU" sz="2900" u="sng" dirty="0">
                <a:solidFill>
                  <a:schemeClr val="tx1"/>
                </a:solidFill>
              </a:rPr>
              <a:t>руководитель </a:t>
            </a:r>
            <a:r>
              <a:rPr lang="ru-RU" sz="2900" dirty="0">
                <a:solidFill>
                  <a:schemeClr val="tx1"/>
                </a:solidFill>
              </a:rPr>
              <a:t>– к.т.н. Косарев Л.В</a:t>
            </a:r>
            <a:r>
              <a:rPr lang="ru-RU" sz="2900" dirty="0" smtClean="0">
                <a:solidFill>
                  <a:schemeClr val="tx1"/>
                </a:solidFill>
              </a:rPr>
              <a:t>.</a:t>
            </a: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2200" dirty="0" smtClean="0">
              <a:solidFill>
                <a:schemeClr val="tx1"/>
              </a:solidFill>
            </a:endParaRP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dirty="0" smtClean="0">
                <a:solidFill>
                  <a:srgbClr val="FF0000"/>
                </a:solidFill>
              </a:rPr>
              <a:t>«Повышение эксплуатационных характеристик инженерных сетей зданий, расположенных на территориях Крайнего Севера»</a:t>
            </a: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u="sng" dirty="0" smtClean="0">
                <a:solidFill>
                  <a:schemeClr val="tx1"/>
                </a:solidFill>
              </a:rPr>
              <a:t>Научный </a:t>
            </a:r>
            <a:r>
              <a:rPr lang="ru-RU" sz="2900" u="sng" dirty="0">
                <a:solidFill>
                  <a:schemeClr val="tx1"/>
                </a:solidFill>
              </a:rPr>
              <a:t>руководитель </a:t>
            </a:r>
            <a:r>
              <a:rPr lang="ru-RU" sz="2900" dirty="0">
                <a:solidFill>
                  <a:schemeClr val="tx1"/>
                </a:solidFill>
              </a:rPr>
              <a:t>– к.т.н. Косарев Л.В</a:t>
            </a:r>
            <a:r>
              <a:rPr lang="ru-RU" sz="2900" dirty="0" smtClean="0">
                <a:solidFill>
                  <a:schemeClr val="tx1"/>
                </a:solidFill>
              </a:rPr>
              <a:t>.</a:t>
            </a: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2200" dirty="0" smtClean="0">
              <a:solidFill>
                <a:srgbClr val="FF0000"/>
              </a:solidFill>
            </a:endParaRP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dirty="0" smtClean="0">
                <a:solidFill>
                  <a:srgbClr val="FF0000"/>
                </a:solidFill>
              </a:rPr>
              <a:t>«Возможность использования отходов от угледобычи с большим содержанием пылевидной фракции для снижения удельного расхода топлива на слоевых топках»</a:t>
            </a:r>
            <a:endParaRPr lang="ru-RU" sz="2900" dirty="0">
              <a:solidFill>
                <a:srgbClr val="FF0000"/>
              </a:solidFill>
            </a:endParaRP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u="sng" dirty="0" smtClean="0">
                <a:solidFill>
                  <a:schemeClr val="tx1"/>
                </a:solidFill>
              </a:rPr>
              <a:t>Научный </a:t>
            </a:r>
            <a:r>
              <a:rPr lang="ru-RU" sz="2900" u="sng" dirty="0">
                <a:solidFill>
                  <a:schemeClr val="tx1"/>
                </a:solidFill>
              </a:rPr>
              <a:t>руководитель </a:t>
            </a:r>
            <a:r>
              <a:rPr lang="ru-RU" sz="2900" dirty="0">
                <a:solidFill>
                  <a:schemeClr val="tx1"/>
                </a:solidFill>
              </a:rPr>
              <a:t>– к.т.н. Косарев Л.В.</a:t>
            </a: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2200" dirty="0">
              <a:solidFill>
                <a:schemeClr val="tx1"/>
              </a:solidFill>
            </a:endParaRPr>
          </a:p>
          <a:p>
            <a:pPr marL="36000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i="1" u="sng" dirty="0" smtClean="0">
                <a:solidFill>
                  <a:schemeClr val="tx1"/>
                </a:solidFill>
              </a:rPr>
              <a:t>Постановили: </a:t>
            </a: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i="1" dirty="0" smtClean="0">
                <a:solidFill>
                  <a:schemeClr val="tx1"/>
                </a:solidFill>
              </a:rPr>
              <a:t>Продолжить работу над утвержденными инициативными темами. </a:t>
            </a:r>
          </a:p>
          <a:p>
            <a:pPr marL="85680" lv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i="1" dirty="0" smtClean="0">
              <a:solidFill>
                <a:schemeClr val="tx1"/>
              </a:solidFill>
            </a:endParaRPr>
          </a:p>
          <a:p>
            <a:pPr marL="85680" lv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2000" b="1" i="1" dirty="0">
              <a:solidFill>
                <a:schemeClr val="tx1"/>
              </a:solidFill>
            </a:endParaRPr>
          </a:p>
          <a:p>
            <a:pPr marL="85680" lv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2000" b="1" dirty="0">
              <a:solidFill>
                <a:schemeClr val="tx1"/>
              </a:solidFill>
            </a:endParaRPr>
          </a:p>
          <a:p>
            <a:pPr marL="109728" indent="0">
              <a:spcAft>
                <a:spcPts val="600"/>
              </a:spcAft>
              <a:buNone/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109728" indent="0">
              <a:spcAft>
                <a:spcPts val="600"/>
              </a:spcAft>
              <a:buNone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33375"/>
            <a:ext cx="8640763" cy="719138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2023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научно-инновационной деятельности</a:t>
            </a:r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31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7" cy="158417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                     </a:t>
            </a:r>
            <a:r>
              <a:rPr lang="ru-RU" sz="2400" b="1" u="sng" dirty="0" smtClean="0">
                <a:solidFill>
                  <a:schemeClr val="tx1"/>
                </a:solidFill>
              </a:rPr>
              <a:t>Вопросы</a:t>
            </a:r>
            <a:r>
              <a:rPr lang="ru-RU" sz="2400" b="1" u="sng" dirty="0">
                <a:solidFill>
                  <a:schemeClr val="tx1"/>
                </a:solidFill>
              </a:rPr>
              <a:t>, рассматриваемые НТС в </a:t>
            </a:r>
            <a:r>
              <a:rPr lang="ru-RU" sz="2400" b="1" u="sng" dirty="0" smtClean="0">
                <a:solidFill>
                  <a:schemeClr val="tx1"/>
                </a:solidFill>
              </a:rPr>
              <a:t>2023 </a:t>
            </a:r>
            <a:r>
              <a:rPr lang="ru-RU" sz="2400" b="1" u="sng" dirty="0">
                <a:solidFill>
                  <a:schemeClr val="tx1"/>
                </a:solidFill>
              </a:rPr>
              <a:t>г</a:t>
            </a:r>
            <a:r>
              <a:rPr lang="ru-RU" sz="2400" b="1" dirty="0">
                <a:solidFill>
                  <a:schemeClr val="tx1"/>
                </a:solidFill>
              </a:rPr>
              <a:t>.</a:t>
            </a: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НИР, выполнение объемов финансирования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3547" y="2276872"/>
            <a:ext cx="8064896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800" b="1" dirty="0"/>
              <a:t>Финансирование НИР за </a:t>
            </a:r>
            <a:r>
              <a:rPr lang="ru-RU" sz="2800" b="1" dirty="0" smtClean="0"/>
              <a:t>2022 </a:t>
            </a:r>
            <a:r>
              <a:rPr lang="ru-RU" sz="2800" b="1" dirty="0"/>
              <a:t>г.</a:t>
            </a:r>
          </a:p>
          <a:p>
            <a:pPr marL="109728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Постановили: </a:t>
            </a:r>
            <a:endParaRPr lang="ru-RU" sz="2400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сотрудников ВУЗа в поиске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внебюджетного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финансирования научной работы (получение грантов, оформление НИР по хоздоговорам, а также участие в Федеральных целевых программах);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0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итогам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выполнить показатели мониторинга в части объема доходов от научных исследований в расчете на одного НПР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60000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по привлечению спонсорской помощи для осуществления научно-исследовательской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47837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42466</TotalTime>
  <Words>2454</Words>
  <Application>Microsoft Office PowerPoint</Application>
  <PresentationFormat>Экран (4:3)</PresentationFormat>
  <Paragraphs>198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2" baseType="lpstr">
      <vt:lpstr>Arial</vt:lpstr>
      <vt:lpstr>Arial Black</vt:lpstr>
      <vt:lpstr>Arial Narrow</vt:lpstr>
      <vt:lpstr>Calibri</vt:lpstr>
      <vt:lpstr>Times New Roman</vt:lpstr>
      <vt:lpstr>Trebuchet MS</vt:lpstr>
      <vt:lpstr>Verdana</vt:lpstr>
      <vt:lpstr>Wingdings 3</vt:lpstr>
      <vt:lpstr>Аспект</vt:lpstr>
      <vt:lpstr>Итоги работы НТС  ТИ (ф) СВФУ за 2023 г.</vt:lpstr>
      <vt:lpstr>Состав научно-технического совета в 2023 году  (в конце года с изменениями)</vt:lpstr>
      <vt:lpstr>Периодичность работы научно-технического совета - 1 раз в месяц.  В 2023 г. было проведено 11 плановых заседаний.  Рассмотрен 41 вопрос.</vt:lpstr>
      <vt:lpstr>Презентация PowerPoint</vt:lpstr>
      <vt:lpstr>Вопросы, рассматриваемые НТС в 2023г. Планирование научно-инновационной деятельности </vt:lpstr>
      <vt:lpstr>Вопросы, рассматриваемые НТС в 2023 г. Планирование научно-инновационной деятельности </vt:lpstr>
      <vt:lpstr>Вопросы, рассматриваемые НТС в 2023 г. Планирование научно-инновационной деятельности </vt:lpstr>
      <vt:lpstr>Вопросы, рассматриваемые НТС в 2023 г. Планирование научно-инновационной деятельности </vt:lpstr>
      <vt:lpstr>                      Вопросы, рассматриваемые НТС в 2023 г.  Сопровождение НИР, выполнение объемов финансирования</vt:lpstr>
      <vt:lpstr>Вопросы, рассматриваемые НТС в 2023 г. Подготовка кадров</vt:lpstr>
      <vt:lpstr>Презентация PowerPoint</vt:lpstr>
      <vt:lpstr>Вопросы, рассматриваемые НТС в 2023 г. Исполнение научно-инновационной деятельности  </vt:lpstr>
      <vt:lpstr>Вопросы, рассматриваемые НТС в 2023 г. Организация конференций</vt:lpstr>
      <vt:lpstr>Вопросы, рассматриваемые НТС в 2023 г. Разработка и приведение в соответствие  нормативам документов</vt:lpstr>
      <vt:lpstr>Вопросы, рассматриваемые НТС в 2023 г. Разработка и приведение в соответствие  нормативам документов</vt:lpstr>
      <vt:lpstr>Вопросы, рассматриваемые НТС в 2023 г. Публикационная активность сотрудников  и издательская деятельность </vt:lpstr>
      <vt:lpstr>Презентация PowerPoint</vt:lpstr>
      <vt:lpstr>Вопросы, рассматриваемые НТС в 2023 г. Студенческая наука  </vt:lpstr>
      <vt:lpstr>Вопросы, рассматриваемые НТС в 2023 г. Студенческая наука  </vt:lpstr>
      <vt:lpstr>Вопросы, рассматриваемые НТС в 2023г. Студенческая наука  </vt:lpstr>
      <vt:lpstr>Вопросы, рассматриваемые НТС в 2023г. Студенческая наука </vt:lpstr>
      <vt:lpstr>График посещаемости НТС в 2023 году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работы НТС  ТИ (ф) СВФУ за 2018 г.</dc:title>
  <dc:creator>Николай Николаевич</dc:creator>
  <cp:lastModifiedBy>Лидия Дмитриевна Ядреева</cp:lastModifiedBy>
  <cp:revision>314</cp:revision>
  <cp:lastPrinted>2024-02-29T07:59:43Z</cp:lastPrinted>
  <dcterms:modified xsi:type="dcterms:W3CDTF">2024-02-29T08:01:41Z</dcterms:modified>
</cp:coreProperties>
</file>