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handoutMasterIdLst>
    <p:handoutMasterId r:id="rId18"/>
  </p:handoutMasterIdLst>
  <p:sldIdLst>
    <p:sldId id="259" r:id="rId2"/>
    <p:sldId id="260" r:id="rId3"/>
    <p:sldId id="261" r:id="rId4"/>
    <p:sldId id="263" r:id="rId5"/>
    <p:sldId id="272" r:id="rId6"/>
    <p:sldId id="273" r:id="rId7"/>
    <p:sldId id="274" r:id="rId8"/>
    <p:sldId id="282" r:id="rId9"/>
    <p:sldId id="279" r:id="rId10"/>
    <p:sldId id="281" r:id="rId11"/>
    <p:sldId id="280" r:id="rId12"/>
    <p:sldId id="283" r:id="rId13"/>
    <p:sldId id="284" r:id="rId14"/>
    <p:sldId id="285" r:id="rId15"/>
    <p:sldId id="278" r:id="rId16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187F31C-B05C-457A-B9B0-2891F66B5805}">
          <p14:sldIdLst>
            <p14:sldId id="259"/>
            <p14:sldId id="260"/>
            <p14:sldId id="261"/>
            <p14:sldId id="263"/>
            <p14:sldId id="272"/>
            <p14:sldId id="273"/>
            <p14:sldId id="274"/>
            <p14:sldId id="282"/>
            <p14:sldId id="279"/>
            <p14:sldId id="281"/>
            <p14:sldId id="280"/>
            <p14:sldId id="283"/>
            <p14:sldId id="284"/>
            <p14:sldId id="285"/>
          </p14:sldIdLst>
        </p14:section>
        <p14:section name="Раздел без заголовка" id="{A8B77AC8-0927-4804-BB0B-D15F2206A950}">
          <p14:sldIdLst>
            <p14:sldId id="27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F0E6"/>
    <a:srgbClr val="73E4D2"/>
    <a:srgbClr val="FFFF99"/>
    <a:srgbClr val="6BC5C3"/>
    <a:srgbClr val="4B73B1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404" autoAdjust="0"/>
  </p:normalViewPr>
  <p:slideViewPr>
    <p:cSldViewPr snapToGrid="0">
      <p:cViewPr varScale="1">
        <p:scale>
          <a:sx n="115" d="100"/>
          <a:sy n="115" d="100"/>
        </p:scale>
        <p:origin x="15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93676-CDD5-4515-B1C2-7E7EDF8C3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55243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B810EA-EC3F-42A2-8B19-EB895E98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09251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084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397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049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074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520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291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044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203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096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7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15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2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039" t="7477" r="7603" b="17205"/>
          <a:stretch/>
        </p:blipFill>
        <p:spPr>
          <a:xfrm>
            <a:off x="1745265" y="185491"/>
            <a:ext cx="6154615" cy="24794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0572" y="2664923"/>
            <a:ext cx="914399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53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Итоги летней экзаменационной сессии</a:t>
            </a:r>
            <a:endParaRPr lang="ru-RU" sz="53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41139" y="4759634"/>
            <a:ext cx="60583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400" b="1" dirty="0">
                <a:solidFill>
                  <a:schemeClr val="tx2">
                    <a:lumMod val="50000"/>
                  </a:schemeClr>
                </a:solidFill>
              </a:rPr>
              <a:t>2023/2024  учебный год</a:t>
            </a:r>
          </a:p>
        </p:txBody>
      </p:sp>
    </p:spTree>
    <p:extLst>
      <p:ext uri="{BB962C8B-B14F-4D97-AF65-F5344CB8AC3E}">
        <p14:creationId xmlns:p14="http://schemas.microsoft.com/office/powerpoint/2010/main" val="2003484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r="2728"/>
          <a:stretch/>
        </p:blipFill>
        <p:spPr>
          <a:xfrm>
            <a:off x="290944" y="1449371"/>
            <a:ext cx="8603673" cy="395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93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978"/>
            <a:ext cx="9144000" cy="523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372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311" y="0"/>
            <a:ext cx="46793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484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1" y="187333"/>
            <a:ext cx="7880465" cy="656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11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61" y="764771"/>
            <a:ext cx="8544152" cy="291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6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0818" y="194211"/>
            <a:ext cx="53035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tx2">
                    <a:lumMod val="50000"/>
                  </a:schemeClr>
                </a:solidFill>
              </a:rPr>
              <a:t>Проект постановления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</a:rPr>
              <a:t>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4485" y="717431"/>
            <a:ext cx="8237913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altLang="ru-RU" sz="2200" dirty="0" smtClean="0"/>
              <a:t>Информацию </a:t>
            </a:r>
            <a:r>
              <a:rPr lang="ru-RU" altLang="ru-RU" sz="2200" dirty="0"/>
              <a:t>принять к сведению</a:t>
            </a:r>
            <a:r>
              <a:rPr lang="ru-RU" altLang="ru-RU" sz="2200" dirty="0" smtClean="0"/>
              <a:t>.</a:t>
            </a:r>
          </a:p>
          <a:p>
            <a:pPr algn="just"/>
            <a:endParaRPr lang="ru-RU" altLang="ru-RU" sz="2200" dirty="0" smtClean="0"/>
          </a:p>
          <a:p>
            <a:pPr lvl="0"/>
            <a:r>
              <a:rPr lang="ru-RU" sz="2200" dirty="0" smtClean="0"/>
              <a:t>2. Учебно-методическому отделу: </a:t>
            </a:r>
            <a:endParaRPr lang="ru-RU" sz="2200" dirty="0"/>
          </a:p>
          <a:p>
            <a:pPr marL="342900" lvl="0" indent="-342900">
              <a:buFontTx/>
              <a:buChar char="-"/>
            </a:pPr>
            <a:r>
              <a:rPr lang="ru-RU" sz="2200" dirty="0" smtClean="0"/>
              <a:t>осуществлять </a:t>
            </a:r>
            <a:r>
              <a:rPr lang="ru-RU" sz="2200" dirty="0"/>
              <a:t>регулярный мониторинг хода промежуточной </a:t>
            </a:r>
            <a:r>
              <a:rPr lang="ru-RU" sz="2200" dirty="0" smtClean="0"/>
              <a:t>аттестации, в т.ч. по заочной форме обучения.</a:t>
            </a:r>
          </a:p>
          <a:p>
            <a:pPr lvl="0"/>
            <a:endParaRPr lang="ru-RU" sz="2200" dirty="0" smtClean="0"/>
          </a:p>
          <a:p>
            <a:r>
              <a:rPr lang="ru-RU" sz="2200" dirty="0" smtClean="0"/>
              <a:t>3. Кафедрам: </a:t>
            </a:r>
          </a:p>
          <a:p>
            <a:pPr marL="342900" indent="-342900">
              <a:buFontTx/>
              <a:buChar char="-"/>
            </a:pPr>
            <a:r>
              <a:rPr lang="ru-RU" sz="2200" dirty="0"/>
              <a:t>провести анализ результатов летней экзаменационной сессии;</a:t>
            </a:r>
          </a:p>
          <a:p>
            <a:pPr marL="342900" indent="-342900">
              <a:buFontTx/>
              <a:buChar char="-"/>
            </a:pPr>
            <a:r>
              <a:rPr lang="ru-RU" sz="2200" dirty="0"/>
              <a:t>провести работу с неуспевающими студентами, организовать работу по ликвидации академических задолженностей в </a:t>
            </a:r>
            <a:r>
              <a:rPr lang="ru-RU" sz="2200"/>
              <a:t>установленные </a:t>
            </a:r>
            <a:r>
              <a:rPr lang="ru-RU" sz="2200" smtClean="0"/>
              <a:t>сроки</a:t>
            </a:r>
            <a:r>
              <a:rPr lang="ru-RU" sz="2200"/>
              <a:t>;</a:t>
            </a:r>
            <a:br>
              <a:rPr lang="ru-RU" sz="2200"/>
            </a:br>
            <a:r>
              <a:rPr lang="ru-RU" sz="2200" dirty="0" smtClean="0"/>
              <a:t>контролировать </a:t>
            </a:r>
            <a:r>
              <a:rPr lang="ru-RU" sz="2200" dirty="0"/>
              <a:t>своевременное </a:t>
            </a:r>
            <a:r>
              <a:rPr lang="ru-RU" sz="2200"/>
              <a:t>заполнение </a:t>
            </a:r>
            <a:r>
              <a:rPr lang="ru-RU" sz="2200" smtClean="0"/>
              <a:t>ведомостей. </a:t>
            </a:r>
            <a:endParaRPr lang="ru-RU" sz="2200" dirty="0" smtClean="0"/>
          </a:p>
          <a:p>
            <a:pPr algn="just">
              <a:spcBef>
                <a:spcPct val="0"/>
              </a:spcBef>
            </a:pPr>
            <a:endParaRPr lang="ru-RU" altLang="ru-RU" sz="2200" dirty="0"/>
          </a:p>
        </p:txBody>
      </p:sp>
    </p:spTree>
    <p:extLst>
      <p:ext uri="{BB962C8B-B14F-4D97-AF65-F5344CB8AC3E}">
        <p14:creationId xmlns:p14="http://schemas.microsoft.com/office/powerpoint/2010/main" val="2674648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3941" y="375874"/>
            <a:ext cx="902202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Экзаменационная сессия 2023/2024, </a:t>
            </a:r>
          </a:p>
          <a:p>
            <a:pPr algn="ctr">
              <a:spcBef>
                <a:spcPct val="0"/>
              </a:spcBef>
            </a:pP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очная форма обучения</a:t>
            </a:r>
            <a:endParaRPr lang="ru-RU" altLang="ru-RU" sz="3600" b="1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4689"/>
              </p:ext>
            </p:extLst>
          </p:nvPr>
        </p:nvGraphicFramePr>
        <p:xfrm>
          <a:off x="395002" y="1662544"/>
          <a:ext cx="8524693" cy="35414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58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8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27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63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10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30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83492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На </a:t>
                      </a:r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начало семестра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Отчислено /АО/ </a:t>
                      </a:r>
                      <a:r>
                        <a:rPr lang="ru-RU" sz="2000" u="none" strike="noStrike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восст</a:t>
                      </a:r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.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Приступили к сессии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Количество отличников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Количество хорошистов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Количество студентов 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Получили "2"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24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с одной "3" 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с  двумя и более "3"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032">
                <a:tc gridSpan="8"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Зимняя сессия 2023-2024 </a:t>
                      </a:r>
                      <a:r>
                        <a:rPr lang="ru-RU" sz="2000" b="0" i="0" u="none" strike="noStrike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уч.г</a:t>
                      </a:r>
                      <a:r>
                        <a:rPr lang="ru-RU" sz="20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.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0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347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9/12/1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326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47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174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663637"/>
                  </a:ext>
                </a:extLst>
              </a:tr>
              <a:tr h="366032">
                <a:tc gridSpan="8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Летняя сессия 2023-2024 </a:t>
                      </a:r>
                      <a:r>
                        <a:rPr lang="ru-RU" sz="2000" b="0" i="0" u="none" strike="noStrike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уч.г</a:t>
                      </a:r>
                      <a:r>
                        <a:rPr lang="ru-RU" sz="20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.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0122604"/>
                  </a:ext>
                </a:extLst>
              </a:tr>
              <a:tr h="3660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304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19/21/2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267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40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20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126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85088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35013" y="5980026"/>
            <a:ext cx="8408987" cy="1016000"/>
          </a:xfrm>
          <a:prstGeom prst="rect">
            <a:avLst/>
          </a:prstGeom>
        </p:spPr>
        <p:txBody>
          <a:bodyPr wrap="square" lIns="91363" tIns="45681" rIns="91363" bIns="45681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К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летней сессии 2023-2024 уч. года приступили 29 групп.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Показатель количества студентов, приступивших к сессии, составил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87,83%.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algn="ctr">
              <a:defRPr/>
            </a:pPr>
            <a:endParaRPr lang="ru-RU" sz="2000" b="0" dirty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5013" y="5203999"/>
            <a:ext cx="8408987" cy="1016000"/>
          </a:xfrm>
          <a:prstGeom prst="rect">
            <a:avLst/>
          </a:prstGeom>
        </p:spPr>
        <p:txBody>
          <a:bodyPr wrap="square" lIns="91363" tIns="45681" rIns="91363" bIns="45681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К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зимней сессии 2023-2024 уч. года приступила 31 группа.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Показатель количества студентов, приступивших к сессии, составил 93,95%. </a:t>
            </a:r>
          </a:p>
          <a:p>
            <a:pPr algn="ctr"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564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393166" y="222325"/>
            <a:ext cx="8642791" cy="1154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63" tIns="45681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ru-RU" altLang="ru-RU" sz="23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Успеваемость </a:t>
            </a:r>
            <a:r>
              <a:rPr kumimoji="0" lang="ru-RU" altLang="ru-RU" sz="23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студентов за </a:t>
            </a:r>
            <a:r>
              <a:rPr kumimoji="0" lang="ru-RU" altLang="ru-RU" sz="23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три последние </a:t>
            </a:r>
            <a:r>
              <a:rPr kumimoji="0" lang="ru-RU" altLang="ru-RU" sz="23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сессии </a:t>
            </a:r>
            <a:endParaRPr kumimoji="0" lang="ru-RU" altLang="ru-RU" sz="23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ru-RU" altLang="ru-RU" sz="23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(до пересдач</a:t>
            </a:r>
            <a:r>
              <a:rPr kumimoji="0" lang="ru-RU" altLang="ru-RU" sz="23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Очная форма обучения</a:t>
            </a:r>
            <a:endParaRPr kumimoji="0" lang="ru-RU" altLang="ru-RU" sz="23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653" y="1677577"/>
            <a:ext cx="7105816" cy="427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95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947030"/>
              </p:ext>
            </p:extLst>
          </p:nvPr>
        </p:nvGraphicFramePr>
        <p:xfrm>
          <a:off x="909123" y="1114987"/>
          <a:ext cx="7390356" cy="51017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50281">
                  <a:extLst>
                    <a:ext uri="{9D8B030D-6E8A-4147-A177-3AD203B41FA5}">
                      <a16:colId xmlns:a16="http://schemas.microsoft.com/office/drawing/2014/main" val="2042288654"/>
                    </a:ext>
                  </a:extLst>
                </a:gridCol>
                <a:gridCol w="1251792">
                  <a:extLst>
                    <a:ext uri="{9D8B030D-6E8A-4147-A177-3AD203B41FA5}">
                      <a16:colId xmlns:a16="http://schemas.microsoft.com/office/drawing/2014/main" val="1303574878"/>
                    </a:ext>
                  </a:extLst>
                </a:gridCol>
                <a:gridCol w="1396539">
                  <a:extLst>
                    <a:ext uri="{9D8B030D-6E8A-4147-A177-3AD203B41FA5}">
                      <a16:colId xmlns:a16="http://schemas.microsoft.com/office/drawing/2014/main" val="1033930665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301234346"/>
                    </a:ext>
                  </a:extLst>
                </a:gridCol>
                <a:gridCol w="1603272">
                  <a:extLst>
                    <a:ext uri="{9D8B030D-6E8A-4147-A177-3AD203B41FA5}">
                      <a16:colId xmlns:a16="http://schemas.microsoft.com/office/drawing/2014/main" val="3277355778"/>
                    </a:ext>
                  </a:extLst>
                </a:gridCol>
              </a:tblGrid>
              <a:tr h="68842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НП/С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Зима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2023-2024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Лето 2023-2024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5616302"/>
                  </a:ext>
                </a:extLst>
              </a:tr>
              <a:tr h="5163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общая успеваемость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качественная успеваемость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общая успеваемость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качественная успеваемость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249441"/>
                  </a:ext>
                </a:extLst>
              </a:tr>
              <a:tr h="34421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Строительство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38,9%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36,1%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233160"/>
                  </a:ext>
                </a:extLst>
              </a:tr>
              <a:tr h="34421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Прикладная информатика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44,4%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44,4%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73,3%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73,3%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217638"/>
                  </a:ext>
                </a:extLst>
              </a:tr>
              <a:tr h="34421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Филология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31,7%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31,7%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54,1%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813597"/>
                  </a:ext>
                </a:extLst>
              </a:tr>
              <a:tr h="34421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Прикладная математика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42,9%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38,1%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47,4%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47,4%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9062113"/>
                  </a:ext>
                </a:extLst>
              </a:tr>
              <a:tr h="6269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Электроэнергетика и электротехника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27%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16,2%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35,3%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17,7%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239035"/>
                  </a:ext>
                </a:extLst>
              </a:tr>
              <a:tr h="34421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Горное дело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49,6%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43,8%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45,2%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3573747"/>
                  </a:ext>
                </a:extLst>
              </a:tr>
              <a:tr h="77447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Педагогическое образование (с двумя профилями подготовки)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73,1%</a:t>
                      </a:r>
                      <a:endParaRPr lang="ru-RU" sz="16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69,2%</a:t>
                      </a:r>
                      <a:endParaRPr lang="ru-RU" sz="16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80,9%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70,2%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048792"/>
                  </a:ext>
                </a:extLst>
              </a:tr>
              <a:tr h="2581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НТИ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46,6%</a:t>
                      </a:r>
                      <a:endParaRPr lang="ru-RU" sz="16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  <a:endParaRPr lang="ru-RU" sz="16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52,8%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43,1%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84671"/>
                  </a:ext>
                </a:extLst>
              </a:tr>
            </a:tbl>
          </a:graphicData>
        </a:graphic>
      </p:graphicFrame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430213" y="113445"/>
            <a:ext cx="8713787" cy="830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ru-RU" altLang="ru-RU" sz="24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Успеваемость по ОПОП (до пересдач</a:t>
            </a:r>
            <a:r>
              <a:rPr kumimoji="0" lang="ru-RU" altLang="ru-RU" sz="24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Очная форма обучения</a:t>
            </a:r>
            <a:endParaRPr kumimoji="0" lang="ru-RU" altLang="ru-RU" sz="24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011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14400" y="191192"/>
            <a:ext cx="7772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000" b="1" dirty="0">
                <a:solidFill>
                  <a:schemeClr val="tx2">
                    <a:lumMod val="50000"/>
                  </a:schemeClr>
                </a:solidFill>
              </a:rPr>
              <a:t>Успеваемость студентов (до пересдач)</a:t>
            </a:r>
          </a:p>
          <a:p>
            <a:pPr algn="ctr">
              <a:defRPr/>
            </a:pPr>
            <a:r>
              <a:rPr lang="ru-RU" altLang="ru-RU" sz="2000" b="1" dirty="0">
                <a:solidFill>
                  <a:schemeClr val="tx2">
                    <a:lumMod val="50000"/>
                  </a:schemeClr>
                </a:solidFill>
              </a:rPr>
              <a:t>по курсам и в целом по институту </a:t>
            </a:r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>
              <a:defRPr/>
            </a:pPr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</a:rPr>
              <a:t>по результатам летней сессии </a:t>
            </a:r>
            <a:r>
              <a:rPr lang="ru-RU" altLang="ru-RU" sz="2000" b="1" dirty="0">
                <a:solidFill>
                  <a:schemeClr val="tx2">
                    <a:lumMod val="50000"/>
                  </a:schemeClr>
                </a:solidFill>
              </a:rPr>
              <a:t>2023/2024 </a:t>
            </a:r>
            <a:r>
              <a:rPr lang="ru-RU" alt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уч.года</a:t>
            </a:r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>
              <a:defRPr/>
            </a:pPr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</a:rPr>
              <a:t>(очная форма обучения)</a:t>
            </a:r>
            <a:endParaRPr lang="ru-RU" alt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0" y="1514631"/>
            <a:ext cx="7319910" cy="4697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73328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114425" y="260648"/>
            <a:ext cx="7273925" cy="110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1363" tIns="137043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0" lang="ru-RU" alt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Успеваемость  студентов 1 курса по </a:t>
            </a:r>
            <a:r>
              <a:rPr kumimoji="0" lang="ru-RU" altLang="ru-RU" sz="2000" b="1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группам за зимнюю и летнюю сессию 2023-2024 уч. года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Очная форма обучения</a:t>
            </a:r>
            <a:endParaRPr lang="ru-RU" altLang="ru-RU" sz="2000" b="1" dirty="0">
              <a:solidFill>
                <a:schemeClr val="tx2">
                  <a:lumMod val="50000"/>
                </a:schemeClr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51509"/>
              </p:ext>
            </p:extLst>
          </p:nvPr>
        </p:nvGraphicFramePr>
        <p:xfrm>
          <a:off x="1330844" y="1580371"/>
          <a:ext cx="7057506" cy="40972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25742">
                  <a:extLst>
                    <a:ext uri="{9D8B030D-6E8A-4147-A177-3AD203B41FA5}">
                      <a16:colId xmlns:a16="http://schemas.microsoft.com/office/drawing/2014/main" val="2798913792"/>
                    </a:ext>
                  </a:extLst>
                </a:gridCol>
                <a:gridCol w="1207941">
                  <a:extLst>
                    <a:ext uri="{9D8B030D-6E8A-4147-A177-3AD203B41FA5}">
                      <a16:colId xmlns:a16="http://schemas.microsoft.com/office/drawing/2014/main" val="2020268207"/>
                    </a:ext>
                  </a:extLst>
                </a:gridCol>
                <a:gridCol w="1207941">
                  <a:extLst>
                    <a:ext uri="{9D8B030D-6E8A-4147-A177-3AD203B41FA5}">
                      <a16:colId xmlns:a16="http://schemas.microsoft.com/office/drawing/2014/main" val="1144292100"/>
                    </a:ext>
                  </a:extLst>
                </a:gridCol>
                <a:gridCol w="1207941">
                  <a:extLst>
                    <a:ext uri="{9D8B030D-6E8A-4147-A177-3AD203B41FA5}">
                      <a16:colId xmlns:a16="http://schemas.microsoft.com/office/drawing/2014/main" val="3441658278"/>
                    </a:ext>
                  </a:extLst>
                </a:gridCol>
                <a:gridCol w="1207941">
                  <a:extLst>
                    <a:ext uri="{9D8B030D-6E8A-4147-A177-3AD203B41FA5}">
                      <a16:colId xmlns:a16="http://schemas.microsoft.com/office/drawing/2014/main" val="2346378661"/>
                    </a:ext>
                  </a:extLst>
                </a:gridCol>
              </a:tblGrid>
              <a:tr h="33220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</a:rPr>
                        <a:t>Группы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</a:rPr>
                        <a:t>Зима 23/24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</a:rPr>
                        <a:t>Лето 23/24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7511327"/>
                  </a:ext>
                </a:extLst>
              </a:tr>
              <a:tr h="664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общая успеваемость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качественная успеваемость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общая успеваемость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качественная успеваемость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096093"/>
                  </a:ext>
                </a:extLst>
              </a:tr>
              <a:tr h="442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НТИ-Б-ОФ-23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36,0%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36,0%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4B73B1"/>
                          </a:solidFill>
                          <a:effectLst/>
                        </a:rPr>
                        <a:t>100,0%</a:t>
                      </a:r>
                      <a:endParaRPr lang="ru-RU" sz="1400" b="0" i="0" u="none" strike="noStrike" dirty="0">
                        <a:solidFill>
                          <a:srgbClr val="4B73B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4B73B1"/>
                          </a:solidFill>
                          <a:effectLst/>
                        </a:rPr>
                        <a:t>33,3%</a:t>
                      </a:r>
                      <a:endParaRPr lang="ru-RU" sz="1400" b="1" i="0" u="none" strike="noStrike" dirty="0">
                        <a:solidFill>
                          <a:srgbClr val="4B73B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71871"/>
                  </a:ext>
                </a:extLst>
              </a:tr>
              <a:tr h="442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НТИ-Б-ПГС-23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25,0%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25,0%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20,0%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20,0%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883857"/>
                  </a:ext>
                </a:extLst>
              </a:tr>
              <a:tr h="442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НТИ-Б-ПМ-23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31,0%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23,0%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41,7%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41,7%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922651"/>
                  </a:ext>
                </a:extLst>
              </a:tr>
              <a:tr h="442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НТИ-Б-ПО-23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29,0%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29,0%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50,0%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25,0%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2551308"/>
                  </a:ext>
                </a:extLst>
              </a:tr>
              <a:tr h="442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</a:rPr>
                        <a:t>НТИ-Б-ЭП-23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14,0%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14,0%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15,4%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15,4%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929798"/>
                  </a:ext>
                </a:extLst>
              </a:tr>
              <a:tr h="442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НТИ-С-ГД-23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20,8%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20,8%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26,1%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17,4%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501418"/>
                  </a:ext>
                </a:extLst>
              </a:tr>
              <a:tr h="4429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НТИ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25,3%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24,2%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34,6%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23,5%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22729"/>
                  </a:ext>
                </a:extLst>
              </a:tr>
            </a:tbl>
          </a:graphicData>
        </a:graphic>
      </p:graphicFrame>
      <p:sp>
        <p:nvSpPr>
          <p:cNvPr id="9" name="Равнобедренный треугольник 8"/>
          <p:cNvSpPr/>
          <p:nvPr/>
        </p:nvSpPr>
        <p:spPr>
          <a:xfrm rot="10800000">
            <a:off x="8615362" y="28406"/>
            <a:ext cx="374073" cy="549617"/>
          </a:xfrm>
          <a:prstGeom prst="triangle">
            <a:avLst/>
          </a:prstGeom>
          <a:solidFill>
            <a:schemeClr val="bg1"/>
          </a:solidFill>
          <a:ln>
            <a:solidFill>
              <a:srgbClr val="73E4D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564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738468"/>
              </p:ext>
            </p:extLst>
          </p:nvPr>
        </p:nvGraphicFramePr>
        <p:xfrm>
          <a:off x="1411501" y="1745674"/>
          <a:ext cx="7109045" cy="4274911"/>
        </p:xfrm>
        <a:graphic>
          <a:graphicData uri="http://schemas.openxmlformats.org/drawingml/2006/table">
            <a:tbl>
              <a:tblPr firstRow="1" firstCol="1" bandRow="1"/>
              <a:tblGrid>
                <a:gridCol w="1831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8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8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621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Год набора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до пересдач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4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общая </a:t>
                      </a:r>
                      <a:endParaRPr lang="ru-RU" sz="24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успеваемость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качественная успеваемость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F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95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2021</a:t>
                      </a:r>
                      <a:r>
                        <a:rPr lang="ru-RU" sz="2400" b="1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год набора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27,0%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31,3%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9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2022 год набора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25,7%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23,0%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82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2023 год набора</a:t>
                      </a:r>
                      <a:endParaRPr lang="ru-RU" sz="24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34,6%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23,5%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11501" y="578023"/>
            <a:ext cx="7390897" cy="923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91363" tIns="137043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0" lang="ru-RU" altLang="ru-RU" sz="2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Результаты </a:t>
            </a:r>
            <a:r>
              <a:rPr kumimoji="0" lang="ru-RU" altLang="ru-RU" sz="2400" b="1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летней экзаменационной </a:t>
            </a:r>
            <a:r>
              <a:rPr kumimoji="0" lang="ru-RU" altLang="ru-RU" sz="2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сессии </a:t>
            </a:r>
            <a:endParaRPr kumimoji="0" lang="ru-RU" altLang="ru-RU" sz="2400" b="1" dirty="0" smtClean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kumimoji="0" lang="ru-RU" altLang="ru-RU" sz="2400" b="1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1 курсов </a:t>
            </a:r>
            <a:r>
              <a:rPr kumimoji="0" lang="ru-RU" altLang="ru-RU" sz="2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за 3 года</a:t>
            </a:r>
            <a:endParaRPr lang="ru-RU" altLang="ru-RU" sz="2400" b="1" dirty="0">
              <a:solidFill>
                <a:schemeClr val="tx2">
                  <a:lumMod val="50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 rot="10800000">
            <a:off x="8615362" y="28406"/>
            <a:ext cx="374073" cy="549617"/>
          </a:xfrm>
          <a:prstGeom prst="triangle">
            <a:avLst/>
          </a:prstGeom>
          <a:solidFill>
            <a:schemeClr val="bg1"/>
          </a:solidFill>
          <a:ln>
            <a:solidFill>
              <a:srgbClr val="73E4D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043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Результаты летней экзаменационной сессии 2023-2024 уч.г.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 разрезе УЧП </a:t>
            </a:r>
          </a:p>
          <a:p>
            <a:r>
              <a:rPr lang="ru-RU" sz="3200" dirty="0" smtClean="0"/>
              <a:t>(с результатами успеваемости студентов заочной формы обучения)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91814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18"/>
            <a:ext cx="9144000" cy="507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574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1164</TotalTime>
  <Words>466</Words>
  <Application>Microsoft Office PowerPoint</Application>
  <PresentationFormat>Экран (4:3)</PresentationFormat>
  <Paragraphs>161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Garamond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летней экзаменационной сессии 2023-2024 уч.г.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Лидия Дмитриевна Ядреева</cp:lastModifiedBy>
  <cp:revision>64</cp:revision>
  <cp:lastPrinted>2024-12-03T00:36:39Z</cp:lastPrinted>
  <dcterms:created xsi:type="dcterms:W3CDTF">2018-09-04T12:10:47Z</dcterms:created>
  <dcterms:modified xsi:type="dcterms:W3CDTF">2024-12-03T00:39:09Z</dcterms:modified>
</cp:coreProperties>
</file>