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89" r:id="rId4"/>
    <p:sldId id="301" r:id="rId5"/>
    <p:sldId id="302" r:id="rId6"/>
    <p:sldId id="304" r:id="rId7"/>
    <p:sldId id="303" r:id="rId8"/>
    <p:sldId id="305" r:id="rId9"/>
    <p:sldId id="309" r:id="rId10"/>
    <p:sldId id="306" r:id="rId11"/>
    <p:sldId id="288" r:id="rId12"/>
    <p:sldId id="290" r:id="rId13"/>
    <p:sldId id="292" r:id="rId14"/>
    <p:sldId id="291" r:id="rId15"/>
    <p:sldId id="284" r:id="rId16"/>
    <p:sldId id="293" r:id="rId17"/>
    <p:sldId id="307" r:id="rId18"/>
    <p:sldId id="308" r:id="rId19"/>
    <p:sldId id="320" r:id="rId20"/>
    <p:sldId id="294" r:id="rId21"/>
    <p:sldId id="310" r:id="rId22"/>
    <p:sldId id="324" r:id="rId23"/>
    <p:sldId id="325" r:id="rId24"/>
    <p:sldId id="326" r:id="rId25"/>
    <p:sldId id="327" r:id="rId26"/>
    <p:sldId id="328" r:id="rId27"/>
    <p:sldId id="311" r:id="rId28"/>
    <p:sldId id="315" r:id="rId29"/>
    <p:sldId id="313" r:id="rId30"/>
    <p:sldId id="314" r:id="rId31"/>
    <p:sldId id="332" r:id="rId32"/>
    <p:sldId id="259" r:id="rId33"/>
    <p:sldId id="312" r:id="rId34"/>
    <p:sldId id="260" r:id="rId35"/>
    <p:sldId id="261" r:id="rId36"/>
    <p:sldId id="297" r:id="rId37"/>
    <p:sldId id="278" r:id="rId38"/>
    <p:sldId id="258" r:id="rId39"/>
    <p:sldId id="272" r:id="rId40"/>
    <p:sldId id="295" r:id="rId41"/>
    <p:sldId id="296" r:id="rId42"/>
    <p:sldId id="316" r:id="rId43"/>
    <p:sldId id="329" r:id="rId44"/>
    <p:sldId id="317" r:id="rId45"/>
    <p:sldId id="318" r:id="rId46"/>
    <p:sldId id="282" r:id="rId47"/>
    <p:sldId id="263" r:id="rId48"/>
    <p:sldId id="264" r:id="rId49"/>
    <p:sldId id="281" r:id="rId50"/>
    <p:sldId id="331" r:id="rId51"/>
    <p:sldId id="330" r:id="rId52"/>
    <p:sldId id="269" r:id="rId53"/>
    <p:sldId id="270" r:id="rId54"/>
    <p:sldId id="271" r:id="rId55"/>
    <p:sldId id="262" r:id="rId56"/>
    <p:sldId id="273" r:id="rId57"/>
    <p:sldId id="274" r:id="rId58"/>
    <p:sldId id="275" r:id="rId59"/>
    <p:sldId id="276" r:id="rId60"/>
    <p:sldId id="277" r:id="rId61"/>
    <p:sldId id="283" r:id="rId62"/>
    <p:sldId id="319" r:id="rId63"/>
    <p:sldId id="280" r:id="rId64"/>
    <p:sldId id="285" r:id="rId65"/>
    <p:sldId id="286" r:id="rId66"/>
    <p:sldId id="322" r:id="rId67"/>
    <p:sldId id="287" r:id="rId68"/>
    <p:sldId id="268" r:id="rId69"/>
    <p:sldId id="321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3.wav"/><Relationship Id="rId7" Type="http://schemas.openxmlformats.org/officeDocument/2006/relationships/image" Target="../media/image11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1"/>
            <a:ext cx="7632848" cy="1008112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ЭКОНОМИКА РОССИИ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70080" y="5805264"/>
            <a:ext cx="5171791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/>
              <a:t>НА РАСПУТЬЕ</a:t>
            </a:r>
            <a:endParaRPr lang="ru-RU" sz="54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30052"/>
            <a:ext cx="5903648" cy="46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8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1" y="620688"/>
            <a:ext cx="832703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9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829"/>
            <a:ext cx="828092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06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829"/>
            <a:ext cx="8424936" cy="673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9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"/>
            <a:ext cx="8462714" cy="677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7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1"/>
            <a:ext cx="8316924" cy="665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4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УЧЕБНЫЕ МАТЕРИАЛЫ\МОИ УНИВЕРСИТЕТЫ\БГУ\СТАТЬИ РАЗНЫЕ\Актуальная статистика\1-------po-textu_jpg_625x625_q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5" y="620688"/>
            <a:ext cx="882192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5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ЛОВУШКА СРЕДНЕГО ДОХОДА</a:t>
            </a:r>
            <a:r>
              <a:rPr lang="en-US" b="1" dirty="0" smtClean="0"/>
              <a:t>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развивающиеся страны застревают посередине в связи с ростом заработной платы и снижением ценовой конкурентоспособности, и не в состоянии конкурировать как с развитыми экономиками с высокой квалификацией и инновациями, так и с экономиками с низкими доходами, низким уровнем заработной платы и дешевым производством промышленных </a:t>
            </a:r>
            <a:r>
              <a:rPr lang="ru-RU" dirty="0" smtClean="0"/>
              <a:t>товаров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3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Признаки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низкий уровень инвестиций;</a:t>
            </a:r>
          </a:p>
          <a:p>
            <a:r>
              <a:rPr lang="ru-RU" dirty="0"/>
              <a:t>медленный рост производства;</a:t>
            </a:r>
          </a:p>
          <a:p>
            <a:r>
              <a:rPr lang="ru-RU" dirty="0"/>
              <a:t>слабую диверсификацию промышленности;</a:t>
            </a:r>
          </a:p>
          <a:p>
            <a:r>
              <a:rPr lang="ru-RU" dirty="0"/>
              <a:t>плохие условия на рынке труда.</a:t>
            </a:r>
          </a:p>
        </p:txBody>
      </p:sp>
    </p:spTree>
    <p:extLst>
      <p:ext uri="{BB962C8B-B14F-4D97-AF65-F5344CB8AC3E}">
        <p14:creationId xmlns:p14="http://schemas.microsoft.com/office/powerpoint/2010/main" val="6664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/>
              <a:t>Массированные вложения в науку</a:t>
            </a:r>
          </a:p>
          <a:p>
            <a:r>
              <a:rPr lang="ru-RU" b="1" dirty="0" smtClean="0"/>
              <a:t>Государственные расходы на образование</a:t>
            </a:r>
          </a:p>
          <a:p>
            <a:r>
              <a:rPr lang="ru-RU" b="1" dirty="0" smtClean="0"/>
              <a:t>Инфраструктурные проекты</a:t>
            </a:r>
            <a:endParaRPr lang="ru-RU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711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77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858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00" y="24199"/>
            <a:ext cx="57070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9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04788"/>
            <a:ext cx="635317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5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МЫ НИЧЕГО НЕ ПРОИЗВОДИМ…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0" y="1266194"/>
            <a:ext cx="7731124" cy="540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47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Статус </a:t>
            </a:r>
            <a:r>
              <a:rPr lang="ru-RU" dirty="0" err="1" smtClean="0"/>
              <a:t>кво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ПРОИЗВОДСТВО ТОВАРОВ В РОССИИ НА ДУШУ НАСЕЛЕНИЯ В ДЕСЯТКИ РАЗ НИЖЕ, ЧЕМ В ЛЮБОЙ РАЗВИТОЙ СТРАНЕ</a:t>
            </a:r>
          </a:p>
          <a:p>
            <a:r>
              <a:rPr lang="ru-RU" b="1" dirty="0" smtClean="0"/>
              <a:t>МЫ СЕРЬЕЗНО НЕ ИНВЕСТИРУЕМ В ОСНОВНОЙ КАПИТАЛ УЖЕ БОЛЕЕ 20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91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840" y="16288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18" y="116632"/>
            <a:ext cx="677144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11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228"/>
            <a:ext cx="8834739" cy="647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0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2" y="403827"/>
            <a:ext cx="8670106" cy="59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7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68952" cy="62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28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69" y="278743"/>
            <a:ext cx="7265169" cy="622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84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40" y="107523"/>
            <a:ext cx="5472608" cy="664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0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97489"/>
            <a:ext cx="5472608" cy="666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" y="260648"/>
            <a:ext cx="900082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3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221"/>
            <a:ext cx="8424936" cy="673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0" y="188640"/>
            <a:ext cx="8865455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1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4" y="194206"/>
            <a:ext cx="8065504" cy="647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92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РЕГИОНЫ - БАНКРОТЫ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628800"/>
            <a:ext cx="8199437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8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Статус </a:t>
            </a:r>
            <a:r>
              <a:rPr lang="ru-RU" dirty="0" err="1" smtClean="0"/>
              <a:t>кво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Центр – Регион – Город – Район</a:t>
            </a:r>
          </a:p>
          <a:p>
            <a:r>
              <a:rPr lang="ru-RU" dirty="0"/>
              <a:t>Местное самоуправление действует как исполнитель спущенных сверху решений, не участвуя в их принятии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Статус </a:t>
            </a:r>
            <a:r>
              <a:rPr lang="ru-RU" dirty="0" err="1" smtClean="0"/>
              <a:t>кво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Основной </a:t>
            </a:r>
            <a:r>
              <a:rPr lang="ru-RU" dirty="0" err="1" smtClean="0"/>
              <a:t>бюджетообразующий</a:t>
            </a:r>
            <a:r>
              <a:rPr lang="ru-RU" dirty="0" smtClean="0"/>
              <a:t> источник –НДФЛ = 50% </a:t>
            </a:r>
            <a:r>
              <a:rPr lang="ru-RU" dirty="0"/>
              <a:t>всех налоговых и неналоговых доходов</a:t>
            </a:r>
            <a:r>
              <a:rPr lang="ru-RU" dirty="0" smtClean="0"/>
              <a:t>.</a:t>
            </a:r>
          </a:p>
          <a:p>
            <a:r>
              <a:rPr lang="ru-RU" dirty="0"/>
              <a:t>Доля местных налогов (земельного налога и налога на имущество физических лиц) в формировании налоговых и неналоговых доходов местных бюджетов </a:t>
            </a:r>
            <a:r>
              <a:rPr lang="ru-RU" dirty="0" smtClean="0"/>
              <a:t>5,2</a:t>
            </a:r>
            <a:r>
              <a:rPr lang="ru-RU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787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static1.repo.aif.ru/1/8a/51791/96f5ce6af8d3796d346d004df276da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9360"/>
            <a:ext cx="6096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7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 smtClean="0"/>
          </a:p>
          <a:p>
            <a:pPr marL="0" indent="0" algn="ctr">
              <a:buNone/>
            </a:pPr>
            <a:r>
              <a:rPr lang="ru-RU" sz="5400" b="1" dirty="0" smtClean="0"/>
              <a:t>СВЕРХЦЕНТРАЛИЗАЦИЯ </a:t>
            </a:r>
            <a:r>
              <a:rPr lang="ru-RU" sz="5400" b="1" dirty="0"/>
              <a:t>– МИНА ЗАМЕДЛЕННОГО ДЕЙСТВИЯ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03" y="260648"/>
            <a:ext cx="5711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5400" b="1" dirty="0" smtClean="0"/>
              <a:t>МЕСТНЫМ </a:t>
            </a:r>
            <a:r>
              <a:rPr lang="ru-RU" sz="5400" b="1" dirty="0"/>
              <a:t>ВЛАСТЯМ НЕОБХОДИМО ОТДАТЬ НАЛОГИ, КОТОРЫЕ СЕЙЧАС УХОДЯТ В </a:t>
            </a:r>
            <a:r>
              <a:rPr lang="ru-RU" sz="5400" b="1" dirty="0" smtClean="0"/>
              <a:t>ЦЕНТР!</a:t>
            </a:r>
            <a:endParaRPr lang="ru-RU" sz="54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715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62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РОССИЯ ВЫМИРАЕТ?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5" y="1628800"/>
            <a:ext cx="767162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4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42646"/>
            <a:ext cx="8472941" cy="635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5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Андрей\Documents\МОИ СТАТЬИ, ЛЕКЦИИ, ПРЕЗЕНТАЦИИ\Экономика России на распутье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77" y="0"/>
            <a:ext cx="6285096" cy="675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51"/>
            <a:ext cx="8208911" cy="683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3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6" y="169685"/>
            <a:ext cx="8558552" cy="635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1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36" y="116632"/>
            <a:ext cx="5769931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5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591054" cy="449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9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3016"/>
            <a:ext cx="5760640" cy="665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9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39"/>
            <a:ext cx="5710611" cy="653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9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ЦЕНА ЖИЗНИ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60283" cy="50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7" y="260648"/>
            <a:ext cx="8820472" cy="599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5" y="404664"/>
            <a:ext cx="874115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3" y="826820"/>
            <a:ext cx="7578213" cy="526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ндрей\Documents\МОИ СТАТЬИ, ЛЕКЦИИ, ПРЕЗЕНТАЦИИ\Экономика России на распутье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6803"/>
            <a:ext cx="6048672" cy="650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5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359"/>
            <a:ext cx="8208912" cy="68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8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"/>
            <a:ext cx="8784976" cy="685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9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Люди – главный капитал!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Население России – 143 000 000 человек</a:t>
            </a:r>
          </a:p>
          <a:p>
            <a:pPr marL="0" indent="0">
              <a:buNone/>
            </a:pPr>
            <a:r>
              <a:rPr lang="ru-RU" dirty="0" smtClean="0"/>
              <a:t>Из </a:t>
            </a:r>
            <a:r>
              <a:rPr lang="ru-RU" dirty="0"/>
              <a:t>всей численности населения:</a:t>
            </a:r>
          </a:p>
          <a:p>
            <a:r>
              <a:rPr lang="ru-RU" dirty="0" smtClean="0"/>
              <a:t>52% </a:t>
            </a:r>
            <a:r>
              <a:rPr lang="ru-RU" dirty="0"/>
              <a:t>составляют люди пенсионного и </a:t>
            </a:r>
            <a:r>
              <a:rPr lang="ru-RU" dirty="0" err="1"/>
              <a:t>предпенсионного</a:t>
            </a:r>
            <a:r>
              <a:rPr lang="ru-RU" dirty="0"/>
              <a:t> возраста - 73 929 000;</a:t>
            </a:r>
          </a:p>
          <a:p>
            <a:r>
              <a:rPr lang="ru-RU" dirty="0"/>
              <a:t>личный состав армии вместе с контрактниками, </a:t>
            </a:r>
            <a:r>
              <a:rPr lang="ru-RU" dirty="0" err="1"/>
              <a:t>срочниками</a:t>
            </a:r>
            <a:r>
              <a:rPr lang="ru-RU" dirty="0"/>
              <a:t>, вольнонаёмными, персоналом вспомогательных предприятий, научных институтов, КБ и ВУЗов - 1 144 000;</a:t>
            </a:r>
          </a:p>
          <a:p>
            <a:r>
              <a:rPr lang="ru-RU" dirty="0"/>
              <a:t>личный состав ФСБ, ФСО, Службы Спецсвязи, ФПС, СВР и пр. - 2 140 000;</a:t>
            </a:r>
          </a:p>
          <a:p>
            <a:r>
              <a:rPr lang="ru-RU" dirty="0"/>
              <a:t>штатные сотрудники МЧС, ФМС, МВД, ВВ, ФСИН, Минюста и Прокуратуры - 2 539 000;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76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работники таможни, налоговых, санитарных и прочих инспекций - 1 238 000;</a:t>
            </a:r>
          </a:p>
          <a:p>
            <a:r>
              <a:rPr lang="ru-RU" dirty="0"/>
              <a:t>чиновники лицензирующих, контролирующих и регистрационных органов - 1 312 000;</a:t>
            </a:r>
          </a:p>
          <a:p>
            <a:r>
              <a:rPr lang="ru-RU" dirty="0" smtClean="0"/>
              <a:t>аппарат </a:t>
            </a:r>
            <a:r>
              <a:rPr lang="ru-RU" dirty="0"/>
              <a:t>МИД и </a:t>
            </a:r>
            <a:r>
              <a:rPr lang="ru-RU" dirty="0" err="1"/>
              <a:t>госзагранучреждений</a:t>
            </a:r>
            <a:r>
              <a:rPr lang="ru-RU" dirty="0"/>
              <a:t> (СНГ, ООН, ЮНЕСКО, ПАСЕ, пр.) - 91 000;</a:t>
            </a:r>
          </a:p>
          <a:p>
            <a:r>
              <a:rPr lang="ru-RU" dirty="0"/>
              <a:t>служащие прочих федеральных агентств, министерств и ведомств - 1 253 000;</a:t>
            </a:r>
          </a:p>
          <a:p>
            <a:r>
              <a:rPr lang="ru-RU" dirty="0"/>
              <a:t>клерки пенсионных, социальных, страховых и прочих фондов - 1 724 000;</a:t>
            </a:r>
          </a:p>
          <a:p>
            <a:r>
              <a:rPr lang="ru-RU" dirty="0"/>
              <a:t>депутаты и сотрудники аппаратов властных структур всех уровней - 1 870 000;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15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ru-RU" dirty="0"/>
              <a:t>священнослужители и обслуга религиозных и культовых сооружений - 528 000;</a:t>
            </a:r>
          </a:p>
          <a:p>
            <a:r>
              <a:rPr lang="ru-RU" dirty="0"/>
              <a:t>нотариусы, юридические бюро, адвокаты и заключённые - 1 842 000;</a:t>
            </a:r>
          </a:p>
          <a:p>
            <a:r>
              <a:rPr lang="ru-RU" dirty="0"/>
              <a:t>персонал частных охранных структур, детективы, секьюрити и т.п. - 1 975 000;</a:t>
            </a:r>
          </a:p>
          <a:p>
            <a:r>
              <a:rPr lang="ru-RU" dirty="0"/>
              <a:t>безработные - 8 370 </a:t>
            </a:r>
            <a:r>
              <a:rPr lang="ru-RU" dirty="0" smtClean="0"/>
              <a:t>000.</a:t>
            </a:r>
          </a:p>
          <a:p>
            <a:endParaRPr lang="ru-RU" dirty="0"/>
          </a:p>
          <a:p>
            <a:r>
              <a:rPr lang="ru-RU" b="1" dirty="0" smtClean="0"/>
              <a:t>Остаток – 29 745 000 человек = 20 % 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8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711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5289"/>
            <a:ext cx="6354933" cy="45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2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ЧИТАТЬ У НАС УМЕЮТ,</a:t>
            </a:r>
            <a:br>
              <a:rPr lang="ru-RU" b="1" dirty="0" smtClean="0"/>
            </a:br>
            <a:r>
              <a:rPr lang="ru-RU" b="1" dirty="0" smtClean="0"/>
              <a:t>А ВОТ ДУМАТЬ…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Согласно данным ЮНЕСКО, в России количество грамотных взрослых составляет 99,4%</a:t>
            </a:r>
          </a:p>
        </p:txBody>
      </p:sp>
    </p:spTree>
    <p:extLst>
      <p:ext uri="{BB962C8B-B14F-4D97-AF65-F5344CB8AC3E}">
        <p14:creationId xmlns:p14="http://schemas.microsoft.com/office/powerpoint/2010/main" val="108745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026618" cy="650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4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1022"/>
            <a:ext cx="4320480" cy="666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8" y="548680"/>
            <a:ext cx="72276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ндрей\Documents\МОИ СТАТЬИ, ЛЕКЦИИ, ПРЕЗЕНТАЦИИ\Экономика России на распутье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9369"/>
            <a:ext cx="6264696" cy="67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08" y="335565"/>
            <a:ext cx="6748176" cy="604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8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491"/>
            <a:ext cx="8568951" cy="640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56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35" y="188640"/>
            <a:ext cx="5711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50022"/>
            <a:ext cx="6310128" cy="43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05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ПРОИЗВОДИТЕЛЬНОСТЬ ТРУДА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9" y="1328913"/>
            <a:ext cx="7580655" cy="512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Андрей\Downloads\Сколько делает сотрудник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0195"/>
            <a:ext cx="7920880" cy="63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ндрей\Downloads\Сколько делает сотрудник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20" y="148537"/>
            <a:ext cx="6912768" cy="66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2428875"/>
            <a:ext cx="5711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0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1605"/>
            <a:ext cx="8136904" cy="667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9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"/>
            <a:ext cx="9144000" cy="686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6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2" y="662149"/>
            <a:ext cx="8705697" cy="55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87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14338" name="Picture 2" descr="C:\Users\Андрей\Documents\МОИ СТАТЬИ, ЛЕКЦИИ, ПРЕЗЕНТАЦИИ\Экономика России на распутье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09" y="0"/>
            <a:ext cx="626904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ндрей\Documents\МОИ СТАТЬИ, ЛЕКЦИИ, ПРЕЗЕНТАЦИИ\Экономика России на распуть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"/>
            <a:ext cx="6357104" cy="68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4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077072"/>
            <a:ext cx="1139072" cy="253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87" y="2536410"/>
            <a:ext cx="1903021" cy="414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36712"/>
            <a:ext cx="1728726" cy="587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51730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$ </a:t>
            </a:r>
            <a:r>
              <a:rPr lang="ru-RU" sz="4000" b="1" dirty="0" smtClean="0"/>
              <a:t>20 000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24328" y="134076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$ 3</a:t>
            </a:r>
            <a:r>
              <a:rPr lang="ru-RU" sz="4000" b="1" dirty="0" smtClean="0"/>
              <a:t>0 000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23720" y="11880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$ 5</a:t>
            </a:r>
            <a:r>
              <a:rPr lang="ru-RU" sz="4000" b="1" dirty="0" smtClean="0"/>
              <a:t>0 000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65730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472</Words>
  <Application>Microsoft Office PowerPoint</Application>
  <PresentationFormat>Экран (4:3)</PresentationFormat>
  <Paragraphs>57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ЭКОНОМИКА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ЛОВУШКА СРЕДНЕГО ДОХОДА…</vt:lpstr>
      <vt:lpstr>Признаки</vt:lpstr>
      <vt:lpstr>Презентация PowerPoint</vt:lpstr>
      <vt:lpstr>Презентация PowerPoint</vt:lpstr>
      <vt:lpstr>МЫ НИЧЕГО НЕ ПРОИЗВОДИМ…</vt:lpstr>
      <vt:lpstr>Статус кво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РЕГИОНЫ - БАНКРОТЫ</vt:lpstr>
      <vt:lpstr>Статус кво</vt:lpstr>
      <vt:lpstr>Статус кво</vt:lpstr>
      <vt:lpstr>Презентация PowerPoint</vt:lpstr>
      <vt:lpstr>Презентация PowerPoint</vt:lpstr>
      <vt:lpstr>Презентация PowerPoint</vt:lpstr>
      <vt:lpstr>РОССИЯ ВЫМИРАЕТ?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ЦЕНА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Люди – главный капитал!</vt:lpstr>
      <vt:lpstr>Презентация PowerPoint</vt:lpstr>
      <vt:lpstr>Презентация PowerPoint</vt:lpstr>
      <vt:lpstr>Презентация PowerPoint</vt:lpstr>
      <vt:lpstr>ЧИТАТЬ У НАС УМЕЮТ, А ВОТ ДУМАТЬ…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ПРОИЗВОДИТЕЛЬНОСТЬ ТРУДА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 РОССИИ</dc:title>
  <dc:creator>Андрей</dc:creator>
  <cp:lastModifiedBy>Андрей</cp:lastModifiedBy>
  <cp:revision>33</cp:revision>
  <dcterms:created xsi:type="dcterms:W3CDTF">2014-02-14T14:10:35Z</dcterms:created>
  <dcterms:modified xsi:type="dcterms:W3CDTF">2014-02-17T03:05:28Z</dcterms:modified>
</cp:coreProperties>
</file>